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72" r:id="rId3"/>
    <p:sldId id="282" r:id="rId4"/>
    <p:sldId id="283" r:id="rId5"/>
    <p:sldId id="288" r:id="rId6"/>
    <p:sldId id="289" r:id="rId7"/>
    <p:sldId id="286" r:id="rId8"/>
  </p:sldIdLst>
  <p:sldSz cx="9144000" cy="5715000" type="screen16x10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178308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356616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534924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713231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891539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069847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248155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1426462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usz Rutkowski" initials="MR" lastIdx="2" clrIdx="0">
    <p:extLst>
      <p:ext uri="{19B8F6BF-5375-455C-9EA6-DF929625EA0E}">
        <p15:presenceInfo xmlns:p15="http://schemas.microsoft.com/office/powerpoint/2012/main" userId="Mariusz Rutkows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0F5C"/>
    <a:srgbClr val="C80835"/>
    <a:srgbClr val="EE6508"/>
    <a:srgbClr val="FDC70C"/>
    <a:srgbClr val="88BD23"/>
    <a:srgbClr val="F06608"/>
    <a:srgbClr val="DC093A"/>
    <a:srgbClr val="E99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4" d="100"/>
          <a:sy n="124" d="100"/>
        </p:scale>
        <p:origin x="1224" y="45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02T11:08:43.272" idx="2">
    <p:pos x="5760" y="0"/>
    <p:text>W tym miejscu także logo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1pPr>
    <a:lvl2pPr indent="89154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2pPr>
    <a:lvl3pPr indent="178308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3pPr>
    <a:lvl4pPr indent="267462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4pPr>
    <a:lvl5pPr indent="356616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5pPr>
    <a:lvl6pPr indent="445770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6pPr>
    <a:lvl7pPr indent="534924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7pPr>
    <a:lvl8pPr indent="624077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8pPr>
    <a:lvl9pPr indent="713231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0503" y="4941609"/>
            <a:ext cx="8239126" cy="26540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35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2437" y="1072913"/>
            <a:ext cx="8239127" cy="1936750"/>
          </a:xfrm>
          <a:prstGeom prst="rect">
            <a:avLst/>
          </a:prstGeom>
        </p:spPr>
        <p:txBody>
          <a:bodyPr anchor="b"/>
          <a:lstStyle>
            <a:lvl1pPr>
              <a:defRPr sz="4350" spc="-87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0504" y="3009663"/>
            <a:ext cx="8239125" cy="793750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7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2439" y="2050351"/>
            <a:ext cx="8239125" cy="161429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7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2439" y="448304"/>
            <a:ext cx="8239125" cy="301732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3442575"/>
            <a:ext cx="8239125" cy="3894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7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1259" y="4448106"/>
            <a:ext cx="7575020" cy="26540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35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57721" y="2058275"/>
            <a:ext cx="7828558" cy="1598450"/>
          </a:xfrm>
          <a:prstGeom prst="rect">
            <a:avLst/>
          </a:prstGeom>
        </p:spPr>
        <p:txBody>
          <a:bodyPr/>
          <a:lstStyle>
            <a:lvl1pPr marL="239596" indent="-176213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239596" indent="-4763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239596" indent="166688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239596" indent="338138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39596" indent="509588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7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5910263" y="423334"/>
            <a:ext cx="2789662" cy="24790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5062539" y="1657615"/>
            <a:ext cx="3914775" cy="50625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52388" y="206375"/>
            <a:ext cx="6229350" cy="51911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7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500063" y="-2301875"/>
            <a:ext cx="10144125" cy="9017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7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433386" y="-539750"/>
            <a:ext cx="10029825" cy="66745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2968625"/>
            <a:ext cx="8239125" cy="1936750"/>
          </a:xfrm>
          <a:prstGeom prst="rect">
            <a:avLst/>
          </a:prstGeom>
        </p:spPr>
        <p:txBody>
          <a:bodyPr anchor="b"/>
          <a:lstStyle>
            <a:lvl1pPr>
              <a:defRPr sz="4350" spc="-87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2885" y="460891"/>
            <a:ext cx="8238233" cy="26540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35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9" y="4837463"/>
            <a:ext cx="8239125" cy="465397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4114800" y="-84667"/>
            <a:ext cx="4554314" cy="5889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529168"/>
            <a:ext cx="3667125" cy="2450947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9" y="2941908"/>
            <a:ext cx="3667125" cy="2243927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5463" y="5401798"/>
            <a:ext cx="208390" cy="20646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7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988734"/>
            <a:ext cx="8239125" cy="3894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7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7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988734"/>
            <a:ext cx="3667125" cy="3894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2439" y="1770211"/>
            <a:ext cx="3667125" cy="3440263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4572000" y="-169694"/>
            <a:ext cx="4093828" cy="60649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449792"/>
            <a:ext cx="3667125" cy="597958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7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52437" y="1889125"/>
            <a:ext cx="8239127" cy="1936750"/>
          </a:xfrm>
          <a:prstGeom prst="rect">
            <a:avLst/>
          </a:prstGeom>
        </p:spPr>
        <p:txBody>
          <a:bodyPr anchor="ctr"/>
          <a:lstStyle>
            <a:lvl1pPr>
              <a:defRPr sz="4350" b="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5463" y="5401798"/>
            <a:ext cx="208390" cy="20646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7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449792"/>
            <a:ext cx="8239125" cy="59789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988734"/>
            <a:ext cx="8239125" cy="3894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7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449792"/>
            <a:ext cx="8239125" cy="597958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988734"/>
            <a:ext cx="8239125" cy="3894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1pPr>
            <a:lvl2pPr marL="0" indent="17145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2pPr>
            <a:lvl3pPr marL="0" indent="34290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3pPr>
            <a:lvl4pPr marL="0" indent="51435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4pPr>
            <a:lvl5pPr marL="0" indent="68580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449792"/>
            <a:ext cx="8239125" cy="597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2439" y="1770210"/>
            <a:ext cx="8239125" cy="3440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5463" y="5400033"/>
            <a:ext cx="208390" cy="20646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19075">
              <a:defRPr sz="675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 advClick="0" advTm="7000">
    <p:fade/>
  </p:transition>
  <p:txStyles>
    <p:titleStyle>
      <a:lvl1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286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4572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6858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9144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1430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3716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16002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18288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0574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hyperlink" Target="mailto:a.markuszewska@cdr.gov.p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45;p27">
            <a:extLst>
              <a:ext uri="{FF2B5EF4-FFF2-40B4-BE49-F238E27FC236}">
                <a16:creationId xmlns:a16="http://schemas.microsoft.com/office/drawing/2014/main" id="{5AC3617E-98CA-DFC0-DA49-05E41725D3D7}"/>
              </a:ext>
            </a:extLst>
          </p:cNvPr>
          <p:cNvSpPr/>
          <p:nvPr/>
        </p:nvSpPr>
        <p:spPr>
          <a:xfrm>
            <a:off x="0" y="-1"/>
            <a:ext cx="9144000" cy="4525108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0" y="622248"/>
            <a:ext cx="9144000" cy="283528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5200" dirty="0" err="1">
                <a:solidFill>
                  <a:schemeClr val="bg1"/>
                </a:solidFill>
                <a:latin typeface="Montserrat ExtraBold" pitchFamily="2" charset="-18"/>
              </a:rPr>
              <a:t>Europejski</a:t>
            </a:r>
            <a:r>
              <a:rPr lang="en-US" sz="5200" dirty="0">
                <a:solidFill>
                  <a:schemeClr val="bg1"/>
                </a:solidFill>
                <a:latin typeface="Montserrat ExtraBold" pitchFamily="2" charset="-18"/>
              </a:rPr>
              <a:t> </a:t>
            </a:r>
            <a:r>
              <a:rPr lang="en-US" sz="5200" dirty="0" err="1">
                <a:solidFill>
                  <a:schemeClr val="bg1"/>
                </a:solidFill>
                <a:latin typeface="Montserrat ExtraBold" pitchFamily="2" charset="-18"/>
              </a:rPr>
              <a:t>konkurs</a:t>
            </a:r>
            <a:r>
              <a:rPr lang="en-US" sz="5200" dirty="0">
                <a:solidFill>
                  <a:schemeClr val="bg1"/>
                </a:solidFill>
                <a:latin typeface="Montserrat ExtraBold" pitchFamily="2" charset="-18"/>
              </a:rPr>
              <a:t> </a:t>
            </a:r>
          </a:p>
          <a:p>
            <a:pPr algn="ctr"/>
            <a:r>
              <a:rPr lang="en-US" sz="5200" dirty="0">
                <a:solidFill>
                  <a:schemeClr val="bg1"/>
                </a:solidFill>
                <a:latin typeface="Montserrat ExtraBold" pitchFamily="2" charset="-18"/>
              </a:rPr>
              <a:t>ARIA 2024 </a:t>
            </a:r>
          </a:p>
          <a:p>
            <a:pPr algn="ctr"/>
            <a:r>
              <a:rPr lang="en-US" sz="5200" dirty="0" err="1">
                <a:solidFill>
                  <a:schemeClr val="bg1"/>
                </a:solidFill>
                <a:latin typeface="Montserrat ExtraBold" pitchFamily="2" charset="-18"/>
              </a:rPr>
              <a:t>na</a:t>
            </a:r>
            <a:r>
              <a:rPr lang="en-US" sz="5200" dirty="0">
                <a:solidFill>
                  <a:schemeClr val="bg1"/>
                </a:solidFill>
                <a:latin typeface="Montserrat ExtraBold" pitchFamily="2" charset="-18"/>
              </a:rPr>
              <a:t> </a:t>
            </a:r>
            <a:r>
              <a:rPr lang="en-US" sz="5200" dirty="0" err="1">
                <a:solidFill>
                  <a:schemeClr val="bg1"/>
                </a:solidFill>
                <a:latin typeface="Montserrat ExtraBold" pitchFamily="2" charset="-18"/>
              </a:rPr>
              <a:t>projekty</a:t>
            </a:r>
            <a:r>
              <a:rPr lang="en-US" sz="5200" dirty="0">
                <a:solidFill>
                  <a:schemeClr val="bg1"/>
                </a:solidFill>
                <a:latin typeface="Montserrat ExtraBold" pitchFamily="2" charset="-18"/>
              </a:rPr>
              <a:t> </a:t>
            </a:r>
          </a:p>
          <a:p>
            <a:pPr algn="ctr"/>
            <a:r>
              <a:rPr lang="en-US" sz="5200" dirty="0">
                <a:solidFill>
                  <a:schemeClr val="bg1"/>
                </a:solidFill>
                <a:latin typeface="Montserrat ExtraBold" pitchFamily="2" charset="-18"/>
              </a:rPr>
              <a:t>PROW 2014-2020</a:t>
            </a:r>
            <a:endParaRPr lang="pl-PL" sz="5200" dirty="0">
              <a:solidFill>
                <a:schemeClr val="bg1"/>
              </a:solidFill>
              <a:latin typeface="Montserrat ExtraBold" pitchFamily="2" charset="-18"/>
            </a:endParaRPr>
          </a:p>
          <a:p>
            <a:pPr algn="ctr"/>
            <a:endParaRPr lang="pl-PL" sz="2400" b="0" i="1" dirty="0">
              <a:solidFill>
                <a:schemeClr val="bg1"/>
              </a:solidFill>
              <a:latin typeface="Montserrat" pitchFamily="2" charset="-18"/>
            </a:endParaRP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F92BAE93-AB50-FFF4-C3DA-11601D970457}"/>
              </a:ext>
            </a:extLst>
          </p:cNvPr>
          <p:cNvGrpSpPr/>
          <p:nvPr/>
        </p:nvGrpSpPr>
        <p:grpSpPr>
          <a:xfrm>
            <a:off x="551621" y="4675451"/>
            <a:ext cx="8040758" cy="1116390"/>
            <a:chOff x="551621" y="4675451"/>
            <a:chExt cx="8040758" cy="1116390"/>
          </a:xfrm>
        </p:grpSpPr>
        <p:sp>
          <p:nvSpPr>
            <p:cNvPr id="157" name="Europejski Fundusz Rolny na rzecz Rozwoju Obszarów Wiejskich: Europa Inwestująca w obszary wiejskie.…"/>
            <p:cNvSpPr txBox="1"/>
            <p:nvPr/>
          </p:nvSpPr>
          <p:spPr>
            <a:xfrm>
              <a:off x="551621" y="5436597"/>
              <a:ext cx="8040758" cy="35524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normAutofit/>
            </a:bodyPr>
            <a:lstStyle/>
            <a:p>
              <a:pPr defTabSz="168593">
                <a:defRPr sz="1300">
                  <a:solidFill>
                    <a:srgbClr val="000000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r>
                <a:rPr sz="1000" dirty="0" err="1">
                  <a:latin typeface="Montserrat" pitchFamily="2" charset="-18"/>
                </a:rPr>
                <a:t>Europejski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Fundusz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Rolny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na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rzecz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Rozwoju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Obszarów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Wiejskich</a:t>
              </a:r>
              <a:r>
                <a:rPr sz="1000" dirty="0">
                  <a:latin typeface="Montserrat" pitchFamily="2" charset="-18"/>
                </a:rPr>
                <a:t>: Europa </a:t>
              </a:r>
              <a:r>
                <a:rPr sz="1000" dirty="0" err="1">
                  <a:latin typeface="Montserrat" pitchFamily="2" charset="-18"/>
                </a:rPr>
                <a:t>Inwestująca</a:t>
              </a:r>
              <a:r>
                <a:rPr sz="1000" dirty="0">
                  <a:latin typeface="Montserrat" pitchFamily="2" charset="-18"/>
                </a:rPr>
                <a:t> w </a:t>
              </a:r>
              <a:r>
                <a:rPr sz="1000" dirty="0" err="1">
                  <a:latin typeface="Montserrat" pitchFamily="2" charset="-18"/>
                </a:rPr>
                <a:t>obszary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wiejskie</a:t>
              </a:r>
              <a:r>
                <a:rPr sz="1000" dirty="0">
                  <a:latin typeface="Montserrat" pitchFamily="2" charset="-18"/>
                </a:rPr>
                <a:t>.</a:t>
              </a:r>
            </a:p>
          </p:txBody>
        </p:sp>
        <p:grpSp>
          <p:nvGrpSpPr>
            <p:cNvPr id="10" name="Grupa 9">
              <a:extLst>
                <a:ext uri="{FF2B5EF4-FFF2-40B4-BE49-F238E27FC236}">
                  <a16:creationId xmlns:a16="http://schemas.microsoft.com/office/drawing/2014/main" id="{7599DBDC-54E7-4D7E-5306-D3B70F60A32F}"/>
                </a:ext>
              </a:extLst>
            </p:cNvPr>
            <p:cNvGrpSpPr/>
            <p:nvPr/>
          </p:nvGrpSpPr>
          <p:grpSpPr>
            <a:xfrm>
              <a:off x="994960" y="4675451"/>
              <a:ext cx="7154079" cy="627089"/>
              <a:chOff x="639863" y="4513736"/>
              <a:chExt cx="7154079" cy="627089"/>
            </a:xfrm>
          </p:grpSpPr>
          <p:pic>
            <p:nvPicPr>
              <p:cNvPr id="7" name="Grafika 6">
                <a:extLst>
                  <a:ext uri="{FF2B5EF4-FFF2-40B4-BE49-F238E27FC236}">
                    <a16:creationId xmlns:a16="http://schemas.microsoft.com/office/drawing/2014/main" id="{5B095988-F697-68ED-4012-A658195C8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823372" y="4513736"/>
                <a:ext cx="970570" cy="627089"/>
              </a:xfrm>
              <a:prstGeom prst="rect">
                <a:avLst/>
              </a:prstGeom>
            </p:spPr>
          </p:pic>
          <p:pic>
            <p:nvPicPr>
              <p:cNvPr id="9" name="Obraz 8">
                <a:extLst>
                  <a:ext uri="{FF2B5EF4-FFF2-40B4-BE49-F238E27FC236}">
                    <a16:creationId xmlns:a16="http://schemas.microsoft.com/office/drawing/2014/main" id="{A34CF048-B836-3533-0185-05569C47E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3005" y="4513736"/>
                <a:ext cx="1515002" cy="624305"/>
              </a:xfrm>
              <a:prstGeom prst="rect">
                <a:avLst/>
              </a:prstGeom>
            </p:spPr>
          </p:pic>
          <p:pic>
            <p:nvPicPr>
              <p:cNvPr id="11" name="Grafika 10">
                <a:extLst>
                  <a:ext uri="{FF2B5EF4-FFF2-40B4-BE49-F238E27FC236}">
                    <a16:creationId xmlns:a16="http://schemas.microsoft.com/office/drawing/2014/main" id="{693FD85D-21E1-43E6-7CA2-FD30D5B89F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9863" y="4513736"/>
                <a:ext cx="940631" cy="627088"/>
              </a:xfrm>
              <a:prstGeom prst="rect">
                <a:avLst/>
              </a:prstGeom>
            </p:spPr>
          </p:pic>
          <p:pic>
            <p:nvPicPr>
              <p:cNvPr id="8" name="Obraz 7">
                <a:extLst>
                  <a:ext uri="{FF2B5EF4-FFF2-40B4-BE49-F238E27FC236}">
                    <a16:creationId xmlns:a16="http://schemas.microsoft.com/office/drawing/2014/main" id="{976877D9-CE40-713A-0B31-C3997703A9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0518" y="4514857"/>
                <a:ext cx="690343" cy="625967"/>
              </a:xfrm>
              <a:prstGeom prst="rect">
                <a:avLst/>
              </a:prstGeom>
            </p:spPr>
          </p:pic>
        </p:grpSp>
      </p:grp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3FD40FE1-F83D-ACE6-DAFA-29EA49FECC77}"/>
              </a:ext>
            </a:extLst>
          </p:cNvPr>
          <p:cNvCxnSpPr>
            <a:cxnSpLocks/>
          </p:cNvCxnSpPr>
          <p:nvPr/>
        </p:nvCxnSpPr>
        <p:spPr>
          <a:xfrm>
            <a:off x="1695938" y="4525107"/>
            <a:ext cx="5783385" cy="0"/>
          </a:xfrm>
          <a:prstGeom prst="line">
            <a:avLst/>
          </a:prstGeom>
          <a:noFill/>
          <a:ln w="3175" cap="flat">
            <a:solidFill>
              <a:srgbClr val="000000">
                <a:alpha val="5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slow" advClick="0" advTm="7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41734AC-0593-5B72-80CC-6B159E01C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089"/>
            <a:ext cx="9143999" cy="384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91096"/>
      </p:ext>
    </p:extLst>
  </p:cSld>
  <p:clrMapOvr>
    <a:masterClrMapping/>
  </p:clrMapOvr>
  <p:transition spd="slow" advClick="0" advTm="7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2437" y="20156"/>
            <a:ext cx="8239125" cy="1971233"/>
          </a:xfrm>
        </p:spPr>
        <p:txBody>
          <a:bodyPr>
            <a:normAutofit/>
          </a:bodyPr>
          <a:lstStyle/>
          <a:p>
            <a:pPr algn="ctr"/>
            <a:r>
              <a:rPr lang="pl-PL" sz="5400" dirty="0">
                <a:solidFill>
                  <a:schemeClr val="bg1"/>
                </a:solidFill>
                <a:latin typeface="Montserrat ExtraBold" pitchFamily="2" charset="-18"/>
              </a:rPr>
              <a:t>[Tytuł operacji]</a:t>
            </a:r>
          </a:p>
          <a:p>
            <a:pPr algn="ctr"/>
            <a: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  <a:t>[Cel/cele zrealizowanej operacji v2]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0B699CE-5A68-E2BC-D0E7-A09A1A60625B}"/>
              </a:ext>
            </a:extLst>
          </p:cNvPr>
          <p:cNvSpPr txBox="1"/>
          <p:nvPr/>
        </p:nvSpPr>
        <p:spPr>
          <a:xfrm>
            <a:off x="262898" y="1660087"/>
            <a:ext cx="8618202" cy="3980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2438338">
              <a:buClr>
                <a:srgbClr val="7D0F5C"/>
              </a:buClr>
            </a:pPr>
            <a:br>
              <a:rPr lang="pl-PL" sz="12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b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br>
              <a:rPr lang="pl-PL" sz="12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br>
              <a:rPr lang="pl-PL" sz="12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endParaRPr lang="en-US" sz="1200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algn="l" defTabSz="2438338">
              <a:buClr>
                <a:srgbClr val="7D0F5C"/>
              </a:buClr>
            </a:pPr>
            <a:endParaRPr lang="en-US" sz="1200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algn="l" defTabSz="2438338">
              <a:buClr>
                <a:srgbClr val="7D0F5C"/>
              </a:buClr>
            </a:pPr>
            <a:endParaRPr lang="en-US" sz="1200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algn="l" defTabSz="2438338">
              <a:buClr>
                <a:srgbClr val="7D0F5C"/>
              </a:buClr>
            </a:pPr>
            <a:endParaRPr lang="en-US" sz="10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2438338">
              <a:buClr>
                <a:srgbClr val="7D0F5C"/>
              </a:buClr>
            </a:pPr>
            <a:br>
              <a:rPr lang="pl-PL" sz="18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endParaRPr lang="en-US" sz="1800" b="1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algn="l" defTabSz="2438338">
              <a:buClr>
                <a:srgbClr val="7D0F5C"/>
              </a:buClr>
            </a:pPr>
            <a:r>
              <a:rPr lang="en-US" sz="1600" b="1" dirty="0" err="1">
                <a:solidFill>
                  <a:srgbClr val="7D0F5C"/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Kategorie</a:t>
            </a:r>
            <a:r>
              <a:rPr lang="en-US" sz="1600" b="1" dirty="0">
                <a:solidFill>
                  <a:srgbClr val="7D0F5C"/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7D0F5C"/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tematyczne</a:t>
            </a:r>
            <a:r>
              <a:rPr lang="en-US" sz="1600" b="1" dirty="0">
                <a:solidFill>
                  <a:srgbClr val="7D0F5C"/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: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t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rzy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odpowiadające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celom WPR i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jeden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nawiązujący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do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młodzieży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wiejskiej</a:t>
            </a:r>
            <a:endParaRPr lang="en-US" sz="1600" b="1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algn="l" defTabSz="2438338">
              <a:spcBef>
                <a:spcPts val="600"/>
              </a:spcBef>
              <a:buClr>
                <a:srgbClr val="7D0F5C"/>
              </a:buClr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	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1.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Inteligentne i konkurencyjne rolnictwo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algn="l" defTabSz="2438338">
              <a:spcBef>
                <a:spcPts val="600"/>
              </a:spcBef>
              <a:buClr>
                <a:srgbClr val="7D0F5C"/>
              </a:buClr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	2. Ochrona środowiska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algn="l" defTabSz="2438338">
              <a:spcBef>
                <a:spcPts val="600"/>
              </a:spcBef>
              <a:buClr>
                <a:srgbClr val="7D0F5C"/>
              </a:buClr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	3. Struktura społeczno-gospodarcza obszarów wiejskich</a:t>
            </a:r>
            <a:endParaRPr lang="en-US" sz="1600" b="1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algn="l" defTabSz="2438338">
              <a:spcBef>
                <a:spcPts val="600"/>
              </a:spcBef>
              <a:buClr>
                <a:srgbClr val="7D0F5C"/>
              </a:buClr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	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4.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Młodzież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wiejska</a:t>
            </a:r>
            <a:endParaRPr lang="pl-PL" sz="1600" b="1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E504377-5D78-D3DA-21D2-43B42E7434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35" b="9394"/>
          <a:stretch/>
        </p:blipFill>
        <p:spPr>
          <a:xfrm>
            <a:off x="1189442" y="926108"/>
            <a:ext cx="6765114" cy="2622006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151161B-1B96-441B-5F08-2140AC8062AB}"/>
              </a:ext>
            </a:extLst>
          </p:cNvPr>
          <p:cNvSpPr txBox="1"/>
          <p:nvPr/>
        </p:nvSpPr>
        <p:spPr>
          <a:xfrm>
            <a:off x="676218" y="134099"/>
            <a:ext cx="861820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2438338">
              <a:buClr>
                <a:srgbClr val="7D0F5C"/>
              </a:buClr>
            </a:pPr>
            <a:r>
              <a:rPr lang="en-US" sz="2800" b="1" dirty="0" err="1">
                <a:solidFill>
                  <a:srgbClr val="7D0F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Temat</a:t>
            </a:r>
            <a:r>
              <a:rPr lang="en-US" sz="2800" b="1" dirty="0">
                <a:solidFill>
                  <a:srgbClr val="7D0F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D0F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edycji</a:t>
            </a:r>
            <a:r>
              <a:rPr lang="en-US" sz="2800" b="1" dirty="0">
                <a:solidFill>
                  <a:srgbClr val="7D0F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b="1" i="1" dirty="0" err="1">
                <a:solidFill>
                  <a:srgbClr val="7D0F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Wzmacnianie</a:t>
            </a:r>
            <a:r>
              <a:rPr lang="en-US" sz="2800" b="1" i="1" dirty="0">
                <a:solidFill>
                  <a:srgbClr val="7D0F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7D0F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pozycji</a:t>
            </a:r>
            <a:r>
              <a:rPr lang="en-US" sz="2800" b="1" i="1" dirty="0">
                <a:solidFill>
                  <a:srgbClr val="7D0F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7D0F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młodych</a:t>
            </a:r>
            <a:r>
              <a:rPr lang="en-US" sz="2800" b="1" i="1" dirty="0">
                <a:solidFill>
                  <a:srgbClr val="7D0F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7D0F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ludzi</a:t>
            </a:r>
            <a:r>
              <a:rPr lang="pl-PL" sz="2800" b="1" i="1" dirty="0">
                <a:solidFill>
                  <a:srgbClr val="7D0F5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rgbClr val="7D0F5C"/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106391"/>
      </p:ext>
    </p:extLst>
  </p:cSld>
  <p:clrMapOvr>
    <a:masterClrMapping/>
  </p:clrMapOvr>
  <p:transition spd="slow" advClick="0" advTm="7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7">
            <a:extLst>
              <a:ext uri="{FF2B5EF4-FFF2-40B4-BE49-F238E27FC236}">
                <a16:creationId xmlns:a16="http://schemas.microsoft.com/office/drawing/2014/main" id="{E7CC84ED-24FB-A02A-D1D9-8514CFBB7943}"/>
              </a:ext>
            </a:extLst>
          </p:cNvPr>
          <p:cNvSpPr/>
          <p:nvPr/>
        </p:nvSpPr>
        <p:spPr>
          <a:xfrm>
            <a:off x="0" y="0"/>
            <a:ext cx="9144000" cy="1442557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2437" y="120048"/>
            <a:ext cx="8239125" cy="197123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Montserrat ExtraBold" pitchFamily="2" charset="-18"/>
              </a:rPr>
              <a:t>Europejski</a:t>
            </a:r>
            <a:r>
              <a:rPr lang="en-US" sz="4000" dirty="0">
                <a:solidFill>
                  <a:schemeClr val="bg1"/>
                </a:solidFill>
                <a:latin typeface="Montserrat ExtraBold" pitchFamily="2" charset="-18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Montserrat ExtraBold" pitchFamily="2" charset="-18"/>
              </a:rPr>
              <a:t>konkurs</a:t>
            </a:r>
            <a:r>
              <a:rPr lang="en-US" sz="4000" dirty="0">
                <a:solidFill>
                  <a:schemeClr val="bg1"/>
                </a:solidFill>
                <a:latin typeface="Montserrat ExtraBold" pitchFamily="2" charset="-18"/>
              </a:rPr>
              <a:t> ARIA 2024</a:t>
            </a:r>
            <a:endParaRPr lang="pl-PL" sz="4000" b="0" i="1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9DA0FF4-AE0C-B7DE-45A5-9CDA3DF4CE8A}"/>
              </a:ext>
            </a:extLst>
          </p:cNvPr>
          <p:cNvSpPr txBox="1"/>
          <p:nvPr/>
        </p:nvSpPr>
        <p:spPr>
          <a:xfrm>
            <a:off x="452437" y="1542168"/>
            <a:ext cx="4828816" cy="4319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2438338"/>
            <a:r>
              <a:rPr lang="en-US" sz="2400" b="1" dirty="0" err="1">
                <a:solidFill>
                  <a:srgbClr val="7D0F5C"/>
                </a:solidFill>
                <a:latin typeface="Montserrat" pitchFamily="2" charset="-18"/>
                <a:cs typeface="Arial" panose="020B0604020202020204" pitchFamily="34" charset="0"/>
              </a:rPr>
              <a:t>Nagrody</a:t>
            </a:r>
            <a:r>
              <a:rPr lang="en-US" sz="2400" b="1" dirty="0">
                <a:solidFill>
                  <a:srgbClr val="7D0F5C"/>
                </a:solidFill>
                <a:latin typeface="Montserrat" pitchFamily="2" charset="-18"/>
                <a:cs typeface="Arial" panose="020B0604020202020204" pitchFamily="34" charset="0"/>
              </a:rPr>
              <a:t>:</a:t>
            </a:r>
            <a:endParaRPr lang="pl-PL" sz="2400" b="1" dirty="0">
              <a:solidFill>
                <a:srgbClr val="7D0F5C"/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algn="l" defTabSz="2438338"/>
            <a:endParaRPr lang="en-US" sz="2400" b="1" dirty="0">
              <a:solidFill>
                <a:srgbClr val="7D0F5C"/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marL="285750" indent="-285750" algn="l" defTabSz="2438338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za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najlepszy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projekt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w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każdej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z 4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kategorii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</a:t>
            </a:r>
            <a:endParaRPr lang="pl-PL" sz="2000" b="1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marL="285750" indent="-285750" algn="l" defTabSz="2438338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marL="285750" indent="-285750" algn="l" defTabSz="2438338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za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działania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promujące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równość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płci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</a:t>
            </a:r>
            <a:endParaRPr lang="pl-PL" sz="2000" b="1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marL="285750" indent="-285750" algn="l" defTabSz="2438338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marL="285750" indent="-285750" algn="l" defTabSz="2438338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nagroda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publiczności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w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głosowaniu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internetowym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w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którym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weźmą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udział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24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projekty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finalistów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algn="l" defTabSz="2438338"/>
            <a:endParaRPr lang="pl-PL" sz="1200" b="0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algn="l" defTabSz="2438338"/>
            <a:r>
              <a:rPr lang="pl-PL" sz="14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B2FBDC68-55D2-794F-C924-22923BA9CDCA}"/>
              </a:ext>
            </a:extLst>
          </p:cNvPr>
          <p:cNvCxnSpPr>
            <a:cxnSpLocks/>
          </p:cNvCxnSpPr>
          <p:nvPr/>
        </p:nvCxnSpPr>
        <p:spPr>
          <a:xfrm flipV="1">
            <a:off x="5457992" y="1646901"/>
            <a:ext cx="0" cy="3765176"/>
          </a:xfrm>
          <a:prstGeom prst="line">
            <a:avLst/>
          </a:prstGeom>
          <a:noFill/>
          <a:ln w="3175" cap="flat">
            <a:solidFill>
              <a:srgbClr val="000000">
                <a:alpha val="5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Obraz 7">
            <a:extLst>
              <a:ext uri="{FF2B5EF4-FFF2-40B4-BE49-F238E27FC236}">
                <a16:creationId xmlns:a16="http://schemas.microsoft.com/office/drawing/2014/main" id="{422EE4B6-0A11-D42F-B171-55DAB16ED8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82" y="1646901"/>
            <a:ext cx="2741129" cy="365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4408"/>
      </p:ext>
    </p:extLst>
  </p:cSld>
  <p:clrMapOvr>
    <a:masterClrMapping/>
  </p:clrMapOvr>
  <p:transition spd="slow" advClick="0" advTm="7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7">
            <a:extLst>
              <a:ext uri="{FF2B5EF4-FFF2-40B4-BE49-F238E27FC236}">
                <a16:creationId xmlns:a16="http://schemas.microsoft.com/office/drawing/2014/main" id="{E7CC84ED-24FB-A02A-D1D9-8514CFBB7943}"/>
              </a:ext>
            </a:extLst>
          </p:cNvPr>
          <p:cNvSpPr/>
          <p:nvPr/>
        </p:nvSpPr>
        <p:spPr>
          <a:xfrm>
            <a:off x="0" y="0"/>
            <a:ext cx="9144000" cy="1442557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2437" y="20156"/>
            <a:ext cx="8239125" cy="197123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Montserrat ExtraBold" pitchFamily="2" charset="-18"/>
              </a:rPr>
              <a:t>Europejski</a:t>
            </a:r>
            <a:r>
              <a:rPr lang="en-US" sz="4000" dirty="0">
                <a:solidFill>
                  <a:schemeClr val="bg1"/>
                </a:solidFill>
                <a:latin typeface="Montserrat ExtraBold" pitchFamily="2" charset="-18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Montserrat ExtraBold" pitchFamily="2" charset="-18"/>
              </a:rPr>
              <a:t>konkurs</a:t>
            </a:r>
            <a:r>
              <a:rPr lang="en-US" sz="4000" dirty="0">
                <a:solidFill>
                  <a:schemeClr val="bg1"/>
                </a:solidFill>
                <a:latin typeface="Montserrat ExtraBold" pitchFamily="2" charset="-18"/>
              </a:rPr>
              <a:t> ARIA 2024</a:t>
            </a:r>
            <a:endParaRPr lang="pl-PL" sz="4000" b="0" i="1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0B699CE-5A68-E2BC-D0E7-A09A1A60625B}"/>
              </a:ext>
            </a:extLst>
          </p:cNvPr>
          <p:cNvSpPr txBox="1"/>
          <p:nvPr/>
        </p:nvSpPr>
        <p:spPr>
          <a:xfrm>
            <a:off x="452437" y="1105664"/>
            <a:ext cx="4344333" cy="51039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endParaRPr lang="en-US" sz="1200" b="1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endParaRPr lang="en-US" sz="1600" b="1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Organizator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konkursu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: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Europejska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Sieć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 WPR  </a:t>
            </a:r>
          </a:p>
          <a:p>
            <a:pPr algn="l" defTabSz="2438338">
              <a:buClr>
                <a:srgbClr val="7D0F5C"/>
              </a:buClr>
            </a:pPr>
            <a:endParaRPr lang="en-US" sz="1600" b="1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Termin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zgłoszenia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 - </a:t>
            </a:r>
            <a:r>
              <a:rPr lang="en-US" sz="1600" b="1" dirty="0">
                <a:solidFill>
                  <a:srgbClr val="7D0F5C"/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8 </a:t>
            </a:r>
            <a:r>
              <a:rPr lang="en-US" sz="1600" b="1" dirty="0" err="1">
                <a:solidFill>
                  <a:srgbClr val="7D0F5C"/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lipiec</a:t>
            </a:r>
            <a:r>
              <a:rPr lang="en-US" sz="1600" b="1" dirty="0">
                <a:solidFill>
                  <a:srgbClr val="7D0F5C"/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 2024 </a:t>
            </a:r>
            <a:r>
              <a:rPr lang="pl-PL" sz="1600" b="1" dirty="0">
                <a:solidFill>
                  <a:srgbClr val="7D0F5C"/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    </a:t>
            </a:r>
            <a:r>
              <a:rPr lang="en-US" sz="1600" b="1" dirty="0">
                <a:solidFill>
                  <a:srgbClr val="7D0F5C"/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do JC KSOW</a:t>
            </a:r>
            <a:br>
              <a:rPr lang="pl-PL" sz="1200" b="1" dirty="0">
                <a:solidFill>
                  <a:srgbClr val="7D0F5C"/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b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endParaRPr lang="en-US" sz="1200" b="0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Wybór 24 finalistów i ogłoszenie głosowania przez </a:t>
            </a:r>
            <a:r>
              <a:rPr lang="pl-PL" sz="1600" b="1" dirty="0" err="1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internet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- październik/listopad 2024 r. </a:t>
            </a:r>
            <a:endParaRPr lang="en-US" sz="1600" b="1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algn="l" defTabSz="2438338">
              <a:buClr>
                <a:srgbClr val="7D0F5C"/>
              </a:buClr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 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na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portal KSOW+</a:t>
            </a:r>
            <a:endParaRPr lang="pl-PL" sz="1600" b="1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algn="l" defTabSz="2438338">
              <a:buClr>
                <a:srgbClr val="7D0F5C"/>
              </a:buClr>
            </a:pPr>
            <a:br>
              <a:rPr lang="pl-PL" sz="12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br>
              <a:rPr lang="pl-PL" sz="12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endParaRPr lang="pl-PL" sz="1200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Rozstrzygnięcie konkursu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–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ceremonia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wręczenia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nagród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-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grudzień 2024 r.</a:t>
            </a:r>
            <a:br>
              <a:rPr lang="pl-PL" sz="16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br>
              <a:rPr lang="pl-PL" sz="12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br>
              <a:rPr lang="pl-PL" sz="12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br>
              <a:rPr lang="pl-PL" sz="12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endParaRPr lang="pl-PL" sz="900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B2FBDC68-55D2-794F-C924-22923BA9CDCA}"/>
              </a:ext>
            </a:extLst>
          </p:cNvPr>
          <p:cNvCxnSpPr>
            <a:cxnSpLocks/>
          </p:cNvCxnSpPr>
          <p:nvPr/>
        </p:nvCxnSpPr>
        <p:spPr>
          <a:xfrm flipV="1">
            <a:off x="4571998" y="1617127"/>
            <a:ext cx="0" cy="2745074"/>
          </a:xfrm>
          <a:prstGeom prst="line">
            <a:avLst/>
          </a:prstGeom>
          <a:noFill/>
          <a:ln w="3175" cap="flat">
            <a:solidFill>
              <a:srgbClr val="000000">
                <a:alpha val="5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" name="Obraz 3">
            <a:extLst>
              <a:ext uri="{FF2B5EF4-FFF2-40B4-BE49-F238E27FC236}">
                <a16:creationId xmlns:a16="http://schemas.microsoft.com/office/drawing/2014/main" id="{B7CE80AF-A550-4D4B-42F3-4CB26B3E5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617" y="1617127"/>
            <a:ext cx="3646534" cy="242411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5507E59-1726-F15E-9F6F-2117F2FEA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506" y="4362201"/>
            <a:ext cx="33337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8235"/>
      </p:ext>
    </p:extLst>
  </p:cSld>
  <p:clrMapOvr>
    <a:masterClrMapping/>
  </p:clrMapOvr>
  <p:transition spd="slow" advClick="0" advTm="7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7">
            <a:extLst>
              <a:ext uri="{FF2B5EF4-FFF2-40B4-BE49-F238E27FC236}">
                <a16:creationId xmlns:a16="http://schemas.microsoft.com/office/drawing/2014/main" id="{E7CC84ED-24FB-A02A-D1D9-8514CFBB7943}"/>
              </a:ext>
            </a:extLst>
          </p:cNvPr>
          <p:cNvSpPr/>
          <p:nvPr/>
        </p:nvSpPr>
        <p:spPr>
          <a:xfrm>
            <a:off x="0" y="0"/>
            <a:ext cx="9144000" cy="1442557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2437" y="20156"/>
            <a:ext cx="8239125" cy="197123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Montserrat ExtraBold" pitchFamily="2" charset="-18"/>
              </a:rPr>
              <a:t>Europejski</a:t>
            </a:r>
            <a:r>
              <a:rPr lang="en-US" sz="4000" dirty="0">
                <a:solidFill>
                  <a:schemeClr val="bg1"/>
                </a:solidFill>
                <a:latin typeface="Montserrat ExtraBold" pitchFamily="2" charset="-18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Montserrat ExtraBold" pitchFamily="2" charset="-18"/>
              </a:rPr>
              <a:t>konkurs</a:t>
            </a:r>
            <a:r>
              <a:rPr lang="en-US" sz="4000" dirty="0">
                <a:solidFill>
                  <a:schemeClr val="bg1"/>
                </a:solidFill>
                <a:latin typeface="Montserrat ExtraBold" pitchFamily="2" charset="-18"/>
              </a:rPr>
              <a:t> ARIA 2024</a:t>
            </a:r>
            <a:endParaRPr lang="pl-PL" sz="4000" b="0" i="1" dirty="0">
              <a:solidFill>
                <a:schemeClr val="bg1"/>
              </a:solidFill>
              <a:latin typeface="Montserrat" pitchFamily="2" charset="-18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B30517D-7CB4-E468-1BF4-A04B93CB4305}"/>
              </a:ext>
            </a:extLst>
          </p:cNvPr>
          <p:cNvCxnSpPr>
            <a:cxnSpLocks/>
          </p:cNvCxnSpPr>
          <p:nvPr/>
        </p:nvCxnSpPr>
        <p:spPr>
          <a:xfrm flipV="1">
            <a:off x="4792604" y="1598447"/>
            <a:ext cx="0" cy="3765176"/>
          </a:xfrm>
          <a:prstGeom prst="line">
            <a:avLst/>
          </a:prstGeom>
          <a:noFill/>
          <a:ln w="3175" cap="flat">
            <a:solidFill>
              <a:srgbClr val="000000">
                <a:alpha val="5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FA0A2E5-B8E0-9D72-9165-22918FFB5ACD}"/>
              </a:ext>
            </a:extLst>
          </p:cNvPr>
          <p:cNvSpPr txBox="1"/>
          <p:nvPr/>
        </p:nvSpPr>
        <p:spPr>
          <a:xfrm>
            <a:off x="287698" y="1952411"/>
            <a:ext cx="4278688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2438338"/>
            <a:r>
              <a:rPr lang="en-US" sz="2000" b="1" dirty="0" err="1">
                <a:solidFill>
                  <a:srgbClr val="7D0F5C"/>
                </a:solidFill>
                <a:latin typeface="Montserrat" pitchFamily="2" charset="-18"/>
                <a:cs typeface="Arial" panose="020B0604020202020204" pitchFamily="34" charset="0"/>
              </a:rPr>
              <a:t>Dokumenty</a:t>
            </a:r>
            <a:r>
              <a:rPr lang="en-US" sz="2000" b="1" dirty="0">
                <a:solidFill>
                  <a:srgbClr val="7D0F5C"/>
                </a:solidFill>
                <a:latin typeface="Montserrat" pitchFamily="2" charset="-1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7D0F5C"/>
                </a:solidFill>
                <a:latin typeface="Montserrat" pitchFamily="2" charset="-18"/>
                <a:cs typeface="Arial" panose="020B0604020202020204" pitchFamily="34" charset="0"/>
              </a:rPr>
              <a:t>konkursowe</a:t>
            </a:r>
            <a:r>
              <a:rPr lang="en-US" sz="2000" b="1" dirty="0">
                <a:solidFill>
                  <a:srgbClr val="7D0F5C"/>
                </a:solidFill>
                <a:latin typeface="Montserrat" pitchFamily="2" charset="-18"/>
                <a:cs typeface="Arial" panose="020B0604020202020204" pitchFamily="34" charset="0"/>
              </a:rPr>
              <a:t>:</a:t>
            </a:r>
          </a:p>
          <a:p>
            <a:pPr marL="342900" indent="-342900" algn="l" defTabSz="2438338"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marL="342900" indent="-342900" algn="l" defTabSz="2438338">
              <a:buFont typeface="Wingdings" panose="05000000000000000000" pitchFamily="2" charset="2"/>
              <a:buChar char="v"/>
            </a:pP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Formularz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zgłoszeniowy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dostępn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y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na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portalu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KSOW+ w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języku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polskim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lub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angielskim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marL="342900" indent="-342900" algn="l" defTabSz="2438338"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marL="342900" indent="-342900" algn="l" defTabSz="2438338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Minimum 3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zdjęcia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dokumetujące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projekt</a:t>
            </a:r>
            <a:endParaRPr lang="pl-PL" sz="2000" b="1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Font typeface="Wingdings" panose="05000000000000000000" pitchFamily="2" charset="2"/>
              <a:buChar char="v"/>
            </a:pPr>
            <a:endParaRPr lang="pl-PL" sz="1200" b="0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2316FB7-1D19-FE21-6E14-E930F2038D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607" y="1666899"/>
            <a:ext cx="2772542" cy="369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87828"/>
      </p:ext>
    </p:extLst>
  </p:cSld>
  <p:clrMapOvr>
    <a:masterClrMapping/>
  </p:clrMapOvr>
  <p:transition spd="slow" advClick="0" advTm="7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7">
            <a:extLst>
              <a:ext uri="{FF2B5EF4-FFF2-40B4-BE49-F238E27FC236}">
                <a16:creationId xmlns:a16="http://schemas.microsoft.com/office/drawing/2014/main" id="{E7CC84ED-24FB-A02A-D1D9-8514CFBB7943}"/>
              </a:ext>
            </a:extLst>
          </p:cNvPr>
          <p:cNvSpPr/>
          <p:nvPr/>
        </p:nvSpPr>
        <p:spPr>
          <a:xfrm>
            <a:off x="0" y="0"/>
            <a:ext cx="9144000" cy="4557132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2437" y="558363"/>
            <a:ext cx="8239125" cy="3440406"/>
          </a:xfrm>
        </p:spPr>
        <p:txBody>
          <a:bodyPr>
            <a:normAutofit fontScale="70000" lnSpcReduction="20000"/>
          </a:bodyPr>
          <a:lstStyle/>
          <a:p>
            <a:pPr algn="ctr"/>
            <a:endParaRPr lang="en-US" sz="2400" b="0" i="1" dirty="0">
              <a:solidFill>
                <a:schemeClr val="bg1"/>
              </a:solidFill>
              <a:latin typeface="Montserrat" pitchFamily="2" charset="-18"/>
            </a:endParaRPr>
          </a:p>
          <a:p>
            <a:pPr algn="ctr"/>
            <a:r>
              <a:rPr lang="en-US" sz="2400" b="0" i="1" dirty="0" err="1">
                <a:solidFill>
                  <a:schemeClr val="bg1"/>
                </a:solidFill>
                <a:latin typeface="Montserrat" pitchFamily="2" charset="-18"/>
              </a:rPr>
              <a:t>Więcej</a:t>
            </a:r>
            <a:r>
              <a:rPr lang="en-US" sz="2400" b="0" i="1" dirty="0">
                <a:solidFill>
                  <a:schemeClr val="bg1"/>
                </a:solidFill>
                <a:latin typeface="Montserrat" pitchFamily="2" charset="-18"/>
              </a:rPr>
              <a:t> </a:t>
            </a:r>
            <a:r>
              <a:rPr lang="en-US" sz="2400" b="0" i="1" dirty="0" err="1">
                <a:solidFill>
                  <a:schemeClr val="bg1"/>
                </a:solidFill>
                <a:latin typeface="Montserrat" pitchFamily="2" charset="-18"/>
              </a:rPr>
              <a:t>informacji</a:t>
            </a:r>
            <a:r>
              <a:rPr lang="en-US" sz="2400" b="0" i="1" dirty="0">
                <a:solidFill>
                  <a:schemeClr val="bg1"/>
                </a:solidFill>
                <a:latin typeface="Montserrat" pitchFamily="2" charset="-18"/>
              </a:rPr>
              <a:t>:</a:t>
            </a:r>
          </a:p>
          <a:p>
            <a:pPr algn="ctr"/>
            <a:endParaRPr lang="en-US" sz="2400" b="0" i="1" dirty="0">
              <a:solidFill>
                <a:schemeClr val="bg1"/>
              </a:solidFill>
              <a:latin typeface="Montserrat" pitchFamily="2" charset="-18"/>
            </a:endParaRPr>
          </a:p>
          <a:p>
            <a:pPr algn="ctr"/>
            <a:r>
              <a:rPr lang="en-US" sz="2400" b="0" i="1" dirty="0">
                <a:solidFill>
                  <a:schemeClr val="bg1"/>
                </a:solidFill>
                <a:latin typeface="Montserrat" pitchFamily="2" charset="-18"/>
              </a:rPr>
              <a:t>JC KSOW</a:t>
            </a:r>
          </a:p>
          <a:p>
            <a:pPr algn="ctr"/>
            <a:endParaRPr lang="en-US" sz="2400" b="0" i="1" dirty="0">
              <a:solidFill>
                <a:schemeClr val="bg1"/>
              </a:solidFill>
              <a:latin typeface="Montserrat" pitchFamily="2" charset="-18"/>
            </a:endParaRPr>
          </a:p>
          <a:p>
            <a:pPr algn="ctr"/>
            <a:r>
              <a:rPr lang="en-US" sz="2400" b="0" i="1" dirty="0">
                <a:solidFill>
                  <a:schemeClr val="bg1"/>
                </a:solidFill>
                <a:latin typeface="Montserrat" pitchFamily="2" charset="-18"/>
              </a:rPr>
              <a:t>https://www.ksowplus.pl/</a:t>
            </a:r>
          </a:p>
          <a:p>
            <a:pPr algn="ctr"/>
            <a:endParaRPr lang="en-US" sz="2400" b="0" i="1" dirty="0">
              <a:solidFill>
                <a:schemeClr val="bg1"/>
              </a:solidFill>
              <a:latin typeface="Montserrat" pitchFamily="2" charset="-18"/>
            </a:endParaRPr>
          </a:p>
          <a:p>
            <a:pPr algn="ctr"/>
            <a: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  <a:t>Agat</a:t>
            </a:r>
            <a:r>
              <a:rPr lang="en-US" sz="2400" b="0" i="1" dirty="0">
                <a:solidFill>
                  <a:schemeClr val="bg1"/>
                </a:solidFill>
                <a:latin typeface="Montserrat" pitchFamily="2" charset="-18"/>
              </a:rPr>
              <a:t>a</a:t>
            </a:r>
            <a: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  <a:t> </a:t>
            </a:r>
            <a:r>
              <a:rPr lang="pl-PL" sz="2400" b="0" i="1" dirty="0" err="1">
                <a:solidFill>
                  <a:schemeClr val="bg1"/>
                </a:solidFill>
                <a:latin typeface="Montserrat" pitchFamily="2" charset="-18"/>
              </a:rPr>
              <a:t>Markuszewsk</a:t>
            </a:r>
            <a:r>
              <a:rPr lang="en-US" sz="2400" b="0" i="1" dirty="0">
                <a:solidFill>
                  <a:schemeClr val="bg1"/>
                </a:solidFill>
                <a:latin typeface="Montserrat" pitchFamily="2" charset="-18"/>
              </a:rPr>
              <a:t>a</a:t>
            </a:r>
            <a: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  <a:t> </a:t>
            </a:r>
            <a:endParaRPr lang="en-US" sz="2400" b="0" i="1" dirty="0">
              <a:solidFill>
                <a:schemeClr val="bg1"/>
              </a:solidFill>
              <a:latin typeface="Montserrat" pitchFamily="2" charset="-18"/>
            </a:endParaRPr>
          </a:p>
          <a:p>
            <a:pPr algn="ctr"/>
            <a:endParaRPr lang="en-US" sz="2400" b="0" i="1" dirty="0">
              <a:solidFill>
                <a:schemeClr val="bg1"/>
              </a:solidFill>
              <a:latin typeface="Montserrat" pitchFamily="2" charset="-18"/>
            </a:endParaRPr>
          </a:p>
          <a:p>
            <a:pPr algn="ctr"/>
            <a:r>
              <a:rPr lang="en-US" sz="2400" b="0" i="1" dirty="0">
                <a:solidFill>
                  <a:schemeClr val="bg1"/>
                </a:solidFill>
                <a:latin typeface="Montserrat" pitchFamily="2" charset="-18"/>
                <a:hlinkClick r:id="rId2"/>
              </a:rPr>
              <a:t>a.markuszewska@cdr.gov.pl</a:t>
            </a:r>
            <a:endParaRPr lang="en-US" sz="2400" b="0" i="1" dirty="0">
              <a:solidFill>
                <a:schemeClr val="bg1"/>
              </a:solidFill>
              <a:latin typeface="Montserrat" pitchFamily="2" charset="-18"/>
            </a:endParaRPr>
          </a:p>
          <a:p>
            <a:pPr algn="ctr"/>
            <a:endParaRPr lang="pl-PL" sz="2400" b="0" i="1" dirty="0">
              <a:solidFill>
                <a:schemeClr val="bg1"/>
              </a:solidFill>
              <a:latin typeface="Montserrat" pitchFamily="2" charset="-18"/>
            </a:endParaRPr>
          </a:p>
          <a:p>
            <a:pPr algn="ctr"/>
            <a: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  <a:t>tel. 22 274 23 30</a:t>
            </a:r>
          </a:p>
          <a:p>
            <a:pPr algn="ctr"/>
            <a:b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</a:br>
            <a:b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</a:br>
            <a:endParaRPr lang="pl-PL" sz="2400" b="0" i="1" dirty="0">
              <a:solidFill>
                <a:schemeClr val="bg1"/>
              </a:solidFill>
              <a:latin typeface="Montserrat" pitchFamily="2" charset="-18"/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ED45FAE0-D739-5864-921C-301DC1E7A7B8}"/>
              </a:ext>
            </a:extLst>
          </p:cNvPr>
          <p:cNvGrpSpPr/>
          <p:nvPr/>
        </p:nvGrpSpPr>
        <p:grpSpPr>
          <a:xfrm>
            <a:off x="551621" y="4675451"/>
            <a:ext cx="8040758" cy="1116390"/>
            <a:chOff x="551621" y="4675451"/>
            <a:chExt cx="8040758" cy="1116390"/>
          </a:xfrm>
        </p:grpSpPr>
        <p:sp>
          <p:nvSpPr>
            <p:cNvPr id="8" name="Europejski Fundusz Rolny na rzecz Rozwoju Obszarów Wiejskich: Europa Inwestująca w obszary wiejskie.…">
              <a:extLst>
                <a:ext uri="{FF2B5EF4-FFF2-40B4-BE49-F238E27FC236}">
                  <a16:creationId xmlns:a16="http://schemas.microsoft.com/office/drawing/2014/main" id="{0CA8F103-5FFD-45AA-F85D-69C5A58A0DFA}"/>
                </a:ext>
              </a:extLst>
            </p:cNvPr>
            <p:cNvSpPr txBox="1"/>
            <p:nvPr/>
          </p:nvSpPr>
          <p:spPr>
            <a:xfrm>
              <a:off x="551621" y="5436597"/>
              <a:ext cx="8040758" cy="35524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normAutofit/>
            </a:bodyPr>
            <a:lstStyle/>
            <a:p>
              <a:pPr defTabSz="168593">
                <a:defRPr sz="1300">
                  <a:solidFill>
                    <a:srgbClr val="000000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r>
                <a:rPr sz="1000" dirty="0" err="1">
                  <a:latin typeface="Montserrat" pitchFamily="2" charset="-18"/>
                </a:rPr>
                <a:t>Europejski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Fundusz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Rolny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na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rzecz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Rozwoju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Obszarów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Wiejskich</a:t>
              </a:r>
              <a:r>
                <a:rPr sz="1000" dirty="0">
                  <a:latin typeface="Montserrat" pitchFamily="2" charset="-18"/>
                </a:rPr>
                <a:t>: Europa </a:t>
              </a:r>
              <a:r>
                <a:rPr sz="1000" dirty="0" err="1">
                  <a:latin typeface="Montserrat" pitchFamily="2" charset="-18"/>
                </a:rPr>
                <a:t>Inwestująca</a:t>
              </a:r>
              <a:r>
                <a:rPr sz="1000" dirty="0">
                  <a:latin typeface="Montserrat" pitchFamily="2" charset="-18"/>
                </a:rPr>
                <a:t> w </a:t>
              </a:r>
              <a:r>
                <a:rPr sz="1000" dirty="0" err="1">
                  <a:latin typeface="Montserrat" pitchFamily="2" charset="-18"/>
                </a:rPr>
                <a:t>obszary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wiejskie</a:t>
              </a:r>
              <a:r>
                <a:rPr sz="1000" dirty="0">
                  <a:latin typeface="Montserrat" pitchFamily="2" charset="-18"/>
                </a:rPr>
                <a:t>.</a:t>
              </a:r>
            </a:p>
          </p:txBody>
        </p:sp>
        <p:grpSp>
          <p:nvGrpSpPr>
            <p:cNvPr id="9" name="Grupa 8">
              <a:extLst>
                <a:ext uri="{FF2B5EF4-FFF2-40B4-BE49-F238E27FC236}">
                  <a16:creationId xmlns:a16="http://schemas.microsoft.com/office/drawing/2014/main" id="{2000A940-925D-7E86-2375-30A502E2F0B2}"/>
                </a:ext>
              </a:extLst>
            </p:cNvPr>
            <p:cNvGrpSpPr/>
            <p:nvPr/>
          </p:nvGrpSpPr>
          <p:grpSpPr>
            <a:xfrm>
              <a:off x="994960" y="4675451"/>
              <a:ext cx="7154079" cy="627089"/>
              <a:chOff x="639863" y="4513736"/>
              <a:chExt cx="7154079" cy="627089"/>
            </a:xfrm>
          </p:grpSpPr>
          <p:pic>
            <p:nvPicPr>
              <p:cNvPr id="10" name="Grafika 9">
                <a:extLst>
                  <a:ext uri="{FF2B5EF4-FFF2-40B4-BE49-F238E27FC236}">
                    <a16:creationId xmlns:a16="http://schemas.microsoft.com/office/drawing/2014/main" id="{C3C9BE80-B8C2-C20D-D270-0D17D64281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823372" y="4513736"/>
                <a:ext cx="970570" cy="627089"/>
              </a:xfrm>
              <a:prstGeom prst="rect">
                <a:avLst/>
              </a:prstGeom>
            </p:spPr>
          </p:pic>
          <p:pic>
            <p:nvPicPr>
              <p:cNvPr id="11" name="Obraz 10">
                <a:extLst>
                  <a:ext uri="{FF2B5EF4-FFF2-40B4-BE49-F238E27FC236}">
                    <a16:creationId xmlns:a16="http://schemas.microsoft.com/office/drawing/2014/main" id="{58796FE8-9B92-D8C1-20B3-DC2400622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3005" y="4513736"/>
                <a:ext cx="1515002" cy="624305"/>
              </a:xfrm>
              <a:prstGeom prst="rect">
                <a:avLst/>
              </a:prstGeom>
            </p:spPr>
          </p:pic>
          <p:pic>
            <p:nvPicPr>
              <p:cNvPr id="12" name="Grafika 11">
                <a:extLst>
                  <a:ext uri="{FF2B5EF4-FFF2-40B4-BE49-F238E27FC236}">
                    <a16:creationId xmlns:a16="http://schemas.microsoft.com/office/drawing/2014/main" id="{17636EBB-8147-9799-8619-8438DDE491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39863" y="4513736"/>
                <a:ext cx="940631" cy="627088"/>
              </a:xfrm>
              <a:prstGeom prst="rect">
                <a:avLst/>
              </a:prstGeom>
            </p:spPr>
          </p:pic>
          <p:pic>
            <p:nvPicPr>
              <p:cNvPr id="13" name="Obraz 12">
                <a:extLst>
                  <a:ext uri="{FF2B5EF4-FFF2-40B4-BE49-F238E27FC236}">
                    <a16:creationId xmlns:a16="http://schemas.microsoft.com/office/drawing/2014/main" id="{764572F7-C564-5707-0A9A-EEE8E7927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0518" y="4514857"/>
                <a:ext cx="690343" cy="62596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63429583"/>
      </p:ext>
    </p:extLst>
  </p:cSld>
  <p:clrMapOvr>
    <a:masterClrMapping/>
  </p:clrMapOvr>
  <p:transition spd="slow" advClick="0" advTm="7000">
    <p:fade/>
  </p:transition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250</Words>
  <Application>Microsoft Office PowerPoint</Application>
  <PresentationFormat>Pokaz na ekranie (16:10)</PresentationFormat>
  <Paragraphs>58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5" baseType="lpstr">
      <vt:lpstr>Arial</vt:lpstr>
      <vt:lpstr>Calibri</vt:lpstr>
      <vt:lpstr>Helvetica Neue</vt:lpstr>
      <vt:lpstr>Helvetica Neue Medium</vt:lpstr>
      <vt:lpstr>Montserrat</vt:lpstr>
      <vt:lpstr>Montserrat ExtraBold</vt:lpstr>
      <vt:lpstr>Wingdings</vt:lpstr>
      <vt:lpstr>21_BasicWhite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 KOBIET WIEJSKICH  „KOBIETY  TO DOBRY  KLIMAT”</dc:title>
  <dc:creator>Dominika Długosz-Dzierżanowska</dc:creator>
  <cp:lastModifiedBy>Bronka</cp:lastModifiedBy>
  <cp:revision>28</cp:revision>
  <dcterms:modified xsi:type="dcterms:W3CDTF">2024-05-21T08:56:59Z</dcterms:modified>
</cp:coreProperties>
</file>