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94" r:id="rId1"/>
  </p:sldMasterIdLst>
  <p:notesMasterIdLst>
    <p:notesMasterId r:id="rId29"/>
  </p:notesMasterIdLst>
  <p:sldIdLst>
    <p:sldId id="256" r:id="rId2"/>
    <p:sldId id="259" r:id="rId3"/>
    <p:sldId id="258" r:id="rId4"/>
    <p:sldId id="261" r:id="rId5"/>
    <p:sldId id="265" r:id="rId6"/>
    <p:sldId id="266" r:id="rId7"/>
    <p:sldId id="267" r:id="rId8"/>
    <p:sldId id="269" r:id="rId9"/>
    <p:sldId id="294" r:id="rId10"/>
    <p:sldId id="270" r:id="rId11"/>
    <p:sldId id="272" r:id="rId12"/>
    <p:sldId id="273" r:id="rId13"/>
    <p:sldId id="275" r:id="rId14"/>
    <p:sldId id="282" r:id="rId15"/>
    <p:sldId id="278" r:id="rId16"/>
    <p:sldId id="279" r:id="rId17"/>
    <p:sldId id="280" r:id="rId18"/>
    <p:sldId id="281" r:id="rId19"/>
    <p:sldId id="283" r:id="rId20"/>
    <p:sldId id="284" r:id="rId21"/>
    <p:sldId id="285" r:id="rId22"/>
    <p:sldId id="286" r:id="rId23"/>
    <p:sldId id="287" r:id="rId24"/>
    <p:sldId id="288" r:id="rId25"/>
    <p:sldId id="290" r:id="rId26"/>
    <p:sldId id="293" r:id="rId27"/>
    <p:sldId id="29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7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884B70-A3F8-497D-9513-1C8900D5F125}" type="doc">
      <dgm:prSet loTypeId="urn:microsoft.com/office/officeart/2005/8/layout/h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DCA2500-AB40-41AF-9AE0-84EF012DE0D1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0"/>
          <a:r>
            <a:rPr lang="pl-PL" sz="3200" dirty="0">
              <a:solidFill>
                <a:srgbClr val="7030A0"/>
              </a:solidFill>
            </a:rPr>
            <a:t>RODZAJE DZIAŁAŃ INFORMACYJNO-PROMOCYJNYCH</a:t>
          </a:r>
        </a:p>
      </dgm:t>
    </dgm:pt>
    <dgm:pt modelId="{88E672A1-5AD6-4991-9C7D-9D701334D20B}" type="parTrans" cxnId="{ECABC6A2-0F99-4A26-B4BA-EA29B06E6C07}">
      <dgm:prSet/>
      <dgm:spPr/>
      <dgm:t>
        <a:bodyPr/>
        <a:lstStyle/>
        <a:p>
          <a:endParaRPr lang="pl-PL"/>
        </a:p>
      </dgm:t>
    </dgm:pt>
    <dgm:pt modelId="{3E23CA89-9931-4DD2-A331-8783FA56FC6F}" type="sibTrans" cxnId="{ECABC6A2-0F99-4A26-B4BA-EA29B06E6C07}">
      <dgm:prSet/>
      <dgm:spPr/>
      <dgm:t>
        <a:bodyPr/>
        <a:lstStyle/>
        <a:p>
          <a:endParaRPr lang="pl-PL"/>
        </a:p>
      </dgm:t>
    </dgm:pt>
    <dgm:pt modelId="{4EC6915B-BACC-4A2C-BE4B-8492819C717A}">
      <dgm:prSet custT="1"/>
      <dgm:spPr/>
      <dgm:t>
        <a:bodyPr/>
        <a:lstStyle/>
        <a:p>
          <a:pPr rtl="0"/>
          <a:endParaRPr lang="pl-PL" sz="1800" b="0" dirty="0">
            <a:solidFill>
              <a:srgbClr val="002060"/>
            </a:solidFill>
          </a:endParaRPr>
        </a:p>
        <a:p>
          <a:pPr rtl="0"/>
          <a:endParaRPr lang="pl-PL" sz="1800" b="0" dirty="0">
            <a:solidFill>
              <a:srgbClr val="002060"/>
            </a:solidFill>
          </a:endParaRPr>
        </a:p>
        <a:p>
          <a:pPr rtl="0"/>
          <a:r>
            <a:rPr lang="pl-PL" sz="1800" b="0" dirty="0">
              <a:solidFill>
                <a:srgbClr val="002060"/>
              </a:solidFill>
            </a:rPr>
            <a:t>1) Upowszechnianie wiedzy ogólnej i szczegółowej na temat PS WPR 2023-2027, rezultatów jego realizacji oraz informowanie o wkładzie UE w realizację PS WPR 2023-2027</a:t>
          </a:r>
        </a:p>
        <a:p>
          <a:pPr rtl="0"/>
          <a:r>
            <a:rPr lang="pl-PL" sz="1600" b="1" dirty="0">
              <a:solidFill>
                <a:schemeClr val="bg1"/>
              </a:solidFill>
            </a:rPr>
            <a:t>(w tym o nowych instrumentach wsparcia, które realizują cele Europejskiego Zielonego Ładu)</a:t>
          </a:r>
        </a:p>
        <a:p>
          <a:pPr rtl="0"/>
          <a:r>
            <a:rPr lang="pl-PL" sz="1800" b="0" dirty="0">
              <a:solidFill>
                <a:srgbClr val="002060"/>
              </a:solidFill>
            </a:rPr>
            <a:t> </a:t>
          </a:r>
        </a:p>
      </dgm:t>
    </dgm:pt>
    <dgm:pt modelId="{76B5530A-85F3-483B-BC5A-38BBF67050D4}" type="parTrans" cxnId="{1E02B92A-61C8-4D70-8930-E83FDA1747C1}">
      <dgm:prSet/>
      <dgm:spPr/>
      <dgm:t>
        <a:bodyPr/>
        <a:lstStyle/>
        <a:p>
          <a:endParaRPr lang="pl-PL"/>
        </a:p>
      </dgm:t>
    </dgm:pt>
    <dgm:pt modelId="{CBDB4A63-6F27-4AA5-BAFD-5330C08EBB84}" type="sibTrans" cxnId="{1E02B92A-61C8-4D70-8930-E83FDA1747C1}">
      <dgm:prSet/>
      <dgm:spPr/>
      <dgm:t>
        <a:bodyPr/>
        <a:lstStyle/>
        <a:p>
          <a:endParaRPr lang="pl-PL"/>
        </a:p>
      </dgm:t>
    </dgm:pt>
    <dgm:pt modelId="{30E568C2-AFB8-4744-933E-4AA4F3DCF274}">
      <dgm:prSet custT="1"/>
      <dgm:spPr/>
      <dgm:t>
        <a:bodyPr/>
        <a:lstStyle/>
        <a:p>
          <a:pPr rtl="0"/>
          <a:r>
            <a:rPr lang="pl-PL" sz="1800" b="0" dirty="0">
              <a:solidFill>
                <a:srgbClr val="002060"/>
              </a:solidFill>
            </a:rPr>
            <a:t>2) Zapewnienie informacji podmiotom zaangażowanym w realizację Strategii</a:t>
          </a:r>
        </a:p>
      </dgm:t>
    </dgm:pt>
    <dgm:pt modelId="{8D1D7C4A-20F1-4996-B675-CBB3378464BF}" type="parTrans" cxnId="{C21DF048-194F-4D34-9423-5DDBAC12B2FE}">
      <dgm:prSet/>
      <dgm:spPr/>
      <dgm:t>
        <a:bodyPr/>
        <a:lstStyle/>
        <a:p>
          <a:endParaRPr lang="pl-PL"/>
        </a:p>
      </dgm:t>
    </dgm:pt>
    <dgm:pt modelId="{2487A86B-DDF2-48EB-9873-A479A8EFE6AA}" type="sibTrans" cxnId="{C21DF048-194F-4D34-9423-5DDBAC12B2FE}">
      <dgm:prSet/>
      <dgm:spPr/>
      <dgm:t>
        <a:bodyPr/>
        <a:lstStyle/>
        <a:p>
          <a:endParaRPr lang="pl-PL"/>
        </a:p>
      </dgm:t>
    </dgm:pt>
    <dgm:pt modelId="{F8379E24-C262-41DA-93F6-21CBA884DBCB}">
      <dgm:prSet custT="1"/>
      <dgm:spPr/>
      <dgm:t>
        <a:bodyPr/>
        <a:lstStyle/>
        <a:p>
          <a:pPr rtl="0"/>
          <a:r>
            <a:rPr lang="pl-PL" sz="1800" b="0" dirty="0">
              <a:solidFill>
                <a:srgbClr val="002060"/>
              </a:solidFill>
            </a:rPr>
            <a:t>3) Zapewnienie informacji pracownikom punktów informacyjnych oraz podmiotom doradczym i LGD</a:t>
          </a:r>
        </a:p>
      </dgm:t>
    </dgm:pt>
    <dgm:pt modelId="{2F6E15D6-1903-46CC-89E0-2C8595D05BE5}" type="parTrans" cxnId="{F4A49EDF-B13D-42BB-BEA9-82D55BB6D7AB}">
      <dgm:prSet/>
      <dgm:spPr/>
      <dgm:t>
        <a:bodyPr/>
        <a:lstStyle/>
        <a:p>
          <a:endParaRPr lang="pl-PL"/>
        </a:p>
      </dgm:t>
    </dgm:pt>
    <dgm:pt modelId="{66950397-35A7-46E7-ADAC-7453B6D0EB8A}" type="sibTrans" cxnId="{F4A49EDF-B13D-42BB-BEA9-82D55BB6D7AB}">
      <dgm:prSet/>
      <dgm:spPr/>
      <dgm:t>
        <a:bodyPr/>
        <a:lstStyle/>
        <a:p>
          <a:endParaRPr lang="pl-PL"/>
        </a:p>
      </dgm:t>
    </dgm:pt>
    <dgm:pt modelId="{02C3CB91-9B12-49E8-B2EC-37F2A2A558E3}">
      <dgm:prSet custT="1"/>
      <dgm:spPr/>
      <dgm:t>
        <a:bodyPr/>
        <a:lstStyle/>
        <a:p>
          <a:pPr rtl="0"/>
          <a:r>
            <a:rPr lang="pl-PL" sz="1800" b="0" dirty="0">
              <a:solidFill>
                <a:srgbClr val="002060"/>
              </a:solidFill>
            </a:rPr>
            <a:t>4) Zapewnienie odpowiedniej wizualizacji UE oraz PS WPR 2023-2027</a:t>
          </a:r>
        </a:p>
      </dgm:t>
    </dgm:pt>
    <dgm:pt modelId="{353148DD-1498-4605-8A79-78324CD4D698}" type="parTrans" cxnId="{E7824453-6AFE-4500-8C49-5BF7A99CFB31}">
      <dgm:prSet/>
      <dgm:spPr/>
      <dgm:t>
        <a:bodyPr/>
        <a:lstStyle/>
        <a:p>
          <a:endParaRPr lang="pl-PL"/>
        </a:p>
      </dgm:t>
    </dgm:pt>
    <dgm:pt modelId="{C8A139AA-5B06-436F-B592-5853EE274482}" type="sibTrans" cxnId="{E7824453-6AFE-4500-8C49-5BF7A99CFB31}">
      <dgm:prSet/>
      <dgm:spPr/>
      <dgm:t>
        <a:bodyPr/>
        <a:lstStyle/>
        <a:p>
          <a:endParaRPr lang="pl-PL"/>
        </a:p>
      </dgm:t>
    </dgm:pt>
    <dgm:pt modelId="{5E0CA4A7-3DB4-4818-8DA4-FAB49826AE32}">
      <dgm:prSet custT="1"/>
      <dgm:spPr/>
      <dgm:t>
        <a:bodyPr/>
        <a:lstStyle/>
        <a:p>
          <a:pPr rtl="0"/>
          <a:r>
            <a:rPr lang="pl-PL" sz="1800" b="0" dirty="0">
              <a:solidFill>
                <a:srgbClr val="002060"/>
              </a:solidFill>
            </a:rPr>
            <a:t>5) Zapewnienie informacji o nowym okresie programowania 2028-2034</a:t>
          </a:r>
        </a:p>
      </dgm:t>
    </dgm:pt>
    <dgm:pt modelId="{C0AE9614-6FE5-47EF-B193-078471FB39DA}" type="parTrans" cxnId="{B406A8F7-90E2-425F-98F8-127F5C84E8DA}">
      <dgm:prSet/>
      <dgm:spPr/>
      <dgm:t>
        <a:bodyPr/>
        <a:lstStyle/>
        <a:p>
          <a:endParaRPr lang="pl-PL"/>
        </a:p>
      </dgm:t>
    </dgm:pt>
    <dgm:pt modelId="{472D7D88-339D-4C6B-B422-71CCD2927D11}" type="sibTrans" cxnId="{B406A8F7-90E2-425F-98F8-127F5C84E8DA}">
      <dgm:prSet/>
      <dgm:spPr/>
      <dgm:t>
        <a:bodyPr/>
        <a:lstStyle/>
        <a:p>
          <a:endParaRPr lang="pl-PL"/>
        </a:p>
      </dgm:t>
    </dgm:pt>
    <dgm:pt modelId="{AF5962E1-7D51-475D-983A-AFD0D63C2B9C}" type="pres">
      <dgm:prSet presAssocID="{93884B70-A3F8-497D-9513-1C8900D5F12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EEECF1A-3D35-4BC9-ACA6-AB61E1AD7147}" type="pres">
      <dgm:prSet presAssocID="{3DCA2500-AB40-41AF-9AE0-84EF012DE0D1}" presName="roof" presStyleLbl="dkBgShp" presStyleIdx="0" presStyleCnt="2" custScaleY="45720" custLinFactNeighborX="33153" custLinFactNeighborY="-2549"/>
      <dgm:spPr/>
      <dgm:t>
        <a:bodyPr/>
        <a:lstStyle/>
        <a:p>
          <a:endParaRPr lang="pl-PL"/>
        </a:p>
      </dgm:t>
    </dgm:pt>
    <dgm:pt modelId="{754E0883-D947-4662-AA63-6D44E9BC4072}" type="pres">
      <dgm:prSet presAssocID="{3DCA2500-AB40-41AF-9AE0-84EF012DE0D1}" presName="pillars" presStyleCnt="0"/>
      <dgm:spPr/>
    </dgm:pt>
    <dgm:pt modelId="{D6C101E5-1CEC-4303-AFDB-77EF22520C06}" type="pres">
      <dgm:prSet presAssocID="{3DCA2500-AB40-41AF-9AE0-84EF012DE0D1}" presName="pillar1" presStyleLbl="node1" presStyleIdx="0" presStyleCnt="5" custScaleX="152554" custLinFactNeighborX="-3821" custLinFactNeighborY="-58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4A319D7-D541-4925-AF93-53DF825DE585}" type="pres">
      <dgm:prSet presAssocID="{30E568C2-AFB8-4744-933E-4AA4F3DCF274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80DF33B-73FA-407E-A569-B9A8D7B4FAA5}" type="pres">
      <dgm:prSet presAssocID="{F8379E24-C262-41DA-93F6-21CBA884DBCB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25B87A3-5262-4DDE-91E8-AE42325AD042}" type="pres">
      <dgm:prSet presAssocID="{02C3CB91-9B12-49E8-B2EC-37F2A2A558E3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460C66B-095D-4DCC-ABDB-B445DAB23DCB}" type="pres">
      <dgm:prSet presAssocID="{5E0CA4A7-3DB4-4818-8DA4-FAB49826AE32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D5BA2C7-98AC-4F3C-B670-0F6C0E88526D}" type="pres">
      <dgm:prSet presAssocID="{3DCA2500-AB40-41AF-9AE0-84EF012DE0D1}" presName="base" presStyleLbl="dkBgShp" presStyleIdx="1" presStyleCnt="2"/>
      <dgm:spPr/>
    </dgm:pt>
  </dgm:ptLst>
  <dgm:cxnLst>
    <dgm:cxn modelId="{B406A8F7-90E2-425F-98F8-127F5C84E8DA}" srcId="{3DCA2500-AB40-41AF-9AE0-84EF012DE0D1}" destId="{5E0CA4A7-3DB4-4818-8DA4-FAB49826AE32}" srcOrd="4" destOrd="0" parTransId="{C0AE9614-6FE5-47EF-B193-078471FB39DA}" sibTransId="{472D7D88-339D-4C6B-B422-71CCD2927D11}"/>
    <dgm:cxn modelId="{C21DF048-194F-4D34-9423-5DDBAC12B2FE}" srcId="{3DCA2500-AB40-41AF-9AE0-84EF012DE0D1}" destId="{30E568C2-AFB8-4744-933E-4AA4F3DCF274}" srcOrd="1" destOrd="0" parTransId="{8D1D7C4A-20F1-4996-B675-CBB3378464BF}" sibTransId="{2487A86B-DDF2-48EB-9873-A479A8EFE6AA}"/>
    <dgm:cxn modelId="{46BF0444-D1EB-47E9-AC53-E5A61FA831C2}" type="presOf" srcId="{02C3CB91-9B12-49E8-B2EC-37F2A2A558E3}" destId="{525B87A3-5262-4DDE-91E8-AE42325AD042}" srcOrd="0" destOrd="0" presId="urn:microsoft.com/office/officeart/2005/8/layout/hList3"/>
    <dgm:cxn modelId="{37EE2C0C-F78B-4744-B6FC-2F8A8D77860B}" type="presOf" srcId="{5E0CA4A7-3DB4-4818-8DA4-FAB49826AE32}" destId="{9460C66B-095D-4DCC-ABDB-B445DAB23DCB}" srcOrd="0" destOrd="0" presId="urn:microsoft.com/office/officeart/2005/8/layout/hList3"/>
    <dgm:cxn modelId="{11AFAFB6-0161-424D-8B15-76FC7A605115}" type="presOf" srcId="{30E568C2-AFB8-4744-933E-4AA4F3DCF274}" destId="{14A319D7-D541-4925-AF93-53DF825DE585}" srcOrd="0" destOrd="0" presId="urn:microsoft.com/office/officeart/2005/8/layout/hList3"/>
    <dgm:cxn modelId="{FF009953-E861-44F3-95A1-AD2C363B0197}" type="presOf" srcId="{3DCA2500-AB40-41AF-9AE0-84EF012DE0D1}" destId="{1EEECF1A-3D35-4BC9-ACA6-AB61E1AD7147}" srcOrd="0" destOrd="0" presId="urn:microsoft.com/office/officeart/2005/8/layout/hList3"/>
    <dgm:cxn modelId="{C5EB7AD7-9975-4EB2-B322-5B63BF082AA1}" type="presOf" srcId="{F8379E24-C262-41DA-93F6-21CBA884DBCB}" destId="{F80DF33B-73FA-407E-A569-B9A8D7B4FAA5}" srcOrd="0" destOrd="0" presId="urn:microsoft.com/office/officeart/2005/8/layout/hList3"/>
    <dgm:cxn modelId="{ECABC6A2-0F99-4A26-B4BA-EA29B06E6C07}" srcId="{93884B70-A3F8-497D-9513-1C8900D5F125}" destId="{3DCA2500-AB40-41AF-9AE0-84EF012DE0D1}" srcOrd="0" destOrd="0" parTransId="{88E672A1-5AD6-4991-9C7D-9D701334D20B}" sibTransId="{3E23CA89-9931-4DD2-A331-8783FA56FC6F}"/>
    <dgm:cxn modelId="{78DD7FE5-16C6-44F9-B23E-76D6A72ECCDE}" type="presOf" srcId="{93884B70-A3F8-497D-9513-1C8900D5F125}" destId="{AF5962E1-7D51-475D-983A-AFD0D63C2B9C}" srcOrd="0" destOrd="0" presId="urn:microsoft.com/office/officeart/2005/8/layout/hList3"/>
    <dgm:cxn modelId="{F4A49EDF-B13D-42BB-BEA9-82D55BB6D7AB}" srcId="{3DCA2500-AB40-41AF-9AE0-84EF012DE0D1}" destId="{F8379E24-C262-41DA-93F6-21CBA884DBCB}" srcOrd="2" destOrd="0" parTransId="{2F6E15D6-1903-46CC-89E0-2C8595D05BE5}" sibTransId="{66950397-35A7-46E7-ADAC-7453B6D0EB8A}"/>
    <dgm:cxn modelId="{E7824453-6AFE-4500-8C49-5BF7A99CFB31}" srcId="{3DCA2500-AB40-41AF-9AE0-84EF012DE0D1}" destId="{02C3CB91-9B12-49E8-B2EC-37F2A2A558E3}" srcOrd="3" destOrd="0" parTransId="{353148DD-1498-4605-8A79-78324CD4D698}" sibTransId="{C8A139AA-5B06-436F-B592-5853EE274482}"/>
    <dgm:cxn modelId="{E8854A33-C230-4028-82F5-7C1950F6C570}" type="presOf" srcId="{4EC6915B-BACC-4A2C-BE4B-8492819C717A}" destId="{D6C101E5-1CEC-4303-AFDB-77EF22520C06}" srcOrd="0" destOrd="0" presId="urn:microsoft.com/office/officeart/2005/8/layout/hList3"/>
    <dgm:cxn modelId="{1E02B92A-61C8-4D70-8930-E83FDA1747C1}" srcId="{3DCA2500-AB40-41AF-9AE0-84EF012DE0D1}" destId="{4EC6915B-BACC-4A2C-BE4B-8492819C717A}" srcOrd="0" destOrd="0" parTransId="{76B5530A-85F3-483B-BC5A-38BBF67050D4}" sibTransId="{CBDB4A63-6F27-4AA5-BAFD-5330C08EBB84}"/>
    <dgm:cxn modelId="{C325C83B-826A-4D5E-A880-A8A57F194459}" type="presParOf" srcId="{AF5962E1-7D51-475D-983A-AFD0D63C2B9C}" destId="{1EEECF1A-3D35-4BC9-ACA6-AB61E1AD7147}" srcOrd="0" destOrd="0" presId="urn:microsoft.com/office/officeart/2005/8/layout/hList3"/>
    <dgm:cxn modelId="{1BA9689D-F54F-49F5-9925-73C31A324722}" type="presParOf" srcId="{AF5962E1-7D51-475D-983A-AFD0D63C2B9C}" destId="{754E0883-D947-4662-AA63-6D44E9BC4072}" srcOrd="1" destOrd="0" presId="urn:microsoft.com/office/officeart/2005/8/layout/hList3"/>
    <dgm:cxn modelId="{5E64995D-4556-4994-847B-CE5B61A1A9A4}" type="presParOf" srcId="{754E0883-D947-4662-AA63-6D44E9BC4072}" destId="{D6C101E5-1CEC-4303-AFDB-77EF22520C06}" srcOrd="0" destOrd="0" presId="urn:microsoft.com/office/officeart/2005/8/layout/hList3"/>
    <dgm:cxn modelId="{7CDE8719-864F-4288-ABFF-C7DED5FC2536}" type="presParOf" srcId="{754E0883-D947-4662-AA63-6D44E9BC4072}" destId="{14A319D7-D541-4925-AF93-53DF825DE585}" srcOrd="1" destOrd="0" presId="urn:microsoft.com/office/officeart/2005/8/layout/hList3"/>
    <dgm:cxn modelId="{410E466E-91D9-40BC-B0C0-A77439C4E319}" type="presParOf" srcId="{754E0883-D947-4662-AA63-6D44E9BC4072}" destId="{F80DF33B-73FA-407E-A569-B9A8D7B4FAA5}" srcOrd="2" destOrd="0" presId="urn:microsoft.com/office/officeart/2005/8/layout/hList3"/>
    <dgm:cxn modelId="{69184DB6-2CD5-4D2B-A00E-F0C90BCF7F35}" type="presParOf" srcId="{754E0883-D947-4662-AA63-6D44E9BC4072}" destId="{525B87A3-5262-4DDE-91E8-AE42325AD042}" srcOrd="3" destOrd="0" presId="urn:microsoft.com/office/officeart/2005/8/layout/hList3"/>
    <dgm:cxn modelId="{294F782F-5709-4609-B271-ADD8972A717D}" type="presParOf" srcId="{754E0883-D947-4662-AA63-6D44E9BC4072}" destId="{9460C66B-095D-4DCC-ABDB-B445DAB23DCB}" srcOrd="4" destOrd="0" presId="urn:microsoft.com/office/officeart/2005/8/layout/hList3"/>
    <dgm:cxn modelId="{FF9FD34A-7BC5-430D-BC53-D04B5F6EFA84}" type="presParOf" srcId="{AF5962E1-7D51-475D-983A-AFD0D63C2B9C}" destId="{DD5BA2C7-98AC-4F3C-B670-0F6C0E88526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CC948BB-4D5F-4D88-B0CC-8C1F26B305B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07E2E5F-ACC6-4CDC-AA3B-52710B7B0666}">
      <dgm:prSet phldrT="[Tekst]" custT="1"/>
      <dgm:spPr/>
      <dgm:t>
        <a:bodyPr/>
        <a:lstStyle/>
        <a:p>
          <a:r>
            <a:rPr lang="pl-PL" sz="1800" b="1" dirty="0">
              <a:solidFill>
                <a:srgbClr val="002060"/>
              </a:solidFill>
            </a:rPr>
            <a:t>4) Zasada adekwatności narzędzi </a:t>
          </a:r>
          <a:endParaRPr lang="pl-PL" sz="1800" dirty="0">
            <a:solidFill>
              <a:srgbClr val="002060"/>
            </a:solidFill>
          </a:endParaRPr>
        </a:p>
      </dgm:t>
    </dgm:pt>
    <dgm:pt modelId="{9AF307BA-09E3-4695-9DDC-5E30ECFEE473}" type="parTrans" cxnId="{835DB90C-727A-4185-A2E1-82B7126E3A30}">
      <dgm:prSet/>
      <dgm:spPr/>
      <dgm:t>
        <a:bodyPr/>
        <a:lstStyle/>
        <a:p>
          <a:endParaRPr lang="pl-PL"/>
        </a:p>
      </dgm:t>
    </dgm:pt>
    <dgm:pt modelId="{0F1B4BCF-270A-4659-9399-B374CDC98293}" type="sibTrans" cxnId="{835DB90C-727A-4185-A2E1-82B7126E3A30}">
      <dgm:prSet/>
      <dgm:spPr/>
      <dgm:t>
        <a:bodyPr/>
        <a:lstStyle/>
        <a:p>
          <a:endParaRPr lang="pl-PL"/>
        </a:p>
      </dgm:t>
    </dgm:pt>
    <dgm:pt modelId="{9306DECC-F0E5-4BBA-B1E5-AAAA32F40C79}">
      <dgm:prSet phldrT="[Tekst]" custT="1"/>
      <dgm:spPr/>
      <dgm:t>
        <a:bodyPr/>
        <a:lstStyle/>
        <a:p>
          <a:r>
            <a:rPr lang="pl-PL" sz="1700" dirty="0" smtClean="0">
              <a:solidFill>
                <a:srgbClr val="002060"/>
              </a:solidFill>
            </a:rPr>
            <a:t>Należy </a:t>
          </a:r>
          <a:r>
            <a:rPr lang="pl-PL" sz="1700" dirty="0">
              <a:solidFill>
                <a:srgbClr val="002060"/>
              </a:solidFill>
            </a:rPr>
            <a:t>wybierać narzędzia, które uwzględniają wszystkie potrzeby wynikające z celu </a:t>
          </a:r>
          <a:r>
            <a:rPr lang="pl-PL" sz="1700" dirty="0" smtClean="0">
              <a:solidFill>
                <a:srgbClr val="002060"/>
              </a:solidFill>
            </a:rPr>
            <a:t>komunikacji.</a:t>
          </a:r>
          <a:endParaRPr lang="pl-PL" sz="1700" dirty="0">
            <a:solidFill>
              <a:srgbClr val="002060"/>
            </a:solidFill>
          </a:endParaRPr>
        </a:p>
      </dgm:t>
    </dgm:pt>
    <dgm:pt modelId="{434D74A4-B912-4677-B62B-96CC69CFFDB0}" type="parTrans" cxnId="{757D6939-07EA-4CCD-8F0D-99C7080F4BB9}">
      <dgm:prSet/>
      <dgm:spPr/>
      <dgm:t>
        <a:bodyPr/>
        <a:lstStyle/>
        <a:p>
          <a:endParaRPr lang="pl-PL"/>
        </a:p>
      </dgm:t>
    </dgm:pt>
    <dgm:pt modelId="{089F66D0-466E-4191-998D-2799EA777C42}" type="sibTrans" cxnId="{757D6939-07EA-4CCD-8F0D-99C7080F4BB9}">
      <dgm:prSet/>
      <dgm:spPr/>
      <dgm:t>
        <a:bodyPr/>
        <a:lstStyle/>
        <a:p>
          <a:endParaRPr lang="pl-PL"/>
        </a:p>
      </dgm:t>
    </dgm:pt>
    <dgm:pt modelId="{299CF090-6B55-4E23-8704-3D6509BDF23E}">
      <dgm:prSet phldrT="[Tekst]" custT="1"/>
      <dgm:spPr/>
      <dgm:t>
        <a:bodyPr/>
        <a:lstStyle/>
        <a:p>
          <a:endParaRPr lang="pl-PL" sz="1800" b="1" dirty="0" smtClean="0">
            <a:solidFill>
              <a:srgbClr val="002060"/>
            </a:solidFill>
          </a:endParaRPr>
        </a:p>
        <a:p>
          <a:r>
            <a:rPr lang="pl-PL" sz="1800" b="1" dirty="0" smtClean="0">
              <a:solidFill>
                <a:srgbClr val="002060"/>
              </a:solidFill>
            </a:rPr>
            <a:t>5</a:t>
          </a:r>
          <a:r>
            <a:rPr lang="pl-PL" sz="1800" b="1" dirty="0">
              <a:solidFill>
                <a:srgbClr val="002060"/>
              </a:solidFill>
            </a:rPr>
            <a:t>) Zasada najniższego efektywnego kosztu </a:t>
          </a:r>
          <a:r>
            <a:rPr lang="pl-PL" sz="1800" b="1" dirty="0" smtClean="0">
              <a:solidFill>
                <a:srgbClr val="002060"/>
              </a:solidFill>
            </a:rPr>
            <a:t>dotarcia do grupy docelowej</a:t>
          </a:r>
          <a:endParaRPr lang="pl-PL" sz="1800" b="1" dirty="0">
            <a:solidFill>
              <a:srgbClr val="002060"/>
            </a:solidFill>
          </a:endParaRPr>
        </a:p>
      </dgm:t>
    </dgm:pt>
    <dgm:pt modelId="{9D66DC8F-5A95-4572-8952-4C3395E2F998}" type="parTrans" cxnId="{9DAAB09C-5A8C-4439-8489-9B40BE7327CD}">
      <dgm:prSet/>
      <dgm:spPr/>
      <dgm:t>
        <a:bodyPr/>
        <a:lstStyle/>
        <a:p>
          <a:endParaRPr lang="pl-PL"/>
        </a:p>
      </dgm:t>
    </dgm:pt>
    <dgm:pt modelId="{1D27ACF6-9DF0-4DB6-90DE-988326ECA31C}" type="sibTrans" cxnId="{9DAAB09C-5A8C-4439-8489-9B40BE7327CD}">
      <dgm:prSet/>
      <dgm:spPr/>
      <dgm:t>
        <a:bodyPr/>
        <a:lstStyle/>
        <a:p>
          <a:endParaRPr lang="pl-PL"/>
        </a:p>
      </dgm:t>
    </dgm:pt>
    <dgm:pt modelId="{E1CF65CB-9F2E-4E1A-9A00-E323162421C1}">
      <dgm:prSet phldrT="[Tekst]" custT="1"/>
      <dgm:spPr/>
      <dgm:t>
        <a:bodyPr/>
        <a:lstStyle/>
        <a:p>
          <a:r>
            <a:rPr lang="pl-PL" sz="1700" dirty="0" smtClean="0">
              <a:solidFill>
                <a:srgbClr val="002060"/>
              </a:solidFill>
            </a:rPr>
            <a:t>Podczas </a:t>
          </a:r>
          <a:r>
            <a:rPr lang="pl-PL" sz="1700" dirty="0">
              <a:solidFill>
                <a:srgbClr val="002060"/>
              </a:solidFill>
            </a:rPr>
            <a:t>porównywania alternatywnych narzędzi, należy wybrać te o możliwie niskim koszcie efektywnego </a:t>
          </a:r>
          <a:r>
            <a:rPr lang="pl-PL" sz="1700" dirty="0" smtClean="0">
              <a:solidFill>
                <a:srgbClr val="002060"/>
              </a:solidFill>
            </a:rPr>
            <a:t>dotarcia.</a:t>
          </a:r>
          <a:endParaRPr lang="pl-PL" sz="1700" dirty="0">
            <a:solidFill>
              <a:srgbClr val="002060"/>
            </a:solidFill>
          </a:endParaRPr>
        </a:p>
      </dgm:t>
    </dgm:pt>
    <dgm:pt modelId="{CA6585DE-03B0-4F0C-9721-9C722C32A437}" type="parTrans" cxnId="{F41B900A-3B0C-42AC-81D8-5D37E37328A4}">
      <dgm:prSet/>
      <dgm:spPr/>
      <dgm:t>
        <a:bodyPr/>
        <a:lstStyle/>
        <a:p>
          <a:endParaRPr lang="pl-PL"/>
        </a:p>
      </dgm:t>
    </dgm:pt>
    <dgm:pt modelId="{0FC24302-15DD-41DA-B7E7-307149666CF6}" type="sibTrans" cxnId="{F41B900A-3B0C-42AC-81D8-5D37E37328A4}">
      <dgm:prSet/>
      <dgm:spPr/>
      <dgm:t>
        <a:bodyPr/>
        <a:lstStyle/>
        <a:p>
          <a:endParaRPr lang="pl-PL"/>
        </a:p>
      </dgm:t>
    </dgm:pt>
    <dgm:pt modelId="{91A6BCEC-3F9D-44F1-BDAA-606F6C1A2341}">
      <dgm:prSet phldrT="[Tekst]" custT="1"/>
      <dgm:spPr/>
      <dgm:t>
        <a:bodyPr/>
        <a:lstStyle/>
        <a:p>
          <a:r>
            <a:rPr lang="pl-PL" sz="1700" dirty="0" smtClean="0">
              <a:solidFill>
                <a:srgbClr val="002060"/>
              </a:solidFill>
            </a:rPr>
            <a:t>Należy </a:t>
          </a:r>
          <a:r>
            <a:rPr lang="pl-PL" sz="1700" dirty="0">
              <a:solidFill>
                <a:srgbClr val="002060"/>
              </a:solidFill>
            </a:rPr>
            <a:t>ocenić, czy wybrane narzędzie lub zestaw narzędzi będą skuteczne w osiągnięciu zamierzonego celu.</a:t>
          </a:r>
        </a:p>
      </dgm:t>
    </dgm:pt>
    <dgm:pt modelId="{9813F6B4-72E2-4D08-ACA3-BB396F76828D}" type="parTrans" cxnId="{4D88072E-3EB8-452B-821F-486D05F72275}">
      <dgm:prSet/>
      <dgm:spPr/>
      <dgm:t>
        <a:bodyPr/>
        <a:lstStyle/>
        <a:p>
          <a:endParaRPr lang="pl-PL"/>
        </a:p>
      </dgm:t>
    </dgm:pt>
    <dgm:pt modelId="{0C876164-52CB-4B7C-9138-23CD54EDE0ED}" type="sibTrans" cxnId="{4D88072E-3EB8-452B-821F-486D05F72275}">
      <dgm:prSet/>
      <dgm:spPr/>
      <dgm:t>
        <a:bodyPr/>
        <a:lstStyle/>
        <a:p>
          <a:endParaRPr lang="pl-PL"/>
        </a:p>
      </dgm:t>
    </dgm:pt>
    <dgm:pt modelId="{B59DEF67-0385-4A94-8258-62BD1176FCCB}">
      <dgm:prSet phldrT="[Tekst]" custT="1"/>
      <dgm:spPr/>
      <dgm:t>
        <a:bodyPr/>
        <a:lstStyle/>
        <a:p>
          <a:r>
            <a:rPr lang="pl-PL" sz="1700" dirty="0" smtClean="0">
              <a:solidFill>
                <a:srgbClr val="002060"/>
              </a:solidFill>
            </a:rPr>
            <a:t>Efektywne </a:t>
          </a:r>
          <a:r>
            <a:rPr lang="pl-PL" sz="1700" dirty="0">
              <a:solidFill>
                <a:srgbClr val="002060"/>
              </a:solidFill>
            </a:rPr>
            <a:t>dotarcie to minimalna liczba kontaktów z przekazem, która jest niezbędna, aby wpłynąć na odbiorcę (kiedy odbiorca zapamiętuje i rozumie przekaz).</a:t>
          </a:r>
        </a:p>
      </dgm:t>
    </dgm:pt>
    <dgm:pt modelId="{CDA924A1-8771-4E12-A4D8-7F8ADA9D362D}" type="parTrans" cxnId="{30BFA5C4-59BE-4A81-BC38-C05E126B417B}">
      <dgm:prSet/>
      <dgm:spPr/>
      <dgm:t>
        <a:bodyPr/>
        <a:lstStyle/>
        <a:p>
          <a:endParaRPr lang="pl-PL"/>
        </a:p>
      </dgm:t>
    </dgm:pt>
    <dgm:pt modelId="{6022B25B-101C-4FB3-B542-E1431EA36C1B}" type="sibTrans" cxnId="{30BFA5C4-59BE-4A81-BC38-C05E126B417B}">
      <dgm:prSet/>
      <dgm:spPr/>
      <dgm:t>
        <a:bodyPr/>
        <a:lstStyle/>
        <a:p>
          <a:endParaRPr lang="pl-PL"/>
        </a:p>
      </dgm:t>
    </dgm:pt>
    <dgm:pt modelId="{A14112F0-C9AC-40F4-B6B6-FA9BF7B172F0}" type="pres">
      <dgm:prSet presAssocID="{4CC948BB-4D5F-4D88-B0CC-8C1F26B305B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559D934-B158-489A-999D-2B2D09137900}" type="pres">
      <dgm:prSet presAssocID="{A07E2E5F-ACC6-4CDC-AA3B-52710B7B0666}" presName="composite" presStyleCnt="0"/>
      <dgm:spPr/>
    </dgm:pt>
    <dgm:pt modelId="{F4CD5CAA-EC65-45D5-A7C1-8721C306B732}" type="pres">
      <dgm:prSet presAssocID="{A07E2E5F-ACC6-4CDC-AA3B-52710B7B0666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D5323B-FCA2-44DA-89FE-1DF4E26D1D89}" type="pres">
      <dgm:prSet presAssocID="{A07E2E5F-ACC6-4CDC-AA3B-52710B7B0666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7E965D8-EA23-4280-9810-59E19217A299}" type="pres">
      <dgm:prSet presAssocID="{0F1B4BCF-270A-4659-9399-B374CDC98293}" presName="sp" presStyleCnt="0"/>
      <dgm:spPr/>
    </dgm:pt>
    <dgm:pt modelId="{5E8B74C9-97BF-4619-9308-C5ECB8C26008}" type="pres">
      <dgm:prSet presAssocID="{299CF090-6B55-4E23-8704-3D6509BDF23E}" presName="composite" presStyleCnt="0"/>
      <dgm:spPr/>
    </dgm:pt>
    <dgm:pt modelId="{C063D440-B28A-481E-AB01-4D10B3B7B876}" type="pres">
      <dgm:prSet presAssocID="{299CF090-6B55-4E23-8704-3D6509BDF23E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E147496-B66C-48DB-8096-7A6D3406DD13}" type="pres">
      <dgm:prSet presAssocID="{299CF090-6B55-4E23-8704-3D6509BDF23E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DAAB09C-5A8C-4439-8489-9B40BE7327CD}" srcId="{4CC948BB-4D5F-4D88-B0CC-8C1F26B305B9}" destId="{299CF090-6B55-4E23-8704-3D6509BDF23E}" srcOrd="1" destOrd="0" parTransId="{9D66DC8F-5A95-4572-8952-4C3395E2F998}" sibTransId="{1D27ACF6-9DF0-4DB6-90DE-988326ECA31C}"/>
    <dgm:cxn modelId="{4D88072E-3EB8-452B-821F-486D05F72275}" srcId="{A07E2E5F-ACC6-4CDC-AA3B-52710B7B0666}" destId="{91A6BCEC-3F9D-44F1-BDAA-606F6C1A2341}" srcOrd="1" destOrd="0" parTransId="{9813F6B4-72E2-4D08-ACA3-BB396F76828D}" sibTransId="{0C876164-52CB-4B7C-9138-23CD54EDE0ED}"/>
    <dgm:cxn modelId="{E7BC8E33-4EB1-4B95-9579-AA899A99F6ED}" type="presOf" srcId="{E1CF65CB-9F2E-4E1A-9A00-E323162421C1}" destId="{9E147496-B66C-48DB-8096-7A6D3406DD13}" srcOrd="0" destOrd="0" presId="urn:microsoft.com/office/officeart/2005/8/layout/chevron2"/>
    <dgm:cxn modelId="{27E21FD1-C208-4C74-AE90-E0F500F00205}" type="presOf" srcId="{A07E2E5F-ACC6-4CDC-AA3B-52710B7B0666}" destId="{F4CD5CAA-EC65-45D5-A7C1-8721C306B732}" srcOrd="0" destOrd="0" presId="urn:microsoft.com/office/officeart/2005/8/layout/chevron2"/>
    <dgm:cxn modelId="{757D6939-07EA-4CCD-8F0D-99C7080F4BB9}" srcId="{A07E2E5F-ACC6-4CDC-AA3B-52710B7B0666}" destId="{9306DECC-F0E5-4BBA-B1E5-AAAA32F40C79}" srcOrd="0" destOrd="0" parTransId="{434D74A4-B912-4677-B62B-96CC69CFFDB0}" sibTransId="{089F66D0-466E-4191-998D-2799EA777C42}"/>
    <dgm:cxn modelId="{27E17FEF-1397-4F35-9C92-2EBBA95D5D17}" type="presOf" srcId="{9306DECC-F0E5-4BBA-B1E5-AAAA32F40C79}" destId="{D9D5323B-FCA2-44DA-89FE-1DF4E26D1D89}" srcOrd="0" destOrd="0" presId="urn:microsoft.com/office/officeart/2005/8/layout/chevron2"/>
    <dgm:cxn modelId="{1236F9E7-F314-450A-AD9E-CDA3AEA3D661}" type="presOf" srcId="{4CC948BB-4D5F-4D88-B0CC-8C1F26B305B9}" destId="{A14112F0-C9AC-40F4-B6B6-FA9BF7B172F0}" srcOrd="0" destOrd="0" presId="urn:microsoft.com/office/officeart/2005/8/layout/chevron2"/>
    <dgm:cxn modelId="{86558F06-1E53-476A-ACCF-676489F7A448}" type="presOf" srcId="{B59DEF67-0385-4A94-8258-62BD1176FCCB}" destId="{9E147496-B66C-48DB-8096-7A6D3406DD13}" srcOrd="0" destOrd="1" presId="urn:microsoft.com/office/officeart/2005/8/layout/chevron2"/>
    <dgm:cxn modelId="{F41B900A-3B0C-42AC-81D8-5D37E37328A4}" srcId="{299CF090-6B55-4E23-8704-3D6509BDF23E}" destId="{E1CF65CB-9F2E-4E1A-9A00-E323162421C1}" srcOrd="0" destOrd="0" parTransId="{CA6585DE-03B0-4F0C-9721-9C722C32A437}" sibTransId="{0FC24302-15DD-41DA-B7E7-307149666CF6}"/>
    <dgm:cxn modelId="{2BBB1914-7DF4-40FB-B140-E2804D4D3B46}" type="presOf" srcId="{299CF090-6B55-4E23-8704-3D6509BDF23E}" destId="{C063D440-B28A-481E-AB01-4D10B3B7B876}" srcOrd="0" destOrd="0" presId="urn:microsoft.com/office/officeart/2005/8/layout/chevron2"/>
    <dgm:cxn modelId="{30BFA5C4-59BE-4A81-BC38-C05E126B417B}" srcId="{299CF090-6B55-4E23-8704-3D6509BDF23E}" destId="{B59DEF67-0385-4A94-8258-62BD1176FCCB}" srcOrd="1" destOrd="0" parTransId="{CDA924A1-8771-4E12-A4D8-7F8ADA9D362D}" sibTransId="{6022B25B-101C-4FB3-B542-E1431EA36C1B}"/>
    <dgm:cxn modelId="{341FD8C5-390A-44F4-A84F-BD532D4EA22B}" type="presOf" srcId="{91A6BCEC-3F9D-44F1-BDAA-606F6C1A2341}" destId="{D9D5323B-FCA2-44DA-89FE-1DF4E26D1D89}" srcOrd="0" destOrd="1" presId="urn:microsoft.com/office/officeart/2005/8/layout/chevron2"/>
    <dgm:cxn modelId="{835DB90C-727A-4185-A2E1-82B7126E3A30}" srcId="{4CC948BB-4D5F-4D88-B0CC-8C1F26B305B9}" destId="{A07E2E5F-ACC6-4CDC-AA3B-52710B7B0666}" srcOrd="0" destOrd="0" parTransId="{9AF307BA-09E3-4695-9DDC-5E30ECFEE473}" sibTransId="{0F1B4BCF-270A-4659-9399-B374CDC98293}"/>
    <dgm:cxn modelId="{0FA1F7A4-A0B9-462C-AB2A-2665DDAF2A9A}" type="presParOf" srcId="{A14112F0-C9AC-40F4-B6B6-FA9BF7B172F0}" destId="{B559D934-B158-489A-999D-2B2D09137900}" srcOrd="0" destOrd="0" presId="urn:microsoft.com/office/officeart/2005/8/layout/chevron2"/>
    <dgm:cxn modelId="{C09203B6-7BDE-45DD-BE94-F5B5697555CA}" type="presParOf" srcId="{B559D934-B158-489A-999D-2B2D09137900}" destId="{F4CD5CAA-EC65-45D5-A7C1-8721C306B732}" srcOrd="0" destOrd="0" presId="urn:microsoft.com/office/officeart/2005/8/layout/chevron2"/>
    <dgm:cxn modelId="{4F18034B-0F22-4E66-98C4-93CE55135746}" type="presParOf" srcId="{B559D934-B158-489A-999D-2B2D09137900}" destId="{D9D5323B-FCA2-44DA-89FE-1DF4E26D1D89}" srcOrd="1" destOrd="0" presId="urn:microsoft.com/office/officeart/2005/8/layout/chevron2"/>
    <dgm:cxn modelId="{537ECD58-07E5-4F04-9BCB-2D8433425BF5}" type="presParOf" srcId="{A14112F0-C9AC-40F4-B6B6-FA9BF7B172F0}" destId="{A7E965D8-EA23-4280-9810-59E19217A299}" srcOrd="1" destOrd="0" presId="urn:microsoft.com/office/officeart/2005/8/layout/chevron2"/>
    <dgm:cxn modelId="{05D1D5DE-A930-475A-BF09-F5F0249B5973}" type="presParOf" srcId="{A14112F0-C9AC-40F4-B6B6-FA9BF7B172F0}" destId="{5E8B74C9-97BF-4619-9308-C5ECB8C26008}" srcOrd="2" destOrd="0" presId="urn:microsoft.com/office/officeart/2005/8/layout/chevron2"/>
    <dgm:cxn modelId="{7F61752F-221D-41CD-AB4D-D232F9800E29}" type="presParOf" srcId="{5E8B74C9-97BF-4619-9308-C5ECB8C26008}" destId="{C063D440-B28A-481E-AB01-4D10B3B7B876}" srcOrd="0" destOrd="0" presId="urn:microsoft.com/office/officeart/2005/8/layout/chevron2"/>
    <dgm:cxn modelId="{8CAC8911-6CBA-4337-A0E2-60585E6D3B21}" type="presParOf" srcId="{5E8B74C9-97BF-4619-9308-C5ECB8C26008}" destId="{9E147496-B66C-48DB-8096-7A6D3406DD1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CC948BB-4D5F-4D88-B0CC-8C1F26B305B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07E2E5F-ACC6-4CDC-AA3B-52710B7B0666}">
      <dgm:prSet phldrT="[Tekst]" custT="1"/>
      <dgm:spPr/>
      <dgm:t>
        <a:bodyPr/>
        <a:lstStyle/>
        <a:p>
          <a:r>
            <a:rPr lang="pl-PL" sz="1800" b="1" dirty="0">
              <a:solidFill>
                <a:srgbClr val="002060"/>
              </a:solidFill>
            </a:rPr>
            <a:t>6) Zasada zgodności zasięgu projektu z zasięgiem narzędzia komunikacji</a:t>
          </a:r>
        </a:p>
      </dgm:t>
    </dgm:pt>
    <dgm:pt modelId="{9AF307BA-09E3-4695-9DDC-5E30ECFEE473}" type="parTrans" cxnId="{835DB90C-727A-4185-A2E1-82B7126E3A30}">
      <dgm:prSet/>
      <dgm:spPr/>
      <dgm:t>
        <a:bodyPr/>
        <a:lstStyle/>
        <a:p>
          <a:endParaRPr lang="pl-PL"/>
        </a:p>
      </dgm:t>
    </dgm:pt>
    <dgm:pt modelId="{0F1B4BCF-270A-4659-9399-B374CDC98293}" type="sibTrans" cxnId="{835DB90C-727A-4185-A2E1-82B7126E3A30}">
      <dgm:prSet/>
      <dgm:spPr/>
      <dgm:t>
        <a:bodyPr/>
        <a:lstStyle/>
        <a:p>
          <a:endParaRPr lang="pl-PL"/>
        </a:p>
      </dgm:t>
    </dgm:pt>
    <dgm:pt modelId="{9306DECC-F0E5-4BBA-B1E5-AAAA32F40C79}">
      <dgm:prSet phldrT="[Tekst]" custT="1"/>
      <dgm:spPr/>
      <dgm:t>
        <a:bodyPr/>
        <a:lstStyle/>
        <a:p>
          <a:r>
            <a:rPr lang="pl-PL" sz="1700" dirty="0">
              <a:solidFill>
                <a:srgbClr val="002060"/>
              </a:solidFill>
            </a:rPr>
            <a:t>Narzędzia komunikacji powinny odpowiadać zasięgowi promowanego działania lub projektu.</a:t>
          </a:r>
          <a:br>
            <a:rPr lang="pl-PL" sz="1700" dirty="0">
              <a:solidFill>
                <a:srgbClr val="002060"/>
              </a:solidFill>
            </a:rPr>
          </a:br>
          <a:r>
            <a:rPr lang="pl-PL" sz="1700" dirty="0">
              <a:solidFill>
                <a:srgbClr val="002060"/>
              </a:solidFill>
            </a:rPr>
            <a:t>Na przykład:</a:t>
          </a:r>
          <a:br>
            <a:rPr lang="pl-PL" sz="1700" dirty="0">
              <a:solidFill>
                <a:srgbClr val="002060"/>
              </a:solidFill>
            </a:rPr>
          </a:br>
          <a:r>
            <a:rPr lang="pl-PL" sz="1700" dirty="0">
              <a:solidFill>
                <a:srgbClr val="002060"/>
              </a:solidFill>
            </a:rPr>
            <a:t>- kiedy komunikat jest o kwestiach horyzontalnych lub o naborach obejmujących wszystkie województwa, powinno się korzystać z mediów ogólnopolskich, regionalnych lub lokalnych.</a:t>
          </a:r>
          <a:br>
            <a:rPr lang="pl-PL" sz="1700" dirty="0">
              <a:solidFill>
                <a:srgbClr val="002060"/>
              </a:solidFill>
            </a:rPr>
          </a:br>
          <a:r>
            <a:rPr lang="pl-PL" sz="1700" dirty="0">
              <a:solidFill>
                <a:srgbClr val="002060"/>
              </a:solidFill>
            </a:rPr>
            <a:t>- kiedy mowa np. o naborach w wybranych województwach lub wydarzeniu o charakterze regionalnym, należy korzystać z mediów o zasięgu regionalnym lub lokalnym.</a:t>
          </a:r>
        </a:p>
      </dgm:t>
    </dgm:pt>
    <dgm:pt modelId="{434D74A4-B912-4677-B62B-96CC69CFFDB0}" type="parTrans" cxnId="{757D6939-07EA-4CCD-8F0D-99C7080F4BB9}">
      <dgm:prSet/>
      <dgm:spPr/>
      <dgm:t>
        <a:bodyPr/>
        <a:lstStyle/>
        <a:p>
          <a:endParaRPr lang="pl-PL"/>
        </a:p>
      </dgm:t>
    </dgm:pt>
    <dgm:pt modelId="{089F66D0-466E-4191-998D-2799EA777C42}" type="sibTrans" cxnId="{757D6939-07EA-4CCD-8F0D-99C7080F4BB9}">
      <dgm:prSet/>
      <dgm:spPr/>
      <dgm:t>
        <a:bodyPr/>
        <a:lstStyle/>
        <a:p>
          <a:endParaRPr lang="pl-PL"/>
        </a:p>
      </dgm:t>
    </dgm:pt>
    <dgm:pt modelId="{299CF090-6B55-4E23-8704-3D6509BDF23E}">
      <dgm:prSet phldrT="[Tekst]" custT="1"/>
      <dgm:spPr/>
      <dgm:t>
        <a:bodyPr/>
        <a:lstStyle/>
        <a:p>
          <a:r>
            <a:rPr lang="pl-PL" sz="1800" b="1" dirty="0">
              <a:solidFill>
                <a:srgbClr val="002060"/>
              </a:solidFill>
            </a:rPr>
            <a:t>7) Zasada zgodności grupy docelowej z grupą docelową PS WPR 2023-2027</a:t>
          </a:r>
        </a:p>
      </dgm:t>
    </dgm:pt>
    <dgm:pt modelId="{9D66DC8F-5A95-4572-8952-4C3395E2F998}" type="parTrans" cxnId="{9DAAB09C-5A8C-4439-8489-9B40BE7327CD}">
      <dgm:prSet/>
      <dgm:spPr/>
      <dgm:t>
        <a:bodyPr/>
        <a:lstStyle/>
        <a:p>
          <a:endParaRPr lang="pl-PL"/>
        </a:p>
      </dgm:t>
    </dgm:pt>
    <dgm:pt modelId="{1D27ACF6-9DF0-4DB6-90DE-988326ECA31C}" type="sibTrans" cxnId="{9DAAB09C-5A8C-4439-8489-9B40BE7327CD}">
      <dgm:prSet/>
      <dgm:spPr/>
      <dgm:t>
        <a:bodyPr/>
        <a:lstStyle/>
        <a:p>
          <a:endParaRPr lang="pl-PL"/>
        </a:p>
      </dgm:t>
    </dgm:pt>
    <dgm:pt modelId="{E1CF65CB-9F2E-4E1A-9A00-E323162421C1}">
      <dgm:prSet phldrT="[Tekst]" custT="1"/>
      <dgm:spPr/>
      <dgm:t>
        <a:bodyPr/>
        <a:lstStyle/>
        <a:p>
          <a:r>
            <a:rPr lang="pl-PL" sz="1700" dirty="0">
              <a:solidFill>
                <a:srgbClr val="002060"/>
              </a:solidFill>
            </a:rPr>
            <a:t>Grupa docelowa powinna jak najwierniej odzwierciedlać grupę docelową interwencji czy innego działania, o którym komunikujemy.</a:t>
          </a:r>
        </a:p>
      </dgm:t>
    </dgm:pt>
    <dgm:pt modelId="{CA6585DE-03B0-4F0C-9721-9C722C32A437}" type="parTrans" cxnId="{F41B900A-3B0C-42AC-81D8-5D37E37328A4}">
      <dgm:prSet/>
      <dgm:spPr/>
      <dgm:t>
        <a:bodyPr/>
        <a:lstStyle/>
        <a:p>
          <a:endParaRPr lang="pl-PL"/>
        </a:p>
      </dgm:t>
    </dgm:pt>
    <dgm:pt modelId="{0FC24302-15DD-41DA-B7E7-307149666CF6}" type="sibTrans" cxnId="{F41B900A-3B0C-42AC-81D8-5D37E37328A4}">
      <dgm:prSet/>
      <dgm:spPr/>
      <dgm:t>
        <a:bodyPr/>
        <a:lstStyle/>
        <a:p>
          <a:endParaRPr lang="pl-PL"/>
        </a:p>
      </dgm:t>
    </dgm:pt>
    <dgm:pt modelId="{B54E5EDE-D7FE-4A99-B716-C8C20292760B}">
      <dgm:prSet phldrT="[Tekst]" custT="1"/>
      <dgm:spPr/>
      <dgm:t>
        <a:bodyPr/>
        <a:lstStyle/>
        <a:p>
          <a:r>
            <a:rPr lang="pl-PL" sz="1700" dirty="0">
              <a:solidFill>
                <a:srgbClr val="002060"/>
              </a:solidFill>
            </a:rPr>
            <a:t>Należy unikać poszerzania grupy docelowej tylko po to, aby zastosować media o szerokim zasięgu</a:t>
          </a:r>
          <a:r>
            <a:rPr lang="pl-PL" sz="1600" dirty="0">
              <a:solidFill>
                <a:srgbClr val="002060"/>
              </a:solidFill>
            </a:rPr>
            <a:t>.</a:t>
          </a:r>
        </a:p>
      </dgm:t>
    </dgm:pt>
    <dgm:pt modelId="{317A6BD7-1DB4-4917-9D7B-8FAE86CA86EA}" type="parTrans" cxnId="{849ECFB3-2CFA-439D-A940-C6246B56D048}">
      <dgm:prSet/>
      <dgm:spPr/>
      <dgm:t>
        <a:bodyPr/>
        <a:lstStyle/>
        <a:p>
          <a:endParaRPr lang="pl-PL"/>
        </a:p>
      </dgm:t>
    </dgm:pt>
    <dgm:pt modelId="{C65A066E-84E6-4E71-B41C-4A7D84FCFAFA}" type="sibTrans" cxnId="{849ECFB3-2CFA-439D-A940-C6246B56D048}">
      <dgm:prSet/>
      <dgm:spPr/>
      <dgm:t>
        <a:bodyPr/>
        <a:lstStyle/>
        <a:p>
          <a:endParaRPr lang="pl-PL"/>
        </a:p>
      </dgm:t>
    </dgm:pt>
    <dgm:pt modelId="{5E3F7CE9-6E46-44B1-B00A-0CF854CE3517}" type="pres">
      <dgm:prSet presAssocID="{4CC948BB-4D5F-4D88-B0CC-8C1F26B305B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3FA54C1-A3B3-4D2E-AE7C-648FE16A0078}" type="pres">
      <dgm:prSet presAssocID="{A07E2E5F-ACC6-4CDC-AA3B-52710B7B0666}" presName="composite" presStyleCnt="0"/>
      <dgm:spPr/>
    </dgm:pt>
    <dgm:pt modelId="{2F41B2C5-C41D-4D17-8C0A-F70B38A5F2AB}" type="pres">
      <dgm:prSet presAssocID="{A07E2E5F-ACC6-4CDC-AA3B-52710B7B0666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83FFC36-760B-4D2E-A12E-04A40F2ED46B}" type="pres">
      <dgm:prSet presAssocID="{A07E2E5F-ACC6-4CDC-AA3B-52710B7B0666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D66E9A9-4ED6-4632-B3A6-EE43DD3A69A0}" type="pres">
      <dgm:prSet presAssocID="{0F1B4BCF-270A-4659-9399-B374CDC98293}" presName="sp" presStyleCnt="0"/>
      <dgm:spPr/>
    </dgm:pt>
    <dgm:pt modelId="{92247CB5-5C8C-4D6B-A955-ED37BB51034B}" type="pres">
      <dgm:prSet presAssocID="{299CF090-6B55-4E23-8704-3D6509BDF23E}" presName="composite" presStyleCnt="0"/>
      <dgm:spPr/>
    </dgm:pt>
    <dgm:pt modelId="{C6DB6CD3-74CB-4071-8BBB-BACE7E8A42F1}" type="pres">
      <dgm:prSet presAssocID="{299CF090-6B55-4E23-8704-3D6509BDF23E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6FF7766-17CC-4010-9F6F-A0E45A9E560D}" type="pres">
      <dgm:prSet presAssocID="{299CF090-6B55-4E23-8704-3D6509BDF23E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05FD3BB-7E03-460E-9E9C-347ABF19C6D9}" type="presOf" srcId="{299CF090-6B55-4E23-8704-3D6509BDF23E}" destId="{C6DB6CD3-74CB-4071-8BBB-BACE7E8A42F1}" srcOrd="0" destOrd="0" presId="urn:microsoft.com/office/officeart/2005/8/layout/chevron2"/>
    <dgm:cxn modelId="{835DB90C-727A-4185-A2E1-82B7126E3A30}" srcId="{4CC948BB-4D5F-4D88-B0CC-8C1F26B305B9}" destId="{A07E2E5F-ACC6-4CDC-AA3B-52710B7B0666}" srcOrd="0" destOrd="0" parTransId="{9AF307BA-09E3-4695-9DDC-5E30ECFEE473}" sibTransId="{0F1B4BCF-270A-4659-9399-B374CDC98293}"/>
    <dgm:cxn modelId="{F41B900A-3B0C-42AC-81D8-5D37E37328A4}" srcId="{299CF090-6B55-4E23-8704-3D6509BDF23E}" destId="{E1CF65CB-9F2E-4E1A-9A00-E323162421C1}" srcOrd="0" destOrd="0" parTransId="{CA6585DE-03B0-4F0C-9721-9C722C32A437}" sibTransId="{0FC24302-15DD-41DA-B7E7-307149666CF6}"/>
    <dgm:cxn modelId="{5A696A50-DFDE-4884-AB1F-DD912D30882A}" type="presOf" srcId="{A07E2E5F-ACC6-4CDC-AA3B-52710B7B0666}" destId="{2F41B2C5-C41D-4D17-8C0A-F70B38A5F2AB}" srcOrd="0" destOrd="0" presId="urn:microsoft.com/office/officeart/2005/8/layout/chevron2"/>
    <dgm:cxn modelId="{23C1B825-633D-4EFB-91D7-E291F814ACB1}" type="presOf" srcId="{B54E5EDE-D7FE-4A99-B716-C8C20292760B}" destId="{66FF7766-17CC-4010-9F6F-A0E45A9E560D}" srcOrd="0" destOrd="1" presId="urn:microsoft.com/office/officeart/2005/8/layout/chevron2"/>
    <dgm:cxn modelId="{FAA49B75-67C0-492B-B893-EBEA25A6B69E}" type="presOf" srcId="{9306DECC-F0E5-4BBA-B1E5-AAAA32F40C79}" destId="{083FFC36-760B-4D2E-A12E-04A40F2ED46B}" srcOrd="0" destOrd="0" presId="urn:microsoft.com/office/officeart/2005/8/layout/chevron2"/>
    <dgm:cxn modelId="{757D6939-07EA-4CCD-8F0D-99C7080F4BB9}" srcId="{A07E2E5F-ACC6-4CDC-AA3B-52710B7B0666}" destId="{9306DECC-F0E5-4BBA-B1E5-AAAA32F40C79}" srcOrd="0" destOrd="0" parTransId="{434D74A4-B912-4677-B62B-96CC69CFFDB0}" sibTransId="{089F66D0-466E-4191-998D-2799EA777C42}"/>
    <dgm:cxn modelId="{76BCD0FD-B83A-4FB2-A650-D0B4ECC269DD}" type="presOf" srcId="{4CC948BB-4D5F-4D88-B0CC-8C1F26B305B9}" destId="{5E3F7CE9-6E46-44B1-B00A-0CF854CE3517}" srcOrd="0" destOrd="0" presId="urn:microsoft.com/office/officeart/2005/8/layout/chevron2"/>
    <dgm:cxn modelId="{849ECFB3-2CFA-439D-A940-C6246B56D048}" srcId="{299CF090-6B55-4E23-8704-3D6509BDF23E}" destId="{B54E5EDE-D7FE-4A99-B716-C8C20292760B}" srcOrd="1" destOrd="0" parTransId="{317A6BD7-1DB4-4917-9D7B-8FAE86CA86EA}" sibTransId="{C65A066E-84E6-4E71-B41C-4A7D84FCFAFA}"/>
    <dgm:cxn modelId="{9DAAB09C-5A8C-4439-8489-9B40BE7327CD}" srcId="{4CC948BB-4D5F-4D88-B0CC-8C1F26B305B9}" destId="{299CF090-6B55-4E23-8704-3D6509BDF23E}" srcOrd="1" destOrd="0" parTransId="{9D66DC8F-5A95-4572-8952-4C3395E2F998}" sibTransId="{1D27ACF6-9DF0-4DB6-90DE-988326ECA31C}"/>
    <dgm:cxn modelId="{49FD3EB3-8E6D-481C-80EF-2F4E04ED3517}" type="presOf" srcId="{E1CF65CB-9F2E-4E1A-9A00-E323162421C1}" destId="{66FF7766-17CC-4010-9F6F-A0E45A9E560D}" srcOrd="0" destOrd="0" presId="urn:microsoft.com/office/officeart/2005/8/layout/chevron2"/>
    <dgm:cxn modelId="{387F6B13-D717-4138-9EFF-B6ABD38C5985}" type="presParOf" srcId="{5E3F7CE9-6E46-44B1-B00A-0CF854CE3517}" destId="{B3FA54C1-A3B3-4D2E-AE7C-648FE16A0078}" srcOrd="0" destOrd="0" presId="urn:microsoft.com/office/officeart/2005/8/layout/chevron2"/>
    <dgm:cxn modelId="{D1227EB0-1FDF-4999-B4D8-141B74120156}" type="presParOf" srcId="{B3FA54C1-A3B3-4D2E-AE7C-648FE16A0078}" destId="{2F41B2C5-C41D-4D17-8C0A-F70B38A5F2AB}" srcOrd="0" destOrd="0" presId="urn:microsoft.com/office/officeart/2005/8/layout/chevron2"/>
    <dgm:cxn modelId="{7262AB87-CC34-44D7-B5A2-4E3E89F6A31C}" type="presParOf" srcId="{B3FA54C1-A3B3-4D2E-AE7C-648FE16A0078}" destId="{083FFC36-760B-4D2E-A12E-04A40F2ED46B}" srcOrd="1" destOrd="0" presId="urn:microsoft.com/office/officeart/2005/8/layout/chevron2"/>
    <dgm:cxn modelId="{D86A578E-C9AB-49DE-B26E-2C069F40ADBF}" type="presParOf" srcId="{5E3F7CE9-6E46-44B1-B00A-0CF854CE3517}" destId="{6D66E9A9-4ED6-4632-B3A6-EE43DD3A69A0}" srcOrd="1" destOrd="0" presId="urn:microsoft.com/office/officeart/2005/8/layout/chevron2"/>
    <dgm:cxn modelId="{0147D32A-B7F6-4555-A2CB-D2FD2A168F20}" type="presParOf" srcId="{5E3F7CE9-6E46-44B1-B00A-0CF854CE3517}" destId="{92247CB5-5C8C-4D6B-A955-ED37BB51034B}" srcOrd="2" destOrd="0" presId="urn:microsoft.com/office/officeart/2005/8/layout/chevron2"/>
    <dgm:cxn modelId="{576C60ED-B738-4333-A36C-37A722CB6F01}" type="presParOf" srcId="{92247CB5-5C8C-4D6B-A955-ED37BB51034B}" destId="{C6DB6CD3-74CB-4071-8BBB-BACE7E8A42F1}" srcOrd="0" destOrd="0" presId="urn:microsoft.com/office/officeart/2005/8/layout/chevron2"/>
    <dgm:cxn modelId="{A47D096A-9899-4268-9618-BB45CFB265EA}" type="presParOf" srcId="{92247CB5-5C8C-4D6B-A955-ED37BB51034B}" destId="{66FF7766-17CC-4010-9F6F-A0E45A9E560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ECDC7A8-0545-44F9-8785-9AF0A8920DAE}" type="doc">
      <dgm:prSet loTypeId="urn:microsoft.com/office/officeart/2005/8/layout/vList2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pl-PL"/>
        </a:p>
      </dgm:t>
    </dgm:pt>
    <dgm:pt modelId="{6ED7011C-4BF7-4EE0-B48D-AEFBA83F161E}">
      <dgm:prSet custT="1"/>
      <dgm:spPr/>
      <dgm:t>
        <a:bodyPr/>
        <a:lstStyle/>
        <a:p>
          <a:r>
            <a:rPr lang="pl-PL" sz="1600" dirty="0" smtClean="0">
              <a:solidFill>
                <a:srgbClr val="002060"/>
              </a:solidFill>
            </a:rPr>
            <a:t>możliwości uzyskania dofinansowania oraz terminów naboru wniosków o dofinansowanie;</a:t>
          </a:r>
          <a:endParaRPr lang="pl-PL" sz="1600" dirty="0">
            <a:solidFill>
              <a:srgbClr val="002060"/>
            </a:solidFill>
          </a:endParaRPr>
        </a:p>
      </dgm:t>
    </dgm:pt>
    <dgm:pt modelId="{426A049A-081B-4B80-BE5A-119F75C436D5}" type="parTrans" cxnId="{2CB05C9B-4DF8-4118-9EB3-6E06511DB12F}">
      <dgm:prSet/>
      <dgm:spPr/>
      <dgm:t>
        <a:bodyPr/>
        <a:lstStyle/>
        <a:p>
          <a:endParaRPr lang="pl-PL" sz="1600">
            <a:solidFill>
              <a:srgbClr val="002060"/>
            </a:solidFill>
          </a:endParaRPr>
        </a:p>
      </dgm:t>
    </dgm:pt>
    <dgm:pt modelId="{79E71FA6-A328-4E20-9E61-82A93835B1E2}" type="sibTrans" cxnId="{2CB05C9B-4DF8-4118-9EB3-6E06511DB12F}">
      <dgm:prSet/>
      <dgm:spPr/>
      <dgm:t>
        <a:bodyPr/>
        <a:lstStyle/>
        <a:p>
          <a:endParaRPr lang="pl-PL" sz="1600">
            <a:solidFill>
              <a:srgbClr val="002060"/>
            </a:solidFill>
          </a:endParaRPr>
        </a:p>
      </dgm:t>
    </dgm:pt>
    <dgm:pt modelId="{C299A266-498B-4596-9E9E-2CE150A03BB9}">
      <dgm:prSet custT="1"/>
      <dgm:spPr/>
      <dgm:t>
        <a:bodyPr/>
        <a:lstStyle/>
        <a:p>
          <a:r>
            <a:rPr lang="pl-PL" sz="1600" dirty="0" smtClean="0">
              <a:solidFill>
                <a:srgbClr val="002060"/>
              </a:solidFill>
            </a:rPr>
            <a:t>udostępnienia instrukcji wypełniania wniosków;</a:t>
          </a:r>
          <a:endParaRPr lang="pl-PL" sz="1600" dirty="0">
            <a:solidFill>
              <a:srgbClr val="002060"/>
            </a:solidFill>
          </a:endParaRPr>
        </a:p>
      </dgm:t>
    </dgm:pt>
    <dgm:pt modelId="{90160A4D-B97C-4417-AF61-24A8010CA253}" type="parTrans" cxnId="{47D80ADE-9E00-4070-9BEB-D9DA9EC9B1D7}">
      <dgm:prSet/>
      <dgm:spPr/>
      <dgm:t>
        <a:bodyPr/>
        <a:lstStyle/>
        <a:p>
          <a:endParaRPr lang="pl-PL" sz="1600">
            <a:solidFill>
              <a:srgbClr val="002060"/>
            </a:solidFill>
          </a:endParaRPr>
        </a:p>
      </dgm:t>
    </dgm:pt>
    <dgm:pt modelId="{B07A9A19-6DB8-47B0-AC26-6803F3ECD14F}" type="sibTrans" cxnId="{47D80ADE-9E00-4070-9BEB-D9DA9EC9B1D7}">
      <dgm:prSet/>
      <dgm:spPr/>
      <dgm:t>
        <a:bodyPr/>
        <a:lstStyle/>
        <a:p>
          <a:endParaRPr lang="pl-PL" sz="1600">
            <a:solidFill>
              <a:srgbClr val="002060"/>
            </a:solidFill>
          </a:endParaRPr>
        </a:p>
      </dgm:t>
    </dgm:pt>
    <dgm:pt modelId="{BB33B30F-9FC6-4A4C-A8A2-BE4C1FEFEF01}">
      <dgm:prSet custT="1"/>
      <dgm:spPr/>
      <dgm:t>
        <a:bodyPr/>
        <a:lstStyle/>
        <a:p>
          <a:r>
            <a:rPr lang="pl-PL" sz="1600" dirty="0" smtClean="0">
              <a:solidFill>
                <a:srgbClr val="002060"/>
              </a:solidFill>
            </a:rPr>
            <a:t>procedur rozpatrywania wniosków o dofinansowanie, w tym warunków i kryteriów wyboru i oceny projektów w przypadku dotacji oraz informacji o instrumentach finansowych oferowanych w ramach PS WPR 2023-2027;</a:t>
          </a:r>
          <a:endParaRPr lang="pl-PL" sz="1600" dirty="0">
            <a:solidFill>
              <a:srgbClr val="002060"/>
            </a:solidFill>
          </a:endParaRPr>
        </a:p>
      </dgm:t>
    </dgm:pt>
    <dgm:pt modelId="{F884755F-3531-4E88-9E11-3D7EB9F0E2EE}" type="parTrans" cxnId="{42B1B6DD-7BB3-4E6D-A01C-1288D7FC0125}">
      <dgm:prSet/>
      <dgm:spPr/>
      <dgm:t>
        <a:bodyPr/>
        <a:lstStyle/>
        <a:p>
          <a:endParaRPr lang="pl-PL" sz="1600">
            <a:solidFill>
              <a:srgbClr val="002060"/>
            </a:solidFill>
          </a:endParaRPr>
        </a:p>
      </dgm:t>
    </dgm:pt>
    <dgm:pt modelId="{2E0F9F9C-67B9-407C-A43B-13A3EBA53AD3}" type="sibTrans" cxnId="{42B1B6DD-7BB3-4E6D-A01C-1288D7FC0125}">
      <dgm:prSet/>
      <dgm:spPr/>
      <dgm:t>
        <a:bodyPr/>
        <a:lstStyle/>
        <a:p>
          <a:endParaRPr lang="pl-PL" sz="1600">
            <a:solidFill>
              <a:srgbClr val="002060"/>
            </a:solidFill>
          </a:endParaRPr>
        </a:p>
      </dgm:t>
    </dgm:pt>
    <dgm:pt modelId="{2195DFF5-6BDC-4C2B-89A7-AD33A9B8D33A}">
      <dgm:prSet custT="1"/>
      <dgm:spPr/>
      <dgm:t>
        <a:bodyPr/>
        <a:lstStyle/>
        <a:p>
          <a:r>
            <a:rPr lang="pl-PL" sz="1600" dirty="0" smtClean="0">
              <a:solidFill>
                <a:srgbClr val="002060"/>
              </a:solidFill>
            </a:rPr>
            <a:t>danych teleadresowych do punktów informacyjnych lub listę banków kredytujących, gdzie odbiorcy mogą uzyskać informacje na temat PS WPR 2023-2027, kryteriów wyboru i oceny operacji oraz informacji o instrumentach finansowych oferowanych w ramach PS WPR 2023-2027;</a:t>
          </a:r>
          <a:endParaRPr lang="pl-PL" sz="1600" dirty="0">
            <a:solidFill>
              <a:srgbClr val="002060"/>
            </a:solidFill>
          </a:endParaRPr>
        </a:p>
      </dgm:t>
    </dgm:pt>
    <dgm:pt modelId="{5043F3C3-4C0D-48B0-9CD9-68FA6F578A01}" type="parTrans" cxnId="{F42EB77D-AC48-442A-96C8-1ED13AB18733}">
      <dgm:prSet/>
      <dgm:spPr/>
      <dgm:t>
        <a:bodyPr/>
        <a:lstStyle/>
        <a:p>
          <a:endParaRPr lang="pl-PL" sz="1600">
            <a:solidFill>
              <a:srgbClr val="002060"/>
            </a:solidFill>
          </a:endParaRPr>
        </a:p>
      </dgm:t>
    </dgm:pt>
    <dgm:pt modelId="{337DB7DB-4077-49BE-8EE5-D95AE0787B1F}" type="sibTrans" cxnId="{F42EB77D-AC48-442A-96C8-1ED13AB18733}">
      <dgm:prSet/>
      <dgm:spPr/>
      <dgm:t>
        <a:bodyPr/>
        <a:lstStyle/>
        <a:p>
          <a:endParaRPr lang="pl-PL" sz="1600">
            <a:solidFill>
              <a:srgbClr val="002060"/>
            </a:solidFill>
          </a:endParaRPr>
        </a:p>
      </dgm:t>
    </dgm:pt>
    <dgm:pt modelId="{E437A6F4-207B-41A8-87DB-9535B911141E}">
      <dgm:prSet custT="1"/>
      <dgm:spPr/>
      <dgm:t>
        <a:bodyPr/>
        <a:lstStyle/>
        <a:p>
          <a:r>
            <a:rPr lang="pl-PL" sz="1600" dirty="0" smtClean="0">
              <a:solidFill>
                <a:srgbClr val="002060"/>
              </a:solidFill>
            </a:rPr>
            <a:t>odpowiedzialności potencjalnych beneficjentów/ostatecznych odbiorców za poinformowanie opinii publicznej o celu operacji i wsparciu operacji z UE zgodnie rozporządzeniem (UE) 2022/129;</a:t>
          </a:r>
          <a:endParaRPr lang="pl-PL" sz="1600" dirty="0">
            <a:solidFill>
              <a:srgbClr val="002060"/>
            </a:solidFill>
          </a:endParaRPr>
        </a:p>
      </dgm:t>
    </dgm:pt>
    <dgm:pt modelId="{B42B2B2F-AA80-4241-9621-CEF8C4C4AF86}" type="parTrans" cxnId="{D63B703B-2A9F-4C70-A2BD-47F95C594634}">
      <dgm:prSet/>
      <dgm:spPr/>
      <dgm:t>
        <a:bodyPr/>
        <a:lstStyle/>
        <a:p>
          <a:endParaRPr lang="pl-PL" sz="1600">
            <a:solidFill>
              <a:srgbClr val="002060"/>
            </a:solidFill>
          </a:endParaRPr>
        </a:p>
      </dgm:t>
    </dgm:pt>
    <dgm:pt modelId="{EB97650B-23CB-4A92-A046-5142B729E1B9}" type="sibTrans" cxnId="{D63B703B-2A9F-4C70-A2BD-47F95C594634}">
      <dgm:prSet/>
      <dgm:spPr/>
      <dgm:t>
        <a:bodyPr/>
        <a:lstStyle/>
        <a:p>
          <a:endParaRPr lang="pl-PL" sz="1600">
            <a:solidFill>
              <a:srgbClr val="002060"/>
            </a:solidFill>
          </a:endParaRPr>
        </a:p>
      </dgm:t>
    </dgm:pt>
    <dgm:pt modelId="{E052775B-156C-4808-8F85-BB00722C6C54}">
      <dgm:prSet custT="1"/>
      <dgm:spPr/>
      <dgm:t>
        <a:bodyPr/>
        <a:lstStyle/>
        <a:p>
          <a:r>
            <a:rPr lang="pl-PL" sz="1600" dirty="0" smtClean="0">
              <a:solidFill>
                <a:srgbClr val="002060"/>
              </a:solidFill>
            </a:rPr>
            <a:t>monitorowania i sprawozdawczości z realizacji działań komunikacyjnych w ramach planów operacyjnych, realizowanych zgodnie z wytycznymi IZ. </a:t>
          </a:r>
          <a:endParaRPr lang="pl-PL" sz="1600" dirty="0">
            <a:solidFill>
              <a:srgbClr val="002060"/>
            </a:solidFill>
          </a:endParaRPr>
        </a:p>
      </dgm:t>
    </dgm:pt>
    <dgm:pt modelId="{E77C1CEE-77A6-440E-AA52-6E109C65178D}" type="parTrans" cxnId="{BCA34511-3DD7-4817-B60F-B4E91723B0E0}">
      <dgm:prSet/>
      <dgm:spPr/>
      <dgm:t>
        <a:bodyPr/>
        <a:lstStyle/>
        <a:p>
          <a:endParaRPr lang="pl-PL" sz="1600">
            <a:solidFill>
              <a:srgbClr val="002060"/>
            </a:solidFill>
          </a:endParaRPr>
        </a:p>
      </dgm:t>
    </dgm:pt>
    <dgm:pt modelId="{0DDF0BA0-6A87-4597-BF54-FA60C22689EC}" type="sibTrans" cxnId="{BCA34511-3DD7-4817-B60F-B4E91723B0E0}">
      <dgm:prSet/>
      <dgm:spPr/>
      <dgm:t>
        <a:bodyPr/>
        <a:lstStyle/>
        <a:p>
          <a:endParaRPr lang="pl-PL" sz="1600">
            <a:solidFill>
              <a:srgbClr val="002060"/>
            </a:solidFill>
          </a:endParaRPr>
        </a:p>
      </dgm:t>
    </dgm:pt>
    <dgm:pt modelId="{094F65BC-D417-4123-8F06-2353B0065B79}" type="pres">
      <dgm:prSet presAssocID="{6ECDC7A8-0545-44F9-8785-9AF0A8920DA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B549AAD-6D3D-485A-A954-58D792578A78}" type="pres">
      <dgm:prSet presAssocID="{6ED7011C-4BF7-4EE0-B48D-AEFBA83F161E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5E7AE70-17C5-4AE2-AAEC-66F28ED238A2}" type="pres">
      <dgm:prSet presAssocID="{79E71FA6-A328-4E20-9E61-82A93835B1E2}" presName="spacer" presStyleCnt="0"/>
      <dgm:spPr/>
      <dgm:t>
        <a:bodyPr/>
        <a:lstStyle/>
        <a:p>
          <a:endParaRPr lang="pl-PL"/>
        </a:p>
      </dgm:t>
    </dgm:pt>
    <dgm:pt modelId="{C9432626-E886-4225-A5EB-D5A43363F997}" type="pres">
      <dgm:prSet presAssocID="{C299A266-498B-4596-9E9E-2CE150A03BB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2054D02-3D53-43D2-8ACB-960A4D8BD782}" type="pres">
      <dgm:prSet presAssocID="{B07A9A19-6DB8-47B0-AC26-6803F3ECD14F}" presName="spacer" presStyleCnt="0"/>
      <dgm:spPr/>
      <dgm:t>
        <a:bodyPr/>
        <a:lstStyle/>
        <a:p>
          <a:endParaRPr lang="pl-PL"/>
        </a:p>
      </dgm:t>
    </dgm:pt>
    <dgm:pt modelId="{0E598836-9101-4AAD-9C95-F21DE8045C1A}" type="pres">
      <dgm:prSet presAssocID="{BB33B30F-9FC6-4A4C-A8A2-BE4C1FEFEF0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40092B0-61FD-4BEB-A9DF-BA2332576BC4}" type="pres">
      <dgm:prSet presAssocID="{2E0F9F9C-67B9-407C-A43B-13A3EBA53AD3}" presName="spacer" presStyleCnt="0"/>
      <dgm:spPr/>
      <dgm:t>
        <a:bodyPr/>
        <a:lstStyle/>
        <a:p>
          <a:endParaRPr lang="pl-PL"/>
        </a:p>
      </dgm:t>
    </dgm:pt>
    <dgm:pt modelId="{42DAF8C8-34A0-4457-8973-7DD120DA8BF7}" type="pres">
      <dgm:prSet presAssocID="{2195DFF5-6BDC-4C2B-89A7-AD33A9B8D33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B44CCB7-8A88-457A-B4ED-E1F04ED5234C}" type="pres">
      <dgm:prSet presAssocID="{337DB7DB-4077-49BE-8EE5-D95AE0787B1F}" presName="spacer" presStyleCnt="0"/>
      <dgm:spPr/>
      <dgm:t>
        <a:bodyPr/>
        <a:lstStyle/>
        <a:p>
          <a:endParaRPr lang="pl-PL"/>
        </a:p>
      </dgm:t>
    </dgm:pt>
    <dgm:pt modelId="{57E6ABF6-20C0-4F78-BC41-84960746F0DA}" type="pres">
      <dgm:prSet presAssocID="{E437A6F4-207B-41A8-87DB-9535B911141E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C249359-0366-4FB5-BEDB-B1390E1740A1}" type="pres">
      <dgm:prSet presAssocID="{EB97650B-23CB-4A92-A046-5142B729E1B9}" presName="spacer" presStyleCnt="0"/>
      <dgm:spPr/>
      <dgm:t>
        <a:bodyPr/>
        <a:lstStyle/>
        <a:p>
          <a:endParaRPr lang="pl-PL"/>
        </a:p>
      </dgm:t>
    </dgm:pt>
    <dgm:pt modelId="{65BAD512-57A3-46DC-B5B1-A7E1910A1B98}" type="pres">
      <dgm:prSet presAssocID="{E052775B-156C-4808-8F85-BB00722C6C5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A6049D7-F446-46B2-8A4A-5449A308DD3E}" type="presOf" srcId="{6ECDC7A8-0545-44F9-8785-9AF0A8920DAE}" destId="{094F65BC-D417-4123-8F06-2353B0065B79}" srcOrd="0" destOrd="0" presId="urn:microsoft.com/office/officeart/2005/8/layout/vList2"/>
    <dgm:cxn modelId="{47D80ADE-9E00-4070-9BEB-D9DA9EC9B1D7}" srcId="{6ECDC7A8-0545-44F9-8785-9AF0A8920DAE}" destId="{C299A266-498B-4596-9E9E-2CE150A03BB9}" srcOrd="1" destOrd="0" parTransId="{90160A4D-B97C-4417-AF61-24A8010CA253}" sibTransId="{B07A9A19-6DB8-47B0-AC26-6803F3ECD14F}"/>
    <dgm:cxn modelId="{2CB05C9B-4DF8-4118-9EB3-6E06511DB12F}" srcId="{6ECDC7A8-0545-44F9-8785-9AF0A8920DAE}" destId="{6ED7011C-4BF7-4EE0-B48D-AEFBA83F161E}" srcOrd="0" destOrd="0" parTransId="{426A049A-081B-4B80-BE5A-119F75C436D5}" sibTransId="{79E71FA6-A328-4E20-9E61-82A93835B1E2}"/>
    <dgm:cxn modelId="{47AD36BB-D36F-4BA2-97C1-0143789DF541}" type="presOf" srcId="{6ED7011C-4BF7-4EE0-B48D-AEFBA83F161E}" destId="{2B549AAD-6D3D-485A-A954-58D792578A78}" srcOrd="0" destOrd="0" presId="urn:microsoft.com/office/officeart/2005/8/layout/vList2"/>
    <dgm:cxn modelId="{F3258E0A-C511-4BF3-98DE-90E498A3DB85}" type="presOf" srcId="{E052775B-156C-4808-8F85-BB00722C6C54}" destId="{65BAD512-57A3-46DC-B5B1-A7E1910A1B98}" srcOrd="0" destOrd="0" presId="urn:microsoft.com/office/officeart/2005/8/layout/vList2"/>
    <dgm:cxn modelId="{F42EB77D-AC48-442A-96C8-1ED13AB18733}" srcId="{6ECDC7A8-0545-44F9-8785-9AF0A8920DAE}" destId="{2195DFF5-6BDC-4C2B-89A7-AD33A9B8D33A}" srcOrd="3" destOrd="0" parTransId="{5043F3C3-4C0D-48B0-9CD9-68FA6F578A01}" sibTransId="{337DB7DB-4077-49BE-8EE5-D95AE0787B1F}"/>
    <dgm:cxn modelId="{BDEB2759-1DCC-4106-8269-2E57BC63C814}" type="presOf" srcId="{C299A266-498B-4596-9E9E-2CE150A03BB9}" destId="{C9432626-E886-4225-A5EB-D5A43363F997}" srcOrd="0" destOrd="0" presId="urn:microsoft.com/office/officeart/2005/8/layout/vList2"/>
    <dgm:cxn modelId="{DC79A9B7-2FF7-4D91-AC99-73D9525A4E8C}" type="presOf" srcId="{BB33B30F-9FC6-4A4C-A8A2-BE4C1FEFEF01}" destId="{0E598836-9101-4AAD-9C95-F21DE8045C1A}" srcOrd="0" destOrd="0" presId="urn:microsoft.com/office/officeart/2005/8/layout/vList2"/>
    <dgm:cxn modelId="{C82E435B-8941-4405-BAB7-3F64E6A0B3D6}" type="presOf" srcId="{2195DFF5-6BDC-4C2B-89A7-AD33A9B8D33A}" destId="{42DAF8C8-34A0-4457-8973-7DD120DA8BF7}" srcOrd="0" destOrd="0" presId="urn:microsoft.com/office/officeart/2005/8/layout/vList2"/>
    <dgm:cxn modelId="{D63B703B-2A9F-4C70-A2BD-47F95C594634}" srcId="{6ECDC7A8-0545-44F9-8785-9AF0A8920DAE}" destId="{E437A6F4-207B-41A8-87DB-9535B911141E}" srcOrd="4" destOrd="0" parTransId="{B42B2B2F-AA80-4241-9621-CEF8C4C4AF86}" sibTransId="{EB97650B-23CB-4A92-A046-5142B729E1B9}"/>
    <dgm:cxn modelId="{915CA557-3DAD-4E9D-939F-02D50A38E905}" type="presOf" srcId="{E437A6F4-207B-41A8-87DB-9535B911141E}" destId="{57E6ABF6-20C0-4F78-BC41-84960746F0DA}" srcOrd="0" destOrd="0" presId="urn:microsoft.com/office/officeart/2005/8/layout/vList2"/>
    <dgm:cxn modelId="{BCA34511-3DD7-4817-B60F-B4E91723B0E0}" srcId="{6ECDC7A8-0545-44F9-8785-9AF0A8920DAE}" destId="{E052775B-156C-4808-8F85-BB00722C6C54}" srcOrd="5" destOrd="0" parTransId="{E77C1CEE-77A6-440E-AA52-6E109C65178D}" sibTransId="{0DDF0BA0-6A87-4597-BF54-FA60C22689EC}"/>
    <dgm:cxn modelId="{42B1B6DD-7BB3-4E6D-A01C-1288D7FC0125}" srcId="{6ECDC7A8-0545-44F9-8785-9AF0A8920DAE}" destId="{BB33B30F-9FC6-4A4C-A8A2-BE4C1FEFEF01}" srcOrd="2" destOrd="0" parTransId="{F884755F-3531-4E88-9E11-3D7EB9F0E2EE}" sibTransId="{2E0F9F9C-67B9-407C-A43B-13A3EBA53AD3}"/>
    <dgm:cxn modelId="{159250CF-D346-43B1-9777-E99C1BA2885D}" type="presParOf" srcId="{094F65BC-D417-4123-8F06-2353B0065B79}" destId="{2B549AAD-6D3D-485A-A954-58D792578A78}" srcOrd="0" destOrd="0" presId="urn:microsoft.com/office/officeart/2005/8/layout/vList2"/>
    <dgm:cxn modelId="{4CFA21AB-590B-4BC2-A4AC-5D12B4B0A192}" type="presParOf" srcId="{094F65BC-D417-4123-8F06-2353B0065B79}" destId="{05E7AE70-17C5-4AE2-AAEC-66F28ED238A2}" srcOrd="1" destOrd="0" presId="urn:microsoft.com/office/officeart/2005/8/layout/vList2"/>
    <dgm:cxn modelId="{D5A1DB94-5E89-4B2D-A77A-4981E43EF98F}" type="presParOf" srcId="{094F65BC-D417-4123-8F06-2353B0065B79}" destId="{C9432626-E886-4225-A5EB-D5A43363F997}" srcOrd="2" destOrd="0" presId="urn:microsoft.com/office/officeart/2005/8/layout/vList2"/>
    <dgm:cxn modelId="{54183FD9-FCED-4DAF-BEDD-067192ACAA5D}" type="presParOf" srcId="{094F65BC-D417-4123-8F06-2353B0065B79}" destId="{C2054D02-3D53-43D2-8ACB-960A4D8BD782}" srcOrd="3" destOrd="0" presId="urn:microsoft.com/office/officeart/2005/8/layout/vList2"/>
    <dgm:cxn modelId="{8065FA7A-7D3A-4498-8AFE-78A80B04CBB1}" type="presParOf" srcId="{094F65BC-D417-4123-8F06-2353B0065B79}" destId="{0E598836-9101-4AAD-9C95-F21DE8045C1A}" srcOrd="4" destOrd="0" presId="urn:microsoft.com/office/officeart/2005/8/layout/vList2"/>
    <dgm:cxn modelId="{313CFF1E-93E7-4E3C-AFFC-CC2543674737}" type="presParOf" srcId="{094F65BC-D417-4123-8F06-2353B0065B79}" destId="{840092B0-61FD-4BEB-A9DF-BA2332576BC4}" srcOrd="5" destOrd="0" presId="urn:microsoft.com/office/officeart/2005/8/layout/vList2"/>
    <dgm:cxn modelId="{D58F3C17-BEF0-476A-841B-30E853BAB024}" type="presParOf" srcId="{094F65BC-D417-4123-8F06-2353B0065B79}" destId="{42DAF8C8-34A0-4457-8973-7DD120DA8BF7}" srcOrd="6" destOrd="0" presId="urn:microsoft.com/office/officeart/2005/8/layout/vList2"/>
    <dgm:cxn modelId="{DE7A1ED9-E02F-4770-A067-44BAE56904CF}" type="presParOf" srcId="{094F65BC-D417-4123-8F06-2353B0065B79}" destId="{3B44CCB7-8A88-457A-B4ED-E1F04ED5234C}" srcOrd="7" destOrd="0" presId="urn:microsoft.com/office/officeart/2005/8/layout/vList2"/>
    <dgm:cxn modelId="{1C5ACD2B-C4B2-44EC-BB09-5101A1A286F8}" type="presParOf" srcId="{094F65BC-D417-4123-8F06-2353B0065B79}" destId="{57E6ABF6-20C0-4F78-BC41-84960746F0DA}" srcOrd="8" destOrd="0" presId="urn:microsoft.com/office/officeart/2005/8/layout/vList2"/>
    <dgm:cxn modelId="{2282EF3F-73B0-479E-874A-CF0C693AFDEF}" type="presParOf" srcId="{094F65BC-D417-4123-8F06-2353B0065B79}" destId="{DC249359-0366-4FB5-BEDB-B1390E1740A1}" srcOrd="9" destOrd="0" presId="urn:microsoft.com/office/officeart/2005/8/layout/vList2"/>
    <dgm:cxn modelId="{1C34BF31-2D9D-4935-A5EA-7D162EEBD98A}" type="presParOf" srcId="{094F65BC-D417-4123-8F06-2353B0065B79}" destId="{65BAD512-57A3-46DC-B5B1-A7E1910A1B9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33DB3E1-ADF2-4394-8FC1-81943C0B9A0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361789D-AA97-4CBB-920F-599253BD9B6C}">
      <dgm:prSet/>
      <dgm:spPr/>
      <dgm:t>
        <a:bodyPr/>
        <a:lstStyle/>
        <a:p>
          <a:r>
            <a:rPr lang="pl-PL" b="1" dirty="0"/>
            <a:t>EWALUACJA</a:t>
          </a:r>
          <a:endParaRPr lang="pl-PL" dirty="0"/>
        </a:p>
      </dgm:t>
    </dgm:pt>
    <dgm:pt modelId="{F6A3E0C2-D159-4EDC-881D-47291C4C1EE8}" type="parTrans" cxnId="{A524FB99-5990-45C6-8FCB-E1F34796732A}">
      <dgm:prSet/>
      <dgm:spPr/>
      <dgm:t>
        <a:bodyPr/>
        <a:lstStyle/>
        <a:p>
          <a:endParaRPr lang="pl-PL"/>
        </a:p>
      </dgm:t>
    </dgm:pt>
    <dgm:pt modelId="{A6A7C26F-F04E-4D9A-9BEF-F2133B6D83D7}" type="sibTrans" cxnId="{A524FB99-5990-45C6-8FCB-E1F34796732A}">
      <dgm:prSet/>
      <dgm:spPr/>
      <dgm:t>
        <a:bodyPr/>
        <a:lstStyle/>
        <a:p>
          <a:endParaRPr lang="pl-PL"/>
        </a:p>
      </dgm:t>
    </dgm:pt>
    <dgm:pt modelId="{4EA7FB4C-6DDA-462A-AE89-8AD9CB9F82D2}">
      <dgm:prSet/>
      <dgm:spPr/>
      <dgm:t>
        <a:bodyPr/>
        <a:lstStyle/>
        <a:p>
          <a:r>
            <a:rPr lang="pl-PL" dirty="0">
              <a:solidFill>
                <a:srgbClr val="002060"/>
              </a:solidFill>
            </a:rPr>
            <a:t>systematyczna i obiektywna ocena realizacji Strategii komunikacji PS WPR 2023-2027 jako całości oraz każdego rocznego planu operacyjnego, zawierającego informacje o stopniu i efektach realizacji działania 8 Planu działania KSOW+ z osobna, tj. ich założeń, procesu realizacji i rezultatów pod względem takich czynników jak efektywność i skuteczność, ale także adekwatność i trwałość podjętych działań</a:t>
          </a:r>
        </a:p>
      </dgm:t>
    </dgm:pt>
    <dgm:pt modelId="{208A6883-B222-4334-9E7E-4E526ADE4FBC}" type="parTrans" cxnId="{E62B1CFD-ED37-497F-8B6F-EFBD92A022E8}">
      <dgm:prSet/>
      <dgm:spPr/>
      <dgm:t>
        <a:bodyPr/>
        <a:lstStyle/>
        <a:p>
          <a:endParaRPr lang="pl-PL"/>
        </a:p>
      </dgm:t>
    </dgm:pt>
    <dgm:pt modelId="{44F0BC46-C5F6-4E55-B5EC-8D53FCA77D43}" type="sibTrans" cxnId="{E62B1CFD-ED37-497F-8B6F-EFBD92A022E8}">
      <dgm:prSet/>
      <dgm:spPr/>
      <dgm:t>
        <a:bodyPr/>
        <a:lstStyle/>
        <a:p>
          <a:endParaRPr lang="pl-PL"/>
        </a:p>
      </dgm:t>
    </dgm:pt>
    <dgm:pt modelId="{E07F3BF8-ED9C-46FF-A1B0-68EADF0D6DE6}">
      <dgm:prSet/>
      <dgm:spPr/>
      <dgm:t>
        <a:bodyPr/>
        <a:lstStyle/>
        <a:p>
          <a:r>
            <a:rPr lang="pl-PL" dirty="0">
              <a:solidFill>
                <a:srgbClr val="002060"/>
              </a:solidFill>
            </a:rPr>
            <a:t>odnosi się do długoterminowych efektów realizacji </a:t>
          </a:r>
          <a:r>
            <a:rPr lang="pl-PL" dirty="0" smtClean="0">
              <a:solidFill>
                <a:srgbClr val="002060"/>
              </a:solidFill>
            </a:rPr>
            <a:t>Strategii </a:t>
          </a:r>
          <a:r>
            <a:rPr lang="pl-PL" dirty="0">
              <a:solidFill>
                <a:srgbClr val="002060"/>
              </a:solidFill>
            </a:rPr>
            <a:t>i planów oraz ich oddziaływania</a:t>
          </a:r>
        </a:p>
      </dgm:t>
    </dgm:pt>
    <dgm:pt modelId="{7BA67D8B-FAC6-4ABD-84A4-83BA280F520E}" type="parTrans" cxnId="{41BA3498-A605-4ECD-A1DD-9C534ECB2B17}">
      <dgm:prSet/>
      <dgm:spPr/>
      <dgm:t>
        <a:bodyPr/>
        <a:lstStyle/>
        <a:p>
          <a:endParaRPr lang="pl-PL"/>
        </a:p>
      </dgm:t>
    </dgm:pt>
    <dgm:pt modelId="{5DD59694-8590-455C-9358-67B0C08020A7}" type="sibTrans" cxnId="{41BA3498-A605-4ECD-A1DD-9C534ECB2B17}">
      <dgm:prSet/>
      <dgm:spPr/>
      <dgm:t>
        <a:bodyPr/>
        <a:lstStyle/>
        <a:p>
          <a:endParaRPr lang="pl-PL"/>
        </a:p>
      </dgm:t>
    </dgm:pt>
    <dgm:pt modelId="{188E29A2-024C-4580-B635-3C3B07DDEDA6}">
      <dgm:prSet/>
      <dgm:spPr/>
      <dgm:t>
        <a:bodyPr/>
        <a:lstStyle/>
        <a:p>
          <a:r>
            <a:rPr lang="pl-PL" dirty="0">
              <a:solidFill>
                <a:srgbClr val="002060"/>
              </a:solidFill>
            </a:rPr>
            <a:t>powinna dostarczyć rzetelnych i przydatnych informacji o obiekcie badania zwiększając efektywność procesu decyzyjnego oraz umożliwiając poprawę współdziałania wszystkich partnerów zaangażowanych w realizację Strategii prowadzonych działań informacyjnych i promocyjnych</a:t>
          </a:r>
        </a:p>
      </dgm:t>
    </dgm:pt>
    <dgm:pt modelId="{8EE33717-91A4-41FD-8C2D-DDDA05EA693F}" type="parTrans" cxnId="{8376EBCE-D215-4711-90F5-805F1C5039AA}">
      <dgm:prSet/>
      <dgm:spPr/>
      <dgm:t>
        <a:bodyPr/>
        <a:lstStyle/>
        <a:p>
          <a:endParaRPr lang="pl-PL"/>
        </a:p>
      </dgm:t>
    </dgm:pt>
    <dgm:pt modelId="{1EDE0A0E-D50C-4F1A-BF72-34FCD69ED04F}" type="sibTrans" cxnId="{8376EBCE-D215-4711-90F5-805F1C5039AA}">
      <dgm:prSet/>
      <dgm:spPr/>
      <dgm:t>
        <a:bodyPr/>
        <a:lstStyle/>
        <a:p>
          <a:endParaRPr lang="pl-PL"/>
        </a:p>
      </dgm:t>
    </dgm:pt>
    <dgm:pt modelId="{D3C25A50-54EF-48B9-9D74-904FFF98C1C2}">
      <dgm:prSet/>
      <dgm:spPr/>
      <dgm:t>
        <a:bodyPr/>
        <a:lstStyle/>
        <a:p>
          <a:r>
            <a:rPr lang="pl-PL" dirty="0">
              <a:solidFill>
                <a:srgbClr val="002060"/>
              </a:solidFill>
            </a:rPr>
            <a:t>umożliwia ocenę racjonalności wydatków ponoszonych na działania informacyjno-promocyjne PS WPR 2023-2027</a:t>
          </a:r>
        </a:p>
      </dgm:t>
    </dgm:pt>
    <dgm:pt modelId="{2379185F-724A-4776-A2E6-6BDBDBEBB532}" type="parTrans" cxnId="{E2B54558-AF0C-4837-8B21-C3C3720E53B4}">
      <dgm:prSet/>
      <dgm:spPr/>
      <dgm:t>
        <a:bodyPr/>
        <a:lstStyle/>
        <a:p>
          <a:endParaRPr lang="pl-PL"/>
        </a:p>
      </dgm:t>
    </dgm:pt>
    <dgm:pt modelId="{88DAB4B9-B4B8-4BE5-8FCB-51889CC086D2}" type="sibTrans" cxnId="{E2B54558-AF0C-4837-8B21-C3C3720E53B4}">
      <dgm:prSet/>
      <dgm:spPr/>
      <dgm:t>
        <a:bodyPr/>
        <a:lstStyle/>
        <a:p>
          <a:endParaRPr lang="pl-PL"/>
        </a:p>
      </dgm:t>
    </dgm:pt>
    <dgm:pt modelId="{175C88A6-ADA9-4059-A44A-AC9C9FA5F6AF}">
      <dgm:prSet/>
      <dgm:spPr/>
      <dgm:t>
        <a:bodyPr/>
        <a:lstStyle/>
        <a:p>
          <a:endParaRPr lang="pl-PL" dirty="0">
            <a:solidFill>
              <a:srgbClr val="002060"/>
            </a:solidFill>
          </a:endParaRPr>
        </a:p>
      </dgm:t>
    </dgm:pt>
    <dgm:pt modelId="{BB6B7343-D7D2-45DF-BAFB-93F753075299}" type="parTrans" cxnId="{3708E503-C8C3-4624-A8AF-E4CEFDAE8EEC}">
      <dgm:prSet/>
      <dgm:spPr/>
      <dgm:t>
        <a:bodyPr/>
        <a:lstStyle/>
        <a:p>
          <a:endParaRPr lang="pl-PL"/>
        </a:p>
      </dgm:t>
    </dgm:pt>
    <dgm:pt modelId="{00EBEB17-C44C-4926-8139-E964372A8999}" type="sibTrans" cxnId="{3708E503-C8C3-4624-A8AF-E4CEFDAE8EEC}">
      <dgm:prSet/>
      <dgm:spPr/>
      <dgm:t>
        <a:bodyPr/>
        <a:lstStyle/>
        <a:p>
          <a:endParaRPr lang="pl-PL"/>
        </a:p>
      </dgm:t>
    </dgm:pt>
    <dgm:pt modelId="{1D326A38-4776-4BA8-B1EB-3243F62F3D3A}">
      <dgm:prSet/>
      <dgm:spPr/>
      <dgm:t>
        <a:bodyPr/>
        <a:lstStyle/>
        <a:p>
          <a:endParaRPr lang="pl-PL" dirty="0">
            <a:solidFill>
              <a:srgbClr val="002060"/>
            </a:solidFill>
          </a:endParaRPr>
        </a:p>
      </dgm:t>
    </dgm:pt>
    <dgm:pt modelId="{BC2CEDBC-1BBF-4296-AE85-3C230660F92F}" type="parTrans" cxnId="{37182D69-5FB0-4F37-BF1C-840620521C9E}">
      <dgm:prSet/>
      <dgm:spPr/>
      <dgm:t>
        <a:bodyPr/>
        <a:lstStyle/>
        <a:p>
          <a:endParaRPr lang="pl-PL"/>
        </a:p>
      </dgm:t>
    </dgm:pt>
    <dgm:pt modelId="{73C38D78-0C7B-4652-9A00-CF2BB5CEBFFC}" type="sibTrans" cxnId="{37182D69-5FB0-4F37-BF1C-840620521C9E}">
      <dgm:prSet/>
      <dgm:spPr/>
      <dgm:t>
        <a:bodyPr/>
        <a:lstStyle/>
        <a:p>
          <a:endParaRPr lang="pl-PL"/>
        </a:p>
      </dgm:t>
    </dgm:pt>
    <dgm:pt modelId="{A7D59C3A-371F-4DBB-9BD8-56785E185DE6}">
      <dgm:prSet/>
      <dgm:spPr/>
      <dgm:t>
        <a:bodyPr/>
        <a:lstStyle/>
        <a:p>
          <a:endParaRPr lang="pl-PL" dirty="0">
            <a:solidFill>
              <a:srgbClr val="002060"/>
            </a:solidFill>
          </a:endParaRPr>
        </a:p>
      </dgm:t>
    </dgm:pt>
    <dgm:pt modelId="{622E6A1D-8A6B-4181-8B9F-70FC3EE19779}" type="parTrans" cxnId="{943C6A2B-D956-4CFA-A6A9-4B2E8A8C65BD}">
      <dgm:prSet/>
      <dgm:spPr/>
      <dgm:t>
        <a:bodyPr/>
        <a:lstStyle/>
        <a:p>
          <a:endParaRPr lang="pl-PL"/>
        </a:p>
      </dgm:t>
    </dgm:pt>
    <dgm:pt modelId="{57BC1957-84C5-4C82-A16A-BFA9FECE8DE4}" type="sibTrans" cxnId="{943C6A2B-D956-4CFA-A6A9-4B2E8A8C65BD}">
      <dgm:prSet/>
      <dgm:spPr/>
      <dgm:t>
        <a:bodyPr/>
        <a:lstStyle/>
        <a:p>
          <a:endParaRPr lang="pl-PL"/>
        </a:p>
      </dgm:t>
    </dgm:pt>
    <dgm:pt modelId="{FAF87109-50EC-4BDF-AFDD-A3FB33EB3185}" type="pres">
      <dgm:prSet presAssocID="{B33DB3E1-ADF2-4394-8FC1-81943C0B9A0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FBCC0BF-4759-414F-9EF3-D34B2264267E}" type="pres">
      <dgm:prSet presAssocID="{8361789D-AA97-4CBB-920F-599253BD9B6C}" presName="composite" presStyleCnt="0"/>
      <dgm:spPr/>
    </dgm:pt>
    <dgm:pt modelId="{DCEB6F4A-9C1C-4B9F-845C-07652D53647E}" type="pres">
      <dgm:prSet presAssocID="{8361789D-AA97-4CBB-920F-599253BD9B6C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0F7FAE-BB6B-4452-9624-A62142B2CE29}" type="pres">
      <dgm:prSet presAssocID="{8361789D-AA97-4CBB-920F-599253BD9B6C}" presName="descendantText" presStyleLbl="alignAcc1" presStyleIdx="0" presStyleCnt="1" custScaleY="19723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43C6A2B-D956-4CFA-A6A9-4B2E8A8C65BD}" srcId="{8361789D-AA97-4CBB-920F-599253BD9B6C}" destId="{A7D59C3A-371F-4DBB-9BD8-56785E185DE6}" srcOrd="5" destOrd="0" parTransId="{622E6A1D-8A6B-4181-8B9F-70FC3EE19779}" sibTransId="{57BC1957-84C5-4C82-A16A-BFA9FECE8DE4}"/>
    <dgm:cxn modelId="{632E14DA-4BA1-4570-A25C-528499DBCA0F}" type="presOf" srcId="{D3C25A50-54EF-48B9-9D74-904FFF98C1C2}" destId="{7A0F7FAE-BB6B-4452-9624-A62142B2CE29}" srcOrd="0" destOrd="6" presId="urn:microsoft.com/office/officeart/2005/8/layout/chevron2"/>
    <dgm:cxn modelId="{23190888-BB03-4E93-8AD5-5303B932F21A}" type="presOf" srcId="{A7D59C3A-371F-4DBB-9BD8-56785E185DE6}" destId="{7A0F7FAE-BB6B-4452-9624-A62142B2CE29}" srcOrd="0" destOrd="5" presId="urn:microsoft.com/office/officeart/2005/8/layout/chevron2"/>
    <dgm:cxn modelId="{E2B54558-AF0C-4837-8B21-C3C3720E53B4}" srcId="{8361789D-AA97-4CBB-920F-599253BD9B6C}" destId="{D3C25A50-54EF-48B9-9D74-904FFF98C1C2}" srcOrd="6" destOrd="0" parTransId="{2379185F-724A-4776-A2E6-6BDBDBEBB532}" sibTransId="{88DAB4B9-B4B8-4BE5-8FCB-51889CC086D2}"/>
    <dgm:cxn modelId="{198FEDF5-8BF4-469E-9119-DB14B226E1DB}" type="presOf" srcId="{4EA7FB4C-6DDA-462A-AE89-8AD9CB9F82D2}" destId="{7A0F7FAE-BB6B-4452-9624-A62142B2CE29}" srcOrd="0" destOrd="0" presId="urn:microsoft.com/office/officeart/2005/8/layout/chevron2"/>
    <dgm:cxn modelId="{D00DA282-6DB1-4B01-A471-3E593DD987E8}" type="presOf" srcId="{8361789D-AA97-4CBB-920F-599253BD9B6C}" destId="{DCEB6F4A-9C1C-4B9F-845C-07652D53647E}" srcOrd="0" destOrd="0" presId="urn:microsoft.com/office/officeart/2005/8/layout/chevron2"/>
    <dgm:cxn modelId="{2BA06506-965C-4D98-AC8D-ED08C278E543}" type="presOf" srcId="{188E29A2-024C-4580-B635-3C3B07DDEDA6}" destId="{7A0F7FAE-BB6B-4452-9624-A62142B2CE29}" srcOrd="0" destOrd="4" presId="urn:microsoft.com/office/officeart/2005/8/layout/chevron2"/>
    <dgm:cxn modelId="{3708E503-C8C3-4624-A8AF-E4CEFDAE8EEC}" srcId="{8361789D-AA97-4CBB-920F-599253BD9B6C}" destId="{175C88A6-ADA9-4059-A44A-AC9C9FA5F6AF}" srcOrd="1" destOrd="0" parTransId="{BB6B7343-D7D2-45DF-BAFB-93F753075299}" sibTransId="{00EBEB17-C44C-4926-8139-E964372A8999}"/>
    <dgm:cxn modelId="{41BA3498-A605-4ECD-A1DD-9C534ECB2B17}" srcId="{8361789D-AA97-4CBB-920F-599253BD9B6C}" destId="{E07F3BF8-ED9C-46FF-A1B0-68EADF0D6DE6}" srcOrd="2" destOrd="0" parTransId="{7BA67D8B-FAC6-4ABD-84A4-83BA280F520E}" sibTransId="{5DD59694-8590-455C-9358-67B0C08020A7}"/>
    <dgm:cxn modelId="{9FD88567-D59F-4925-B764-5EB39962413E}" type="presOf" srcId="{175C88A6-ADA9-4059-A44A-AC9C9FA5F6AF}" destId="{7A0F7FAE-BB6B-4452-9624-A62142B2CE29}" srcOrd="0" destOrd="1" presId="urn:microsoft.com/office/officeart/2005/8/layout/chevron2"/>
    <dgm:cxn modelId="{37182D69-5FB0-4F37-BF1C-840620521C9E}" srcId="{8361789D-AA97-4CBB-920F-599253BD9B6C}" destId="{1D326A38-4776-4BA8-B1EB-3243F62F3D3A}" srcOrd="3" destOrd="0" parTransId="{BC2CEDBC-1BBF-4296-AE85-3C230660F92F}" sibTransId="{73C38D78-0C7B-4652-9A00-CF2BB5CEBFFC}"/>
    <dgm:cxn modelId="{E62B1CFD-ED37-497F-8B6F-EFBD92A022E8}" srcId="{8361789D-AA97-4CBB-920F-599253BD9B6C}" destId="{4EA7FB4C-6DDA-462A-AE89-8AD9CB9F82D2}" srcOrd="0" destOrd="0" parTransId="{208A6883-B222-4334-9E7E-4E526ADE4FBC}" sibTransId="{44F0BC46-C5F6-4E55-B5EC-8D53FCA77D43}"/>
    <dgm:cxn modelId="{C18AA05B-9E19-45A0-BEAB-393BCBBDDF82}" type="presOf" srcId="{B33DB3E1-ADF2-4394-8FC1-81943C0B9A09}" destId="{FAF87109-50EC-4BDF-AFDD-A3FB33EB3185}" srcOrd="0" destOrd="0" presId="urn:microsoft.com/office/officeart/2005/8/layout/chevron2"/>
    <dgm:cxn modelId="{247DB4B0-7122-4741-AFD5-856A98CA22EE}" type="presOf" srcId="{E07F3BF8-ED9C-46FF-A1B0-68EADF0D6DE6}" destId="{7A0F7FAE-BB6B-4452-9624-A62142B2CE29}" srcOrd="0" destOrd="2" presId="urn:microsoft.com/office/officeart/2005/8/layout/chevron2"/>
    <dgm:cxn modelId="{8376EBCE-D215-4711-90F5-805F1C5039AA}" srcId="{8361789D-AA97-4CBB-920F-599253BD9B6C}" destId="{188E29A2-024C-4580-B635-3C3B07DDEDA6}" srcOrd="4" destOrd="0" parTransId="{8EE33717-91A4-41FD-8C2D-DDDA05EA693F}" sibTransId="{1EDE0A0E-D50C-4F1A-BF72-34FCD69ED04F}"/>
    <dgm:cxn modelId="{A524FB99-5990-45C6-8FCB-E1F34796732A}" srcId="{B33DB3E1-ADF2-4394-8FC1-81943C0B9A09}" destId="{8361789D-AA97-4CBB-920F-599253BD9B6C}" srcOrd="0" destOrd="0" parTransId="{F6A3E0C2-D159-4EDC-881D-47291C4C1EE8}" sibTransId="{A6A7C26F-F04E-4D9A-9BEF-F2133B6D83D7}"/>
    <dgm:cxn modelId="{37AC34A5-D958-42EB-B192-79131F35D6E9}" type="presOf" srcId="{1D326A38-4776-4BA8-B1EB-3243F62F3D3A}" destId="{7A0F7FAE-BB6B-4452-9624-A62142B2CE29}" srcOrd="0" destOrd="3" presId="urn:microsoft.com/office/officeart/2005/8/layout/chevron2"/>
    <dgm:cxn modelId="{60495BA7-AEEA-4EBC-AC48-5DCE82F47636}" type="presParOf" srcId="{FAF87109-50EC-4BDF-AFDD-A3FB33EB3185}" destId="{6FBCC0BF-4759-414F-9EF3-D34B2264267E}" srcOrd="0" destOrd="0" presId="urn:microsoft.com/office/officeart/2005/8/layout/chevron2"/>
    <dgm:cxn modelId="{5192C994-0AE7-4B43-885A-929646AB3F91}" type="presParOf" srcId="{6FBCC0BF-4759-414F-9EF3-D34B2264267E}" destId="{DCEB6F4A-9C1C-4B9F-845C-07652D53647E}" srcOrd="0" destOrd="0" presId="urn:microsoft.com/office/officeart/2005/8/layout/chevron2"/>
    <dgm:cxn modelId="{8FBCA24F-2F5A-43CF-8893-EE9F88D282FA}" type="presParOf" srcId="{6FBCC0BF-4759-414F-9EF3-D34B2264267E}" destId="{7A0F7FAE-BB6B-4452-9624-A62142B2CE2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C948BB-4D5F-4D88-B0CC-8C1F26B305B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07E2E5F-ACC6-4CDC-AA3B-52710B7B0666}">
      <dgm:prSet phldrT="[Tekst]" custT="1"/>
      <dgm:spPr/>
      <dgm:t>
        <a:bodyPr/>
        <a:lstStyle/>
        <a:p>
          <a:r>
            <a:rPr lang="pl-PL" sz="1800" b="1" dirty="0">
              <a:solidFill>
                <a:srgbClr val="002060"/>
              </a:solidFill>
            </a:rPr>
            <a:t>Ogół społeczeństwa</a:t>
          </a:r>
          <a:endParaRPr lang="pl-PL" sz="1800" dirty="0"/>
        </a:p>
      </dgm:t>
    </dgm:pt>
    <dgm:pt modelId="{9AF307BA-09E3-4695-9DDC-5E30ECFEE473}" type="parTrans" cxnId="{835DB90C-727A-4185-A2E1-82B7126E3A30}">
      <dgm:prSet/>
      <dgm:spPr/>
      <dgm:t>
        <a:bodyPr/>
        <a:lstStyle/>
        <a:p>
          <a:endParaRPr lang="pl-PL"/>
        </a:p>
      </dgm:t>
    </dgm:pt>
    <dgm:pt modelId="{0F1B4BCF-270A-4659-9399-B374CDC98293}" type="sibTrans" cxnId="{835DB90C-727A-4185-A2E1-82B7126E3A30}">
      <dgm:prSet/>
      <dgm:spPr/>
      <dgm:t>
        <a:bodyPr/>
        <a:lstStyle/>
        <a:p>
          <a:endParaRPr lang="pl-PL"/>
        </a:p>
      </dgm:t>
    </dgm:pt>
    <dgm:pt modelId="{9306DECC-F0E5-4BBA-B1E5-AAAA32F40C79}">
      <dgm:prSet phldrT="[Tekst]" custT="1"/>
      <dgm:spPr/>
      <dgm:t>
        <a:bodyPr/>
        <a:lstStyle/>
        <a:p>
          <a:r>
            <a:rPr lang="pl-PL" sz="1500" dirty="0">
              <a:solidFill>
                <a:srgbClr val="002060"/>
              </a:solidFill>
            </a:rPr>
            <a:t>grupa bardzo niejednorodna, obejmująca osoby w różnym wieku, </a:t>
          </a:r>
          <a:r>
            <a:rPr lang="pl-PL" sz="1500" dirty="0" smtClean="0">
              <a:solidFill>
                <a:srgbClr val="002060"/>
              </a:solidFill>
            </a:rPr>
            <a:t>poziomie </a:t>
          </a:r>
          <a:r>
            <a:rPr lang="pl-PL" sz="1500" dirty="0">
              <a:solidFill>
                <a:srgbClr val="002060"/>
              </a:solidFill>
            </a:rPr>
            <a:t>wykształcenia, z różnych grup zawodowych</a:t>
          </a:r>
        </a:p>
      </dgm:t>
    </dgm:pt>
    <dgm:pt modelId="{434D74A4-B912-4677-B62B-96CC69CFFDB0}" type="parTrans" cxnId="{757D6939-07EA-4CCD-8F0D-99C7080F4BB9}">
      <dgm:prSet/>
      <dgm:spPr/>
      <dgm:t>
        <a:bodyPr/>
        <a:lstStyle/>
        <a:p>
          <a:endParaRPr lang="pl-PL"/>
        </a:p>
      </dgm:t>
    </dgm:pt>
    <dgm:pt modelId="{089F66D0-466E-4191-998D-2799EA777C42}" type="sibTrans" cxnId="{757D6939-07EA-4CCD-8F0D-99C7080F4BB9}">
      <dgm:prSet/>
      <dgm:spPr/>
      <dgm:t>
        <a:bodyPr/>
        <a:lstStyle/>
        <a:p>
          <a:endParaRPr lang="pl-PL"/>
        </a:p>
      </dgm:t>
    </dgm:pt>
    <dgm:pt modelId="{299CF090-6B55-4E23-8704-3D6509BDF23E}">
      <dgm:prSet phldrT="[Tekst]" custT="1"/>
      <dgm:spPr/>
      <dgm:t>
        <a:bodyPr/>
        <a:lstStyle/>
        <a:p>
          <a:r>
            <a:rPr lang="pl-PL" sz="1800" b="1" dirty="0">
              <a:solidFill>
                <a:srgbClr val="002060"/>
              </a:solidFill>
            </a:rPr>
            <a:t>Potencjalni beneficjenci/potencjalni ostateczni </a:t>
          </a:r>
          <a:r>
            <a:rPr lang="pl-PL" sz="1800" b="1" dirty="0" smtClean="0">
              <a:solidFill>
                <a:srgbClr val="002060"/>
              </a:solidFill>
            </a:rPr>
            <a:t>odbiorcy</a:t>
          </a:r>
          <a:endParaRPr lang="pl-PL" sz="1800" dirty="0">
            <a:solidFill>
              <a:srgbClr val="002060"/>
            </a:solidFill>
          </a:endParaRPr>
        </a:p>
      </dgm:t>
    </dgm:pt>
    <dgm:pt modelId="{9D66DC8F-5A95-4572-8952-4C3395E2F998}" type="parTrans" cxnId="{9DAAB09C-5A8C-4439-8489-9B40BE7327CD}">
      <dgm:prSet/>
      <dgm:spPr/>
      <dgm:t>
        <a:bodyPr/>
        <a:lstStyle/>
        <a:p>
          <a:endParaRPr lang="pl-PL"/>
        </a:p>
      </dgm:t>
    </dgm:pt>
    <dgm:pt modelId="{1D27ACF6-9DF0-4DB6-90DE-988326ECA31C}" type="sibTrans" cxnId="{9DAAB09C-5A8C-4439-8489-9B40BE7327CD}">
      <dgm:prSet/>
      <dgm:spPr/>
      <dgm:t>
        <a:bodyPr/>
        <a:lstStyle/>
        <a:p>
          <a:endParaRPr lang="pl-PL"/>
        </a:p>
      </dgm:t>
    </dgm:pt>
    <dgm:pt modelId="{640DDC98-B3D3-48A0-BC44-FA67C7E91EF0}">
      <dgm:prSet phldrT="[Tekst]" custT="1"/>
      <dgm:spPr/>
      <dgm:t>
        <a:bodyPr/>
        <a:lstStyle/>
        <a:p>
          <a:r>
            <a:rPr lang="pl-PL" sz="1500" dirty="0">
              <a:solidFill>
                <a:srgbClr val="002060"/>
              </a:solidFill>
            </a:rPr>
            <a:t>przekaz powinien być uniwersalny i zrozumiały dla wszystkich odbiorców </a:t>
          </a:r>
        </a:p>
      </dgm:t>
    </dgm:pt>
    <dgm:pt modelId="{87E5E551-4497-45E2-9C5E-8147740C288E}" type="parTrans" cxnId="{2A9E810E-8B53-4047-BA7C-D2CD685D23A9}">
      <dgm:prSet/>
      <dgm:spPr/>
      <dgm:t>
        <a:bodyPr/>
        <a:lstStyle/>
        <a:p>
          <a:endParaRPr lang="pl-PL"/>
        </a:p>
      </dgm:t>
    </dgm:pt>
    <dgm:pt modelId="{497BC4A8-8D49-47DF-848B-19D3A1FF5CAF}" type="sibTrans" cxnId="{2A9E810E-8B53-4047-BA7C-D2CD685D23A9}">
      <dgm:prSet/>
      <dgm:spPr/>
      <dgm:t>
        <a:bodyPr/>
        <a:lstStyle/>
        <a:p>
          <a:endParaRPr lang="pl-PL"/>
        </a:p>
      </dgm:t>
    </dgm:pt>
    <dgm:pt modelId="{01E698E9-17E5-4429-88A9-5993EA681B42}">
      <dgm:prSet phldrT="[Tekst]" custT="1"/>
      <dgm:spPr/>
      <dgm:t>
        <a:bodyPr/>
        <a:lstStyle/>
        <a:p>
          <a:r>
            <a:rPr lang="pl-PL" sz="1500" dirty="0">
              <a:solidFill>
                <a:srgbClr val="002060"/>
              </a:solidFill>
            </a:rPr>
            <a:t>należy skupiać się na budowaniu pozytywnego wizerunku wsi jako miejsca zamieszkania i popularyzacji modelu wielofunkcyjności obszarów wiejskich</a:t>
          </a:r>
        </a:p>
      </dgm:t>
    </dgm:pt>
    <dgm:pt modelId="{77C1B92C-D86F-42E3-A2BD-9E7974FDDC38}" type="parTrans" cxnId="{3096692E-B8C3-4D0D-8D58-D5B4E513FEC0}">
      <dgm:prSet/>
      <dgm:spPr/>
      <dgm:t>
        <a:bodyPr/>
        <a:lstStyle/>
        <a:p>
          <a:endParaRPr lang="pl-PL"/>
        </a:p>
      </dgm:t>
    </dgm:pt>
    <dgm:pt modelId="{B9317803-383D-4783-AEF5-408DF92097D3}" type="sibTrans" cxnId="{3096692E-B8C3-4D0D-8D58-D5B4E513FEC0}">
      <dgm:prSet/>
      <dgm:spPr/>
      <dgm:t>
        <a:bodyPr/>
        <a:lstStyle/>
        <a:p>
          <a:endParaRPr lang="pl-PL"/>
        </a:p>
      </dgm:t>
    </dgm:pt>
    <dgm:pt modelId="{74CBF0E9-DA2E-4BBB-BEE4-035A97A7D5BB}">
      <dgm:prSet phldrT="[Tekst]" custT="1"/>
      <dgm:spPr/>
      <dgm:t>
        <a:bodyPr/>
        <a:lstStyle/>
        <a:p>
          <a:r>
            <a:rPr lang="pl-PL" sz="1600" dirty="0">
              <a:solidFill>
                <a:srgbClr val="7030A0"/>
              </a:solidFill>
            </a:rPr>
            <a:t>ważną grupą wśród ogółu społeczeństwa są </a:t>
          </a:r>
          <a:r>
            <a:rPr lang="pl-PL" sz="1600" b="1" dirty="0">
              <a:solidFill>
                <a:srgbClr val="7030A0"/>
              </a:solidFill>
            </a:rPr>
            <a:t>konsumenci </a:t>
          </a:r>
          <a:r>
            <a:rPr lang="pl-PL" sz="1600" dirty="0">
              <a:solidFill>
                <a:srgbClr val="7030A0"/>
              </a:solidFill>
            </a:rPr>
            <a:t>(w szczególności osoby podejmujące decyzje zakupowe), a także </a:t>
          </a:r>
          <a:r>
            <a:rPr lang="pl-PL" sz="1600" b="1" dirty="0">
              <a:solidFill>
                <a:srgbClr val="7030A0"/>
              </a:solidFill>
            </a:rPr>
            <a:t>młodzież</a:t>
          </a:r>
          <a:r>
            <a:rPr lang="pl-PL" sz="1600" dirty="0">
              <a:solidFill>
                <a:srgbClr val="7030A0"/>
              </a:solidFill>
            </a:rPr>
            <a:t> (grupa przyszłych beneficjentów, a także obecnych i przyszłych odbiorców rezultatów działania funduszy europejskich - osoby w wieku 15-25 lat)</a:t>
          </a:r>
        </a:p>
      </dgm:t>
    </dgm:pt>
    <dgm:pt modelId="{A29F7C1D-ECD5-44AB-8B17-72FC769F0883}" type="parTrans" cxnId="{B85A5A64-9B15-4B2D-BA6C-3CBA9A46DE4C}">
      <dgm:prSet/>
      <dgm:spPr/>
      <dgm:t>
        <a:bodyPr/>
        <a:lstStyle/>
        <a:p>
          <a:endParaRPr lang="pl-PL"/>
        </a:p>
      </dgm:t>
    </dgm:pt>
    <dgm:pt modelId="{7303ECD3-13BD-4E6E-8C53-CF1EBF8A1319}" type="sibTrans" cxnId="{B85A5A64-9B15-4B2D-BA6C-3CBA9A46DE4C}">
      <dgm:prSet/>
      <dgm:spPr/>
      <dgm:t>
        <a:bodyPr/>
        <a:lstStyle/>
        <a:p>
          <a:endParaRPr lang="pl-PL"/>
        </a:p>
      </dgm:t>
    </dgm:pt>
    <dgm:pt modelId="{02ECB2E7-96F7-4198-B7F2-1E1BA3D8FE21}">
      <dgm:prSet phldrT="[Tekst]" custT="1"/>
      <dgm:spPr/>
      <dgm:t>
        <a:bodyPr/>
        <a:lstStyle/>
        <a:p>
          <a:pPr>
            <a:spcBef>
              <a:spcPct val="0"/>
            </a:spcBef>
          </a:pPr>
          <a:r>
            <a:rPr lang="pl-PL" sz="1500" dirty="0">
              <a:solidFill>
                <a:srgbClr val="002060"/>
              </a:solidFill>
            </a:rPr>
            <a:t>mogą być odbiorcami posiadającymi już pewną wiedzę na temat PS WPR 2023-2027</a:t>
          </a:r>
        </a:p>
      </dgm:t>
    </dgm:pt>
    <dgm:pt modelId="{2263DEEF-CA49-4F9B-BFD7-7F4E313463D0}" type="parTrans" cxnId="{2A11DA46-DF8D-4FCF-B226-438EDB490A26}">
      <dgm:prSet/>
      <dgm:spPr/>
      <dgm:t>
        <a:bodyPr/>
        <a:lstStyle/>
        <a:p>
          <a:endParaRPr lang="pl-PL"/>
        </a:p>
      </dgm:t>
    </dgm:pt>
    <dgm:pt modelId="{60E5F1CB-1359-46C5-B50E-9F9C69EC52E8}" type="sibTrans" cxnId="{2A11DA46-DF8D-4FCF-B226-438EDB490A26}">
      <dgm:prSet/>
      <dgm:spPr/>
      <dgm:t>
        <a:bodyPr/>
        <a:lstStyle/>
        <a:p>
          <a:endParaRPr lang="pl-PL"/>
        </a:p>
      </dgm:t>
    </dgm:pt>
    <dgm:pt modelId="{F85DDBF9-7644-4C0E-A884-64EC09C30245}">
      <dgm:prSet phldrT="[Tekst]" custT="1"/>
      <dgm:spPr/>
      <dgm:t>
        <a:bodyPr/>
        <a:lstStyle/>
        <a:p>
          <a:pPr>
            <a:spcBef>
              <a:spcPct val="0"/>
            </a:spcBef>
          </a:pPr>
          <a:r>
            <a:rPr lang="pl-PL" sz="1500" dirty="0" smtClean="0">
              <a:solidFill>
                <a:srgbClr val="002060"/>
              </a:solidFill>
            </a:rPr>
            <a:t>kierując do nich działania </a:t>
          </a:r>
          <a:r>
            <a:rPr lang="pl-PL" sz="1500" dirty="0">
              <a:solidFill>
                <a:srgbClr val="002060"/>
              </a:solidFill>
            </a:rPr>
            <a:t>informacyjne należy brać pod uwagę różnicowanie przekazu</a:t>
          </a:r>
        </a:p>
      </dgm:t>
    </dgm:pt>
    <dgm:pt modelId="{3E89E773-6F8F-490B-A972-A06A16CC792F}" type="parTrans" cxnId="{25FBA371-10C4-40FD-AE7D-892BF1569614}">
      <dgm:prSet/>
      <dgm:spPr/>
      <dgm:t>
        <a:bodyPr/>
        <a:lstStyle/>
        <a:p>
          <a:endParaRPr lang="pl-PL"/>
        </a:p>
      </dgm:t>
    </dgm:pt>
    <dgm:pt modelId="{9C2FFF81-5090-4968-9065-132BF224E180}" type="sibTrans" cxnId="{25FBA371-10C4-40FD-AE7D-892BF1569614}">
      <dgm:prSet/>
      <dgm:spPr/>
      <dgm:t>
        <a:bodyPr/>
        <a:lstStyle/>
        <a:p>
          <a:endParaRPr lang="pl-PL"/>
        </a:p>
      </dgm:t>
    </dgm:pt>
    <dgm:pt modelId="{897C697A-0017-4A8B-8C21-44921622252E}">
      <dgm:prSet phldrT="[Tekst]" custT="1"/>
      <dgm:spPr/>
      <dgm:t>
        <a:bodyPr/>
        <a:lstStyle/>
        <a:p>
          <a:pPr>
            <a:spcBef>
              <a:spcPct val="0"/>
            </a:spcBef>
          </a:pPr>
          <a:r>
            <a:rPr lang="pl-PL" sz="1500" dirty="0">
              <a:solidFill>
                <a:srgbClr val="002060"/>
              </a:solidFill>
            </a:rPr>
            <a:t>przekazywane informacje muszą być wiarygodne, rzetelne, </a:t>
          </a:r>
          <a:r>
            <a:rPr lang="pl-PL" sz="1500" b="0" dirty="0">
              <a:solidFill>
                <a:srgbClr val="002060"/>
              </a:solidFill>
            </a:rPr>
            <a:t>przejrzyste i przekazywane z odpowiednim wyprzedzeniem</a:t>
          </a:r>
        </a:p>
      </dgm:t>
    </dgm:pt>
    <dgm:pt modelId="{4B74E00C-9F8F-4359-BAD9-B994082C3680}" type="parTrans" cxnId="{44D6E76E-7ED9-4743-B5A7-0C5C67887D26}">
      <dgm:prSet/>
      <dgm:spPr/>
      <dgm:t>
        <a:bodyPr/>
        <a:lstStyle/>
        <a:p>
          <a:endParaRPr lang="pl-PL"/>
        </a:p>
      </dgm:t>
    </dgm:pt>
    <dgm:pt modelId="{D45F0205-D97B-47F3-9399-3C6FF3B736F4}" type="sibTrans" cxnId="{44D6E76E-7ED9-4743-B5A7-0C5C67887D26}">
      <dgm:prSet/>
      <dgm:spPr/>
      <dgm:t>
        <a:bodyPr/>
        <a:lstStyle/>
        <a:p>
          <a:endParaRPr lang="pl-PL"/>
        </a:p>
      </dgm:t>
    </dgm:pt>
    <dgm:pt modelId="{042329C2-FCAE-46F6-97E0-A7B561F86799}">
      <dgm:prSet phldrT="[Tekst]" custT="1"/>
      <dgm:spPr/>
      <dgm:t>
        <a:bodyPr/>
        <a:lstStyle/>
        <a:p>
          <a:pPr>
            <a:spcBef>
              <a:spcPct val="0"/>
            </a:spcBef>
          </a:pPr>
          <a:r>
            <a:rPr lang="pl-PL" sz="1600" b="0" dirty="0" smtClean="0">
              <a:solidFill>
                <a:srgbClr val="7030A0"/>
              </a:solidFill>
            </a:rPr>
            <a:t>warto </a:t>
          </a:r>
          <a:r>
            <a:rPr lang="pl-PL" sz="1600" b="0" dirty="0">
              <a:solidFill>
                <a:srgbClr val="7030A0"/>
              </a:solidFill>
            </a:rPr>
            <a:t>wyróżnić </a:t>
          </a:r>
          <a:r>
            <a:rPr lang="pl-PL" sz="1600" b="1" dirty="0">
              <a:solidFill>
                <a:srgbClr val="7030A0"/>
              </a:solidFill>
            </a:rPr>
            <a:t>potencjalnych beneficjentów, którzy nie otrzymali wsparcia </a:t>
          </a:r>
          <a:r>
            <a:rPr lang="pl-PL" sz="1600" dirty="0">
              <a:solidFill>
                <a:srgbClr val="7030A0"/>
              </a:solidFill>
            </a:rPr>
            <a:t>– od doświadczeń tej grupy oraz sposobu komunikacji z nimi, zależy ich pozytywna lub negatywna opinia o roli UE w rozwoju rolnictwa i obszarów wiejskich w Polsce. Celem komunikacji jest – co najmniej – podtrzymanie zaufania do funduszy unijnych. Należy zapewnić informację zwrotną oraz wzbudzić zaangażowanie (gotowość do ponownego aplikowania o wsparcie</a:t>
          </a:r>
          <a:r>
            <a:rPr lang="pl-PL" sz="1600" dirty="0"/>
            <a:t>).</a:t>
          </a:r>
          <a:endParaRPr lang="pl-PL" sz="1600" b="0" dirty="0"/>
        </a:p>
      </dgm:t>
    </dgm:pt>
    <dgm:pt modelId="{78D6FB80-7401-487A-91CE-5F6C336C0EC7}" type="parTrans" cxnId="{38AE16C9-228F-4CE0-9839-32E96A371D84}">
      <dgm:prSet/>
      <dgm:spPr/>
      <dgm:t>
        <a:bodyPr/>
        <a:lstStyle/>
        <a:p>
          <a:endParaRPr lang="pl-PL"/>
        </a:p>
      </dgm:t>
    </dgm:pt>
    <dgm:pt modelId="{F1EFF25A-2572-4070-AC3F-BA70F1A890E7}" type="sibTrans" cxnId="{38AE16C9-228F-4CE0-9839-32E96A371D84}">
      <dgm:prSet/>
      <dgm:spPr/>
      <dgm:t>
        <a:bodyPr/>
        <a:lstStyle/>
        <a:p>
          <a:endParaRPr lang="pl-PL"/>
        </a:p>
      </dgm:t>
    </dgm:pt>
    <dgm:pt modelId="{E1CF65CB-9F2E-4E1A-9A00-E323162421C1}">
      <dgm:prSet phldrT="[Tekst]" custT="1"/>
      <dgm:spPr/>
      <dgm:t>
        <a:bodyPr/>
        <a:lstStyle/>
        <a:p>
          <a:pPr>
            <a:spcBef>
              <a:spcPts val="600"/>
            </a:spcBef>
          </a:pPr>
          <a:r>
            <a:rPr lang="pl-PL" sz="1500" dirty="0">
              <a:solidFill>
                <a:srgbClr val="002060"/>
              </a:solidFill>
            </a:rPr>
            <a:t>zróżnicowana grupa odbiorców pod wieloma względami (doświadczenie zawodowe, wykształcenie, płci, wieku itd.)</a:t>
          </a:r>
        </a:p>
      </dgm:t>
    </dgm:pt>
    <dgm:pt modelId="{CA6585DE-03B0-4F0C-9721-9C722C32A437}" type="parTrans" cxnId="{F41B900A-3B0C-42AC-81D8-5D37E37328A4}">
      <dgm:prSet/>
      <dgm:spPr/>
      <dgm:t>
        <a:bodyPr/>
        <a:lstStyle/>
        <a:p>
          <a:endParaRPr lang="pl-PL"/>
        </a:p>
      </dgm:t>
    </dgm:pt>
    <dgm:pt modelId="{0FC24302-15DD-41DA-B7E7-307149666CF6}" type="sibTrans" cxnId="{F41B900A-3B0C-42AC-81D8-5D37E37328A4}">
      <dgm:prSet/>
      <dgm:spPr/>
      <dgm:t>
        <a:bodyPr/>
        <a:lstStyle/>
        <a:p>
          <a:endParaRPr lang="pl-PL"/>
        </a:p>
      </dgm:t>
    </dgm:pt>
    <dgm:pt modelId="{EF1E9162-6937-4655-9146-69C46DBBF229}">
      <dgm:prSet custT="1"/>
      <dgm:spPr/>
      <dgm:t>
        <a:bodyPr/>
        <a:lstStyle/>
        <a:p>
          <a:r>
            <a:rPr lang="pl-PL" sz="1800" b="1" dirty="0">
              <a:solidFill>
                <a:srgbClr val="002060"/>
              </a:solidFill>
            </a:rPr>
            <a:t>Beneficjenci/ostateczni </a:t>
          </a:r>
          <a:r>
            <a:rPr lang="pl-PL" sz="1800" b="1" dirty="0" smtClean="0">
              <a:solidFill>
                <a:srgbClr val="002060"/>
              </a:solidFill>
            </a:rPr>
            <a:t>odbiorcy</a:t>
          </a:r>
          <a:endParaRPr lang="pl-PL" sz="1800" dirty="0">
            <a:solidFill>
              <a:srgbClr val="002060"/>
            </a:solidFill>
          </a:endParaRPr>
        </a:p>
      </dgm:t>
    </dgm:pt>
    <dgm:pt modelId="{D9B6EE88-070B-42AE-8802-E8DC67C78944}" type="parTrans" cxnId="{3384C2D2-51C6-4B6C-809D-64D48EED0306}">
      <dgm:prSet/>
      <dgm:spPr/>
      <dgm:t>
        <a:bodyPr/>
        <a:lstStyle/>
        <a:p>
          <a:endParaRPr lang="pl-PL"/>
        </a:p>
      </dgm:t>
    </dgm:pt>
    <dgm:pt modelId="{622E0D05-3F72-4049-BB84-EC03E80237BE}" type="sibTrans" cxnId="{3384C2D2-51C6-4B6C-809D-64D48EED0306}">
      <dgm:prSet/>
      <dgm:spPr/>
      <dgm:t>
        <a:bodyPr/>
        <a:lstStyle/>
        <a:p>
          <a:endParaRPr lang="pl-PL"/>
        </a:p>
      </dgm:t>
    </dgm:pt>
    <dgm:pt modelId="{24849435-39E6-496D-AB4C-416C8279DCA6}">
      <dgm:prSet phldrT="[Tekst]" custT="1"/>
      <dgm:spPr/>
      <dgm:t>
        <a:bodyPr/>
        <a:lstStyle/>
        <a:p>
          <a:pPr>
            <a:spcBef>
              <a:spcPts val="600"/>
            </a:spcBef>
          </a:pPr>
          <a:endParaRPr lang="pl-PL" sz="1500" dirty="0">
            <a:solidFill>
              <a:srgbClr val="002060"/>
            </a:solidFill>
          </a:endParaRPr>
        </a:p>
      </dgm:t>
    </dgm:pt>
    <dgm:pt modelId="{A7A8D48C-6C8F-4A4F-864A-6214299859E0}" type="parTrans" cxnId="{762ED233-EBBF-447C-A8FD-D0D8C8B84E20}">
      <dgm:prSet/>
      <dgm:spPr/>
      <dgm:t>
        <a:bodyPr/>
        <a:lstStyle/>
        <a:p>
          <a:endParaRPr lang="pl-PL"/>
        </a:p>
      </dgm:t>
    </dgm:pt>
    <dgm:pt modelId="{96A41968-F573-4073-8A3E-572A75B8278B}" type="sibTrans" cxnId="{762ED233-EBBF-447C-A8FD-D0D8C8B84E20}">
      <dgm:prSet/>
      <dgm:spPr/>
      <dgm:t>
        <a:bodyPr/>
        <a:lstStyle/>
        <a:p>
          <a:endParaRPr lang="pl-PL"/>
        </a:p>
      </dgm:t>
    </dgm:pt>
    <dgm:pt modelId="{BAA6CDC7-0519-4CED-A92F-C8F84CD95A24}" type="pres">
      <dgm:prSet presAssocID="{4CC948BB-4D5F-4D88-B0CC-8C1F26B305B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5F50CA1-C01D-4327-A91D-D71E22841FDD}" type="pres">
      <dgm:prSet presAssocID="{A07E2E5F-ACC6-4CDC-AA3B-52710B7B0666}" presName="parentLin" presStyleCnt="0"/>
      <dgm:spPr/>
    </dgm:pt>
    <dgm:pt modelId="{B3B759CA-50D0-4470-9E0B-B1126D61A9C8}" type="pres">
      <dgm:prSet presAssocID="{A07E2E5F-ACC6-4CDC-AA3B-52710B7B0666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6267DCE5-B494-40D1-8696-392AF84CAF01}" type="pres">
      <dgm:prSet presAssocID="{A07E2E5F-ACC6-4CDC-AA3B-52710B7B0666}" presName="parentText" presStyleLbl="node1" presStyleIdx="0" presStyleCnt="3" custScaleX="100184" custScaleY="11895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FED45DC-E64F-4B5F-B9F2-D622A256412C}" type="pres">
      <dgm:prSet presAssocID="{A07E2E5F-ACC6-4CDC-AA3B-52710B7B0666}" presName="negativeSpace" presStyleCnt="0"/>
      <dgm:spPr/>
    </dgm:pt>
    <dgm:pt modelId="{D4B82BE4-3561-49E6-B922-0AC322BDCC92}" type="pres">
      <dgm:prSet presAssocID="{A07E2E5F-ACC6-4CDC-AA3B-52710B7B0666}" presName="childText" presStyleLbl="conFgAcc1" presStyleIdx="0" presStyleCnt="3" custScaleX="100000" custScaleY="9564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D21164-5106-4DC8-B5B6-7C6C21620CC5}" type="pres">
      <dgm:prSet presAssocID="{0F1B4BCF-270A-4659-9399-B374CDC98293}" presName="spaceBetweenRectangles" presStyleCnt="0"/>
      <dgm:spPr/>
    </dgm:pt>
    <dgm:pt modelId="{DA9EFB7D-2135-4D1B-B4A3-D2659CBBD926}" type="pres">
      <dgm:prSet presAssocID="{299CF090-6B55-4E23-8704-3D6509BDF23E}" presName="parentLin" presStyleCnt="0"/>
      <dgm:spPr/>
    </dgm:pt>
    <dgm:pt modelId="{7853DC38-301F-4A22-83AE-F5365CBBDBBE}" type="pres">
      <dgm:prSet presAssocID="{299CF090-6B55-4E23-8704-3D6509BDF23E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CD1ACEFD-2C83-4C82-B0B8-60608A9C4660}" type="pres">
      <dgm:prSet presAssocID="{299CF090-6B55-4E23-8704-3D6509BDF23E}" presName="parentText" presStyleLbl="node1" presStyleIdx="1" presStyleCnt="3" custScaleY="10671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2CB424-DE39-41D5-9ADF-4CFE08C170CC}" type="pres">
      <dgm:prSet presAssocID="{299CF090-6B55-4E23-8704-3D6509BDF23E}" presName="negativeSpace" presStyleCnt="0"/>
      <dgm:spPr/>
    </dgm:pt>
    <dgm:pt modelId="{E6A26294-7734-4A65-84E9-024F821996CA}" type="pres">
      <dgm:prSet presAssocID="{299CF090-6B55-4E23-8704-3D6509BDF23E}" presName="childText" presStyleLbl="conFgAcc1" presStyleIdx="1" presStyleCnt="3" custScaleX="100000" custScaleY="98665" custLinFactNeighborY="-2850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D4102FA-1355-4DEB-B887-111FFBA35E34}" type="pres">
      <dgm:prSet presAssocID="{1D27ACF6-9DF0-4DB6-90DE-988326ECA31C}" presName="spaceBetweenRectangles" presStyleCnt="0"/>
      <dgm:spPr/>
    </dgm:pt>
    <dgm:pt modelId="{A8AFCC17-4308-4B9E-B58A-E08667C06C1D}" type="pres">
      <dgm:prSet presAssocID="{EF1E9162-6937-4655-9146-69C46DBBF229}" presName="parentLin" presStyleCnt="0"/>
      <dgm:spPr/>
    </dgm:pt>
    <dgm:pt modelId="{351D71B3-3FE7-4C52-B5D7-37A5863A4794}" type="pres">
      <dgm:prSet presAssocID="{EF1E9162-6937-4655-9146-69C46DBBF229}" presName="parentLeftMargin" presStyleLbl="node1" presStyleIdx="1" presStyleCnt="3"/>
      <dgm:spPr/>
      <dgm:t>
        <a:bodyPr/>
        <a:lstStyle/>
        <a:p>
          <a:endParaRPr lang="pl-PL"/>
        </a:p>
      </dgm:t>
    </dgm:pt>
    <dgm:pt modelId="{15F60963-6E05-464E-A4D9-B58CEE5D0EEB}" type="pres">
      <dgm:prSet presAssocID="{EF1E9162-6937-4655-9146-69C46DBBF22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E142235-65A7-4766-9405-9886F4725BB2}" type="pres">
      <dgm:prSet presAssocID="{EF1E9162-6937-4655-9146-69C46DBBF229}" presName="negativeSpace" presStyleCnt="0"/>
      <dgm:spPr/>
    </dgm:pt>
    <dgm:pt modelId="{280E4CFC-BA3C-49E2-8356-FC6829E6A683}" type="pres">
      <dgm:prSet presAssocID="{EF1E9162-6937-4655-9146-69C46DBBF22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1B085A7-D801-42E5-ABE0-4EB0CBA7C00F}" type="presOf" srcId="{24849435-39E6-496D-AB4C-416C8279DCA6}" destId="{E6A26294-7734-4A65-84E9-024F821996CA}" srcOrd="0" destOrd="0" presId="urn:microsoft.com/office/officeart/2005/8/layout/list1"/>
    <dgm:cxn modelId="{B85A5A64-9B15-4B2D-BA6C-3CBA9A46DE4C}" srcId="{A07E2E5F-ACC6-4CDC-AA3B-52710B7B0666}" destId="{74CBF0E9-DA2E-4BBB-BEE4-035A97A7D5BB}" srcOrd="3" destOrd="0" parTransId="{A29F7C1D-ECD5-44AB-8B17-72FC769F0883}" sibTransId="{7303ECD3-13BD-4E6E-8C53-CF1EBF8A1319}"/>
    <dgm:cxn modelId="{44D6E76E-7ED9-4743-B5A7-0C5C67887D26}" srcId="{299CF090-6B55-4E23-8704-3D6509BDF23E}" destId="{897C697A-0017-4A8B-8C21-44921622252E}" srcOrd="4" destOrd="0" parTransId="{4B74E00C-9F8F-4359-BAD9-B994082C3680}" sibTransId="{D45F0205-D97B-47F3-9399-3C6FF3B736F4}"/>
    <dgm:cxn modelId="{2A11DA46-DF8D-4FCF-B226-438EDB490A26}" srcId="{299CF090-6B55-4E23-8704-3D6509BDF23E}" destId="{02ECB2E7-96F7-4198-B7F2-1E1BA3D8FE21}" srcOrd="2" destOrd="0" parTransId="{2263DEEF-CA49-4F9B-BFD7-7F4E313463D0}" sibTransId="{60E5F1CB-1359-46C5-B50E-9F9C69EC52E8}"/>
    <dgm:cxn modelId="{EF684105-5B74-4B18-8E5C-783004F9F79A}" type="presOf" srcId="{EF1E9162-6937-4655-9146-69C46DBBF229}" destId="{15F60963-6E05-464E-A4D9-B58CEE5D0EEB}" srcOrd="1" destOrd="0" presId="urn:microsoft.com/office/officeart/2005/8/layout/list1"/>
    <dgm:cxn modelId="{25FBA371-10C4-40FD-AE7D-892BF1569614}" srcId="{299CF090-6B55-4E23-8704-3D6509BDF23E}" destId="{F85DDBF9-7644-4C0E-A884-64EC09C30245}" srcOrd="3" destOrd="0" parTransId="{3E89E773-6F8F-490B-A972-A06A16CC792F}" sibTransId="{9C2FFF81-5090-4968-9065-132BF224E180}"/>
    <dgm:cxn modelId="{835DB90C-727A-4185-A2E1-82B7126E3A30}" srcId="{4CC948BB-4D5F-4D88-B0CC-8C1F26B305B9}" destId="{A07E2E5F-ACC6-4CDC-AA3B-52710B7B0666}" srcOrd="0" destOrd="0" parTransId="{9AF307BA-09E3-4695-9DDC-5E30ECFEE473}" sibTransId="{0F1B4BCF-270A-4659-9399-B374CDC98293}"/>
    <dgm:cxn modelId="{72325FAA-33A7-4BD8-B65A-8EFC74217FBB}" type="presOf" srcId="{640DDC98-B3D3-48A0-BC44-FA67C7E91EF0}" destId="{D4B82BE4-3561-49E6-B922-0AC322BDCC92}" srcOrd="0" destOrd="1" presId="urn:microsoft.com/office/officeart/2005/8/layout/list1"/>
    <dgm:cxn modelId="{2B54A18F-DB89-4FC5-A690-8F2856322D88}" type="presOf" srcId="{897C697A-0017-4A8B-8C21-44921622252E}" destId="{E6A26294-7734-4A65-84E9-024F821996CA}" srcOrd="0" destOrd="4" presId="urn:microsoft.com/office/officeart/2005/8/layout/list1"/>
    <dgm:cxn modelId="{9DAAB09C-5A8C-4439-8489-9B40BE7327CD}" srcId="{4CC948BB-4D5F-4D88-B0CC-8C1F26B305B9}" destId="{299CF090-6B55-4E23-8704-3D6509BDF23E}" srcOrd="1" destOrd="0" parTransId="{9D66DC8F-5A95-4572-8952-4C3395E2F998}" sibTransId="{1D27ACF6-9DF0-4DB6-90DE-988326ECA31C}"/>
    <dgm:cxn modelId="{762ED233-EBBF-447C-A8FD-D0D8C8B84E20}" srcId="{299CF090-6B55-4E23-8704-3D6509BDF23E}" destId="{24849435-39E6-496D-AB4C-416C8279DCA6}" srcOrd="0" destOrd="0" parTransId="{A7A8D48C-6C8F-4A4F-864A-6214299859E0}" sibTransId="{96A41968-F573-4073-8A3E-572A75B8278B}"/>
    <dgm:cxn modelId="{757D6939-07EA-4CCD-8F0D-99C7080F4BB9}" srcId="{A07E2E5F-ACC6-4CDC-AA3B-52710B7B0666}" destId="{9306DECC-F0E5-4BBA-B1E5-AAAA32F40C79}" srcOrd="0" destOrd="0" parTransId="{434D74A4-B912-4677-B62B-96CC69CFFDB0}" sibTransId="{089F66D0-466E-4191-998D-2799EA777C42}"/>
    <dgm:cxn modelId="{38AE16C9-228F-4CE0-9839-32E96A371D84}" srcId="{299CF090-6B55-4E23-8704-3D6509BDF23E}" destId="{042329C2-FCAE-46F6-97E0-A7B561F86799}" srcOrd="5" destOrd="0" parTransId="{78D6FB80-7401-487A-91CE-5F6C336C0EC7}" sibTransId="{F1EFF25A-2572-4070-AC3F-BA70F1A890E7}"/>
    <dgm:cxn modelId="{C8F6D0FC-0BAF-4AEE-B243-CC613036E709}" type="presOf" srcId="{F85DDBF9-7644-4C0E-A884-64EC09C30245}" destId="{E6A26294-7734-4A65-84E9-024F821996CA}" srcOrd="0" destOrd="3" presId="urn:microsoft.com/office/officeart/2005/8/layout/list1"/>
    <dgm:cxn modelId="{2A9E810E-8B53-4047-BA7C-D2CD685D23A9}" srcId="{A07E2E5F-ACC6-4CDC-AA3B-52710B7B0666}" destId="{640DDC98-B3D3-48A0-BC44-FA67C7E91EF0}" srcOrd="1" destOrd="0" parTransId="{87E5E551-4497-45E2-9C5E-8147740C288E}" sibTransId="{497BC4A8-8D49-47DF-848B-19D3A1FF5CAF}"/>
    <dgm:cxn modelId="{786A3A36-E9B7-41F1-AFCB-3D2BDE2F838B}" type="presOf" srcId="{9306DECC-F0E5-4BBA-B1E5-AAAA32F40C79}" destId="{D4B82BE4-3561-49E6-B922-0AC322BDCC92}" srcOrd="0" destOrd="0" presId="urn:microsoft.com/office/officeart/2005/8/layout/list1"/>
    <dgm:cxn modelId="{B893D8DD-0587-4DBF-81B4-8BE9F2375424}" type="presOf" srcId="{042329C2-FCAE-46F6-97E0-A7B561F86799}" destId="{E6A26294-7734-4A65-84E9-024F821996CA}" srcOrd="0" destOrd="5" presId="urn:microsoft.com/office/officeart/2005/8/layout/list1"/>
    <dgm:cxn modelId="{4311813F-9538-4F41-AE15-CA194A542E7A}" type="presOf" srcId="{EF1E9162-6937-4655-9146-69C46DBBF229}" destId="{351D71B3-3FE7-4C52-B5D7-37A5863A4794}" srcOrd="0" destOrd="0" presId="urn:microsoft.com/office/officeart/2005/8/layout/list1"/>
    <dgm:cxn modelId="{724ACD94-8545-457F-AF94-D642EF9ACB45}" type="presOf" srcId="{E1CF65CB-9F2E-4E1A-9A00-E323162421C1}" destId="{E6A26294-7734-4A65-84E9-024F821996CA}" srcOrd="0" destOrd="1" presId="urn:microsoft.com/office/officeart/2005/8/layout/list1"/>
    <dgm:cxn modelId="{0268693E-1DD9-4C1E-80B1-2BE1760F7595}" type="presOf" srcId="{02ECB2E7-96F7-4198-B7F2-1E1BA3D8FE21}" destId="{E6A26294-7734-4A65-84E9-024F821996CA}" srcOrd="0" destOrd="2" presId="urn:microsoft.com/office/officeart/2005/8/layout/list1"/>
    <dgm:cxn modelId="{70B8BFFD-DFDC-4AD4-9670-65FEDA6533A4}" type="presOf" srcId="{299CF090-6B55-4E23-8704-3D6509BDF23E}" destId="{7853DC38-301F-4A22-83AE-F5365CBBDBBE}" srcOrd="0" destOrd="0" presId="urn:microsoft.com/office/officeart/2005/8/layout/list1"/>
    <dgm:cxn modelId="{3384C2D2-51C6-4B6C-809D-64D48EED0306}" srcId="{4CC948BB-4D5F-4D88-B0CC-8C1F26B305B9}" destId="{EF1E9162-6937-4655-9146-69C46DBBF229}" srcOrd="2" destOrd="0" parTransId="{D9B6EE88-070B-42AE-8802-E8DC67C78944}" sibTransId="{622E0D05-3F72-4049-BB84-EC03E80237BE}"/>
    <dgm:cxn modelId="{CE8F6746-7E6E-4CCA-B7E3-296E7732EEF7}" type="presOf" srcId="{01E698E9-17E5-4429-88A9-5993EA681B42}" destId="{D4B82BE4-3561-49E6-B922-0AC322BDCC92}" srcOrd="0" destOrd="2" presId="urn:microsoft.com/office/officeart/2005/8/layout/list1"/>
    <dgm:cxn modelId="{B3E829CC-CF54-4152-BE39-73382319CC4F}" type="presOf" srcId="{A07E2E5F-ACC6-4CDC-AA3B-52710B7B0666}" destId="{6267DCE5-B494-40D1-8696-392AF84CAF01}" srcOrd="1" destOrd="0" presId="urn:microsoft.com/office/officeart/2005/8/layout/list1"/>
    <dgm:cxn modelId="{3096692E-B8C3-4D0D-8D58-D5B4E513FEC0}" srcId="{A07E2E5F-ACC6-4CDC-AA3B-52710B7B0666}" destId="{01E698E9-17E5-4429-88A9-5993EA681B42}" srcOrd="2" destOrd="0" parTransId="{77C1B92C-D86F-42E3-A2BD-9E7974FDDC38}" sibTransId="{B9317803-383D-4783-AEF5-408DF92097D3}"/>
    <dgm:cxn modelId="{F41B900A-3B0C-42AC-81D8-5D37E37328A4}" srcId="{299CF090-6B55-4E23-8704-3D6509BDF23E}" destId="{E1CF65CB-9F2E-4E1A-9A00-E323162421C1}" srcOrd="1" destOrd="0" parTransId="{CA6585DE-03B0-4F0C-9721-9C722C32A437}" sibTransId="{0FC24302-15DD-41DA-B7E7-307149666CF6}"/>
    <dgm:cxn modelId="{1BB70EB9-DAC8-47F3-8B62-DCDFF3F7BBC6}" type="presOf" srcId="{4CC948BB-4D5F-4D88-B0CC-8C1F26B305B9}" destId="{BAA6CDC7-0519-4CED-A92F-C8F84CD95A24}" srcOrd="0" destOrd="0" presId="urn:microsoft.com/office/officeart/2005/8/layout/list1"/>
    <dgm:cxn modelId="{133E9E09-9F22-4D8E-974A-39629A66FE5E}" type="presOf" srcId="{74CBF0E9-DA2E-4BBB-BEE4-035A97A7D5BB}" destId="{D4B82BE4-3561-49E6-B922-0AC322BDCC92}" srcOrd="0" destOrd="3" presId="urn:microsoft.com/office/officeart/2005/8/layout/list1"/>
    <dgm:cxn modelId="{13706FB0-6649-435F-B8A8-ED331D25107E}" type="presOf" srcId="{A07E2E5F-ACC6-4CDC-AA3B-52710B7B0666}" destId="{B3B759CA-50D0-4470-9E0B-B1126D61A9C8}" srcOrd="0" destOrd="0" presId="urn:microsoft.com/office/officeart/2005/8/layout/list1"/>
    <dgm:cxn modelId="{7936B292-2496-4A0B-B2BA-3ACA047F4786}" type="presOf" srcId="{299CF090-6B55-4E23-8704-3D6509BDF23E}" destId="{CD1ACEFD-2C83-4C82-B0B8-60608A9C4660}" srcOrd="1" destOrd="0" presId="urn:microsoft.com/office/officeart/2005/8/layout/list1"/>
    <dgm:cxn modelId="{F7197993-D8E7-4B58-BD3F-D4A1611255D5}" type="presParOf" srcId="{BAA6CDC7-0519-4CED-A92F-C8F84CD95A24}" destId="{A5F50CA1-C01D-4327-A91D-D71E22841FDD}" srcOrd="0" destOrd="0" presId="urn:microsoft.com/office/officeart/2005/8/layout/list1"/>
    <dgm:cxn modelId="{9023D413-E499-4210-B33F-ACE0237073C3}" type="presParOf" srcId="{A5F50CA1-C01D-4327-A91D-D71E22841FDD}" destId="{B3B759CA-50D0-4470-9E0B-B1126D61A9C8}" srcOrd="0" destOrd="0" presId="urn:microsoft.com/office/officeart/2005/8/layout/list1"/>
    <dgm:cxn modelId="{6AA6BCA0-B33D-4214-9ECE-D42FA88A1F43}" type="presParOf" srcId="{A5F50CA1-C01D-4327-A91D-D71E22841FDD}" destId="{6267DCE5-B494-40D1-8696-392AF84CAF01}" srcOrd="1" destOrd="0" presId="urn:microsoft.com/office/officeart/2005/8/layout/list1"/>
    <dgm:cxn modelId="{29003F1E-77CB-46D5-BEE9-18C0B36A82EC}" type="presParOf" srcId="{BAA6CDC7-0519-4CED-A92F-C8F84CD95A24}" destId="{AFED45DC-E64F-4B5F-B9F2-D622A256412C}" srcOrd="1" destOrd="0" presId="urn:microsoft.com/office/officeart/2005/8/layout/list1"/>
    <dgm:cxn modelId="{38B32162-B929-486D-8450-ACD5CF885E1A}" type="presParOf" srcId="{BAA6CDC7-0519-4CED-A92F-C8F84CD95A24}" destId="{D4B82BE4-3561-49E6-B922-0AC322BDCC92}" srcOrd="2" destOrd="0" presId="urn:microsoft.com/office/officeart/2005/8/layout/list1"/>
    <dgm:cxn modelId="{E0661C5F-A714-48BD-9EB5-7ED6F96237F2}" type="presParOf" srcId="{BAA6CDC7-0519-4CED-A92F-C8F84CD95A24}" destId="{A3D21164-5106-4DC8-B5B6-7C6C21620CC5}" srcOrd="3" destOrd="0" presId="urn:microsoft.com/office/officeart/2005/8/layout/list1"/>
    <dgm:cxn modelId="{3014A377-48FB-43C3-94AD-8AEB0807A111}" type="presParOf" srcId="{BAA6CDC7-0519-4CED-A92F-C8F84CD95A24}" destId="{DA9EFB7D-2135-4D1B-B4A3-D2659CBBD926}" srcOrd="4" destOrd="0" presId="urn:microsoft.com/office/officeart/2005/8/layout/list1"/>
    <dgm:cxn modelId="{B78797ED-87F8-4C11-AA52-33E7B0931BF9}" type="presParOf" srcId="{DA9EFB7D-2135-4D1B-B4A3-D2659CBBD926}" destId="{7853DC38-301F-4A22-83AE-F5365CBBDBBE}" srcOrd="0" destOrd="0" presId="urn:microsoft.com/office/officeart/2005/8/layout/list1"/>
    <dgm:cxn modelId="{DCD4DDDD-5D87-434B-8B8F-D4BC33F05C2D}" type="presParOf" srcId="{DA9EFB7D-2135-4D1B-B4A3-D2659CBBD926}" destId="{CD1ACEFD-2C83-4C82-B0B8-60608A9C4660}" srcOrd="1" destOrd="0" presId="urn:microsoft.com/office/officeart/2005/8/layout/list1"/>
    <dgm:cxn modelId="{E97E5AA9-C7EE-44AD-915C-D5D2722E33C1}" type="presParOf" srcId="{BAA6CDC7-0519-4CED-A92F-C8F84CD95A24}" destId="{D52CB424-DE39-41D5-9ADF-4CFE08C170CC}" srcOrd="5" destOrd="0" presId="urn:microsoft.com/office/officeart/2005/8/layout/list1"/>
    <dgm:cxn modelId="{0E5F34A3-19B0-4694-97B1-8A926170256A}" type="presParOf" srcId="{BAA6CDC7-0519-4CED-A92F-C8F84CD95A24}" destId="{E6A26294-7734-4A65-84E9-024F821996CA}" srcOrd="6" destOrd="0" presId="urn:microsoft.com/office/officeart/2005/8/layout/list1"/>
    <dgm:cxn modelId="{450FB93F-FE45-405E-8770-7F4CBC32D6B1}" type="presParOf" srcId="{BAA6CDC7-0519-4CED-A92F-C8F84CD95A24}" destId="{AD4102FA-1355-4DEB-B887-111FFBA35E34}" srcOrd="7" destOrd="0" presId="urn:microsoft.com/office/officeart/2005/8/layout/list1"/>
    <dgm:cxn modelId="{7F695E09-982B-48CF-B18F-5294095B2F70}" type="presParOf" srcId="{BAA6CDC7-0519-4CED-A92F-C8F84CD95A24}" destId="{A8AFCC17-4308-4B9E-B58A-E08667C06C1D}" srcOrd="8" destOrd="0" presId="urn:microsoft.com/office/officeart/2005/8/layout/list1"/>
    <dgm:cxn modelId="{FD45E850-B96F-4D98-AFB7-43605FE0840F}" type="presParOf" srcId="{A8AFCC17-4308-4B9E-B58A-E08667C06C1D}" destId="{351D71B3-3FE7-4C52-B5D7-37A5863A4794}" srcOrd="0" destOrd="0" presId="urn:microsoft.com/office/officeart/2005/8/layout/list1"/>
    <dgm:cxn modelId="{B2DBC6A7-D866-4084-9225-F1D0004F4014}" type="presParOf" srcId="{A8AFCC17-4308-4B9E-B58A-E08667C06C1D}" destId="{15F60963-6E05-464E-A4D9-B58CEE5D0EEB}" srcOrd="1" destOrd="0" presId="urn:microsoft.com/office/officeart/2005/8/layout/list1"/>
    <dgm:cxn modelId="{4302D545-B2B2-4A70-99F2-A7E60F7EBDE2}" type="presParOf" srcId="{BAA6CDC7-0519-4CED-A92F-C8F84CD95A24}" destId="{FE142235-65A7-4766-9405-9886F4725BB2}" srcOrd="9" destOrd="0" presId="urn:microsoft.com/office/officeart/2005/8/layout/list1"/>
    <dgm:cxn modelId="{F7844D7E-D5A4-4D2A-B866-6C30A3D15741}" type="presParOf" srcId="{BAA6CDC7-0519-4CED-A92F-C8F84CD95A24}" destId="{280E4CFC-BA3C-49E2-8356-FC6829E6A68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C948BB-4D5F-4D88-B0CC-8C1F26B305B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07E2E5F-ACC6-4CDC-AA3B-52710B7B0666}">
      <dgm:prSet phldrT="[Tekst]" custT="1"/>
      <dgm:spPr/>
      <dgm:t>
        <a:bodyPr/>
        <a:lstStyle/>
        <a:p>
          <a:r>
            <a:rPr lang="pl-PL" sz="1800" b="1" dirty="0">
              <a:solidFill>
                <a:srgbClr val="002060"/>
              </a:solidFill>
            </a:rPr>
            <a:t>Instytucje zaangażowane bezpośrednio we wdrażanie PS WPR 2023-2027 (rozpowszechniające informacje o PS </a:t>
          </a:r>
          <a:r>
            <a:rPr lang="pl-PL" sz="1800" b="1" dirty="0" smtClean="0">
              <a:solidFill>
                <a:srgbClr val="002060"/>
              </a:solidFill>
            </a:rPr>
            <a:t>WPR zgodnie z art. 13.1 ustawy PS WPR)</a:t>
          </a:r>
          <a:endParaRPr lang="pl-PL" sz="1800" dirty="0">
            <a:solidFill>
              <a:srgbClr val="002060"/>
            </a:solidFill>
          </a:endParaRPr>
        </a:p>
      </dgm:t>
    </dgm:pt>
    <dgm:pt modelId="{9AF307BA-09E3-4695-9DDC-5E30ECFEE473}" type="parTrans" cxnId="{835DB90C-727A-4185-A2E1-82B7126E3A30}">
      <dgm:prSet/>
      <dgm:spPr/>
      <dgm:t>
        <a:bodyPr/>
        <a:lstStyle/>
        <a:p>
          <a:endParaRPr lang="pl-PL"/>
        </a:p>
      </dgm:t>
    </dgm:pt>
    <dgm:pt modelId="{0F1B4BCF-270A-4659-9399-B374CDC98293}" type="sibTrans" cxnId="{835DB90C-727A-4185-A2E1-82B7126E3A30}">
      <dgm:prSet/>
      <dgm:spPr/>
      <dgm:t>
        <a:bodyPr/>
        <a:lstStyle/>
        <a:p>
          <a:endParaRPr lang="pl-PL"/>
        </a:p>
      </dgm:t>
    </dgm:pt>
    <dgm:pt modelId="{299CF090-6B55-4E23-8704-3D6509BDF23E}">
      <dgm:prSet phldrT="[Tekst]" custT="1"/>
      <dgm:spPr/>
      <dgm:t>
        <a:bodyPr/>
        <a:lstStyle/>
        <a:p>
          <a:r>
            <a:rPr lang="pl-PL" sz="1800" b="1" dirty="0">
              <a:solidFill>
                <a:srgbClr val="002060"/>
              </a:solidFill>
            </a:rPr>
            <a:t>Instytucje zaangażowane pośrednio we wdrażanie PS WPR 2023-2027</a:t>
          </a:r>
        </a:p>
      </dgm:t>
    </dgm:pt>
    <dgm:pt modelId="{9D66DC8F-5A95-4572-8952-4C3395E2F998}" type="parTrans" cxnId="{9DAAB09C-5A8C-4439-8489-9B40BE7327CD}">
      <dgm:prSet/>
      <dgm:spPr/>
      <dgm:t>
        <a:bodyPr/>
        <a:lstStyle/>
        <a:p>
          <a:endParaRPr lang="pl-PL"/>
        </a:p>
      </dgm:t>
    </dgm:pt>
    <dgm:pt modelId="{1D27ACF6-9DF0-4DB6-90DE-988326ECA31C}" type="sibTrans" cxnId="{9DAAB09C-5A8C-4439-8489-9B40BE7327CD}">
      <dgm:prSet/>
      <dgm:spPr/>
      <dgm:t>
        <a:bodyPr/>
        <a:lstStyle/>
        <a:p>
          <a:endParaRPr lang="pl-PL"/>
        </a:p>
      </dgm:t>
    </dgm:pt>
    <dgm:pt modelId="{A2A2E60D-9501-45F0-B1D6-EC8A11633842}">
      <dgm:prSet custT="1"/>
      <dgm:spPr/>
      <dgm:t>
        <a:bodyPr/>
        <a:lstStyle/>
        <a:p>
          <a:r>
            <a:rPr lang="pl-PL" sz="1500" dirty="0">
              <a:solidFill>
                <a:srgbClr val="002060"/>
              </a:solidFill>
            </a:rPr>
            <a:t>Agencja Restrukturyzacji i Modernizacji </a:t>
          </a:r>
          <a:r>
            <a:rPr lang="pl-PL" sz="1500" dirty="0" smtClean="0">
              <a:solidFill>
                <a:srgbClr val="002060"/>
              </a:solidFill>
            </a:rPr>
            <a:t>Rolnictwa</a:t>
          </a:r>
          <a:endParaRPr lang="pl-PL" sz="1500" dirty="0">
            <a:solidFill>
              <a:srgbClr val="002060"/>
            </a:solidFill>
          </a:endParaRPr>
        </a:p>
      </dgm:t>
    </dgm:pt>
    <dgm:pt modelId="{41E88712-18B0-4C29-910B-6BC2DDD84079}" type="parTrans" cxnId="{7D569990-A64F-40CF-B61D-97B50DA7DC9D}">
      <dgm:prSet/>
      <dgm:spPr/>
      <dgm:t>
        <a:bodyPr/>
        <a:lstStyle/>
        <a:p>
          <a:endParaRPr lang="pl-PL"/>
        </a:p>
      </dgm:t>
    </dgm:pt>
    <dgm:pt modelId="{28E133E6-0C28-4AF2-8C8A-E88DB9DB8FB1}" type="sibTrans" cxnId="{7D569990-A64F-40CF-B61D-97B50DA7DC9D}">
      <dgm:prSet/>
      <dgm:spPr/>
      <dgm:t>
        <a:bodyPr/>
        <a:lstStyle/>
        <a:p>
          <a:endParaRPr lang="pl-PL"/>
        </a:p>
      </dgm:t>
    </dgm:pt>
    <dgm:pt modelId="{81FF1915-0A53-49D6-A54B-353079F11AB2}">
      <dgm:prSet custT="1"/>
      <dgm:spPr/>
      <dgm:t>
        <a:bodyPr/>
        <a:lstStyle/>
        <a:p>
          <a:r>
            <a:rPr lang="pl-PL" sz="1600" dirty="0">
              <a:solidFill>
                <a:srgbClr val="7030A0"/>
              </a:solidFill>
            </a:rPr>
            <a:t>ośrodki doradztwa rolniczego (nie wdrażają bezpośrednio interwencji PS WPR 2023-2027 ale prowadzą działania informacyjno-promocyjne dotyczące PS WPR, w tym o zasadach i trybie przyznania i wypłaty pomocy oraz o obowiązkach beneficjentów wynikających z przyznania tej pomocy), </a:t>
          </a:r>
          <a:r>
            <a:rPr lang="pl-PL" sz="1500" dirty="0">
              <a:solidFill>
                <a:srgbClr val="002060"/>
              </a:solidFill>
            </a:rPr>
            <a:t>a także:</a:t>
          </a:r>
        </a:p>
      </dgm:t>
    </dgm:pt>
    <dgm:pt modelId="{60EA2A2B-8B1E-4E77-AF62-09E8CA647BDA}" type="parTrans" cxnId="{2726BB0B-472E-445B-8D19-58AD35A54A8A}">
      <dgm:prSet/>
      <dgm:spPr/>
      <dgm:t>
        <a:bodyPr/>
        <a:lstStyle/>
        <a:p>
          <a:endParaRPr lang="pl-PL"/>
        </a:p>
      </dgm:t>
    </dgm:pt>
    <dgm:pt modelId="{F99E2B6F-0124-487E-9829-37D66C986B40}" type="sibTrans" cxnId="{2726BB0B-472E-445B-8D19-58AD35A54A8A}">
      <dgm:prSet/>
      <dgm:spPr/>
      <dgm:t>
        <a:bodyPr/>
        <a:lstStyle/>
        <a:p>
          <a:endParaRPr lang="pl-PL"/>
        </a:p>
      </dgm:t>
    </dgm:pt>
    <dgm:pt modelId="{E87A73CB-C7D1-424D-9D15-81970BAEC4BC}">
      <dgm:prSet custT="1"/>
      <dgm:spPr/>
      <dgm:t>
        <a:bodyPr/>
        <a:lstStyle/>
        <a:p>
          <a:r>
            <a:rPr lang="pl-PL" sz="1500" dirty="0">
              <a:solidFill>
                <a:srgbClr val="002060"/>
              </a:solidFill>
            </a:rPr>
            <a:t>Lokalne Grupy Działania (realizują zadania określone w rozporządzeniu 2021/1060</a:t>
          </a:r>
          <a:r>
            <a:rPr lang="pl-PL" sz="1500" dirty="0" smtClean="0">
              <a:solidFill>
                <a:srgbClr val="002060"/>
              </a:solidFill>
            </a:rPr>
            <a:t>)</a:t>
          </a:r>
          <a:endParaRPr lang="pl-PL" sz="1200" b="1" dirty="0">
            <a:solidFill>
              <a:srgbClr val="002060"/>
            </a:solidFill>
          </a:endParaRPr>
        </a:p>
      </dgm:t>
    </dgm:pt>
    <dgm:pt modelId="{604C2376-5FA5-46D6-8A77-E85877CA31E6}" type="parTrans" cxnId="{48423DC8-6516-4987-82BD-BC87A48BC41B}">
      <dgm:prSet/>
      <dgm:spPr/>
      <dgm:t>
        <a:bodyPr/>
        <a:lstStyle/>
        <a:p>
          <a:endParaRPr lang="pl-PL"/>
        </a:p>
      </dgm:t>
    </dgm:pt>
    <dgm:pt modelId="{A9F7A598-1CD7-439D-A988-80269DB62068}" type="sibTrans" cxnId="{48423DC8-6516-4987-82BD-BC87A48BC41B}">
      <dgm:prSet/>
      <dgm:spPr/>
      <dgm:t>
        <a:bodyPr/>
        <a:lstStyle/>
        <a:p>
          <a:endParaRPr lang="pl-PL"/>
        </a:p>
      </dgm:t>
    </dgm:pt>
    <dgm:pt modelId="{9E274B02-21D7-40D5-9D18-D06FE5B03F05}">
      <dgm:prSet custT="1"/>
      <dgm:spPr/>
      <dgm:t>
        <a:bodyPr/>
        <a:lstStyle/>
        <a:p>
          <a:r>
            <a:rPr lang="pl-PL" sz="1500" dirty="0">
              <a:solidFill>
                <a:srgbClr val="002060"/>
              </a:solidFill>
            </a:rPr>
            <a:t>podmiot wdrażający instrument finansowy (IZ powierza bezpośrednio wdrożenie instrumentów podmiotowi wdrażającemu instrumenty finansowe zgodnie z art. 59 ust. 3 rozporządzenia 2021/1060</a:t>
          </a:r>
          <a:r>
            <a:rPr lang="pl-PL" sz="1500" dirty="0" smtClean="0">
              <a:solidFill>
                <a:srgbClr val="002060"/>
              </a:solidFill>
            </a:rPr>
            <a:t>)</a:t>
          </a:r>
          <a:endParaRPr lang="pl-PL" sz="1500" dirty="0">
            <a:solidFill>
              <a:srgbClr val="002060"/>
            </a:solidFill>
          </a:endParaRPr>
        </a:p>
      </dgm:t>
    </dgm:pt>
    <dgm:pt modelId="{BD562234-1CD2-4846-B86E-D9347E0E1C7A}" type="sibTrans" cxnId="{AC951B27-29F8-46C6-908E-B48A99544F1B}">
      <dgm:prSet/>
      <dgm:spPr/>
      <dgm:t>
        <a:bodyPr/>
        <a:lstStyle/>
        <a:p>
          <a:endParaRPr lang="pl-PL"/>
        </a:p>
      </dgm:t>
    </dgm:pt>
    <dgm:pt modelId="{BC4B1035-0A25-4623-8B6C-AD2158DE0573}" type="parTrans" cxnId="{AC951B27-29F8-46C6-908E-B48A99544F1B}">
      <dgm:prSet/>
      <dgm:spPr/>
      <dgm:t>
        <a:bodyPr/>
        <a:lstStyle/>
        <a:p>
          <a:endParaRPr lang="pl-PL"/>
        </a:p>
      </dgm:t>
    </dgm:pt>
    <dgm:pt modelId="{B9CACB05-18F7-4C31-8A8E-2F92D37D130D}">
      <dgm:prSet phldrT="[Tekst]" custT="1"/>
      <dgm:spPr/>
      <dgm:t>
        <a:bodyPr/>
        <a:lstStyle/>
        <a:p>
          <a:r>
            <a:rPr lang="pl-PL" sz="1500" dirty="0">
              <a:solidFill>
                <a:srgbClr val="002060"/>
              </a:solidFill>
            </a:rPr>
            <a:t>jako kanał dystrybucji informacji na poziomie lokalnym, regionalnym i krajowym podmioty te powinny posiadać zarówno wiedzę ogólną, jak i szczegółową o PS WPR 2023-2027, umożliwiającą im dostarczanie tej wiedzy do ostatecznych </a:t>
          </a:r>
          <a:br>
            <a:rPr lang="pl-PL" sz="1500" dirty="0">
              <a:solidFill>
                <a:srgbClr val="002060"/>
              </a:solidFill>
            </a:rPr>
          </a:br>
          <a:r>
            <a:rPr lang="pl-PL" sz="1500" dirty="0">
              <a:solidFill>
                <a:srgbClr val="002060"/>
              </a:solidFill>
            </a:rPr>
            <a:t>odbiorców, w tym w szczególności </a:t>
          </a:r>
          <a:r>
            <a:rPr lang="pl-PL" sz="1500" dirty="0" smtClean="0">
              <a:solidFill>
                <a:srgbClr val="002060"/>
              </a:solidFill>
            </a:rPr>
            <a:t>rolników</a:t>
          </a:r>
          <a:endParaRPr lang="pl-PL" sz="1500" dirty="0">
            <a:solidFill>
              <a:srgbClr val="002060"/>
            </a:solidFill>
          </a:endParaRPr>
        </a:p>
      </dgm:t>
    </dgm:pt>
    <dgm:pt modelId="{3539293A-84B5-4F54-A67F-82F937FAE903}" type="parTrans" cxnId="{B2B6A6BE-DCD6-4C93-AEFB-F3C0CE7EEA71}">
      <dgm:prSet/>
      <dgm:spPr/>
      <dgm:t>
        <a:bodyPr/>
        <a:lstStyle/>
        <a:p>
          <a:endParaRPr lang="pl-PL"/>
        </a:p>
      </dgm:t>
    </dgm:pt>
    <dgm:pt modelId="{6DAE08BF-75D4-423C-BF1E-3EC4891F0821}" type="sibTrans" cxnId="{B2B6A6BE-DCD6-4C93-AEFB-F3C0CE7EEA71}">
      <dgm:prSet/>
      <dgm:spPr/>
      <dgm:t>
        <a:bodyPr/>
        <a:lstStyle/>
        <a:p>
          <a:endParaRPr lang="pl-PL"/>
        </a:p>
      </dgm:t>
    </dgm:pt>
    <dgm:pt modelId="{C015F16F-C07B-4A9F-BB04-D5242592E907}">
      <dgm:prSet phldrT="[Tekst]" custT="1"/>
      <dgm:spPr/>
      <dgm:t>
        <a:bodyPr/>
        <a:lstStyle/>
        <a:p>
          <a:r>
            <a:rPr lang="pl-PL" sz="400" dirty="0" smtClean="0">
              <a:solidFill>
                <a:schemeClr val="bg1"/>
              </a:solidFill>
            </a:rPr>
            <a:t>g</a:t>
          </a:r>
          <a:endParaRPr lang="pl-PL" sz="400" dirty="0">
            <a:solidFill>
              <a:schemeClr val="bg1"/>
            </a:solidFill>
          </a:endParaRPr>
        </a:p>
      </dgm:t>
    </dgm:pt>
    <dgm:pt modelId="{36982538-025E-45EE-AF91-2F7F9A3678B3}" type="parTrans" cxnId="{EA88472A-C2CE-46B4-9578-E6CBFF515B2A}">
      <dgm:prSet/>
      <dgm:spPr/>
      <dgm:t>
        <a:bodyPr/>
        <a:lstStyle/>
        <a:p>
          <a:endParaRPr lang="pl-PL"/>
        </a:p>
      </dgm:t>
    </dgm:pt>
    <dgm:pt modelId="{8985023D-1BF9-4FCA-8BEC-759AE6EAEA62}" type="sibTrans" cxnId="{EA88472A-C2CE-46B4-9578-E6CBFF515B2A}">
      <dgm:prSet/>
      <dgm:spPr/>
      <dgm:t>
        <a:bodyPr/>
        <a:lstStyle/>
        <a:p>
          <a:endParaRPr lang="pl-PL"/>
        </a:p>
      </dgm:t>
    </dgm:pt>
    <dgm:pt modelId="{8DAE8A78-B2D1-4DA3-8362-5E3EB8BDEE3B}">
      <dgm:prSet phldrT="[Tekst]" custT="1"/>
      <dgm:spPr/>
      <dgm:t>
        <a:bodyPr/>
        <a:lstStyle/>
        <a:p>
          <a:r>
            <a:rPr lang="pl-PL" sz="1500" dirty="0" smtClean="0">
              <a:solidFill>
                <a:srgbClr val="002060"/>
              </a:solidFill>
            </a:rPr>
            <a:t>grupa skupiająca osoby wyspecjalizowane w przekazywaniu informacji, posiadające w przeważającej części wykształcenie średnie i wyższe oraz ogólną wiedzę w zakresie instrumentów pomocy wspierających rozwój sektora rolno-spożywczego i obszarów wiejskich</a:t>
          </a:r>
          <a:endParaRPr lang="pl-PL" sz="1400" dirty="0">
            <a:solidFill>
              <a:srgbClr val="002060"/>
            </a:solidFill>
          </a:endParaRPr>
        </a:p>
      </dgm:t>
    </dgm:pt>
    <dgm:pt modelId="{79220A22-BA02-443A-AE2E-DBE14D89308E}" type="parTrans" cxnId="{0616FE4A-D783-4BD7-A04C-1D55854A974C}">
      <dgm:prSet/>
      <dgm:spPr/>
      <dgm:t>
        <a:bodyPr/>
        <a:lstStyle/>
        <a:p>
          <a:endParaRPr lang="pl-PL"/>
        </a:p>
      </dgm:t>
    </dgm:pt>
    <dgm:pt modelId="{98F6D00B-2799-4BDF-8B36-920F896DB2B3}" type="sibTrans" cxnId="{0616FE4A-D783-4BD7-A04C-1D55854A974C}">
      <dgm:prSet/>
      <dgm:spPr/>
      <dgm:t>
        <a:bodyPr/>
        <a:lstStyle/>
        <a:p>
          <a:endParaRPr lang="pl-PL"/>
        </a:p>
      </dgm:t>
    </dgm:pt>
    <dgm:pt modelId="{64B37E38-CF34-4BAE-AF72-861BFD3F6C61}">
      <dgm:prSet phldrT="[Tekst]" custT="1"/>
      <dgm:spPr/>
      <dgm:t>
        <a:bodyPr/>
        <a:lstStyle/>
        <a:p>
          <a:endParaRPr lang="pl-PL" sz="600" dirty="0"/>
        </a:p>
      </dgm:t>
    </dgm:pt>
    <dgm:pt modelId="{5B2F699A-6E2A-4280-996D-8F5ECEB51730}" type="parTrans" cxnId="{618FA9C0-DBAA-431C-92A2-811BA0EFCA3F}">
      <dgm:prSet/>
      <dgm:spPr/>
      <dgm:t>
        <a:bodyPr/>
        <a:lstStyle/>
        <a:p>
          <a:endParaRPr lang="pl-PL"/>
        </a:p>
      </dgm:t>
    </dgm:pt>
    <dgm:pt modelId="{65EA4094-A094-4C2B-99E7-134C80A0248A}" type="sibTrans" cxnId="{618FA9C0-DBAA-431C-92A2-811BA0EFCA3F}">
      <dgm:prSet/>
      <dgm:spPr/>
      <dgm:t>
        <a:bodyPr/>
        <a:lstStyle/>
        <a:p>
          <a:endParaRPr lang="pl-PL"/>
        </a:p>
      </dgm:t>
    </dgm:pt>
    <dgm:pt modelId="{1BA522B6-AC9A-48B9-9660-989AC4CF490B}">
      <dgm:prSet custT="1"/>
      <dgm:spPr/>
      <dgm:t>
        <a:bodyPr/>
        <a:lstStyle/>
        <a:p>
          <a:r>
            <a:rPr lang="pl-PL" sz="1500" dirty="0" smtClean="0">
              <a:solidFill>
                <a:srgbClr val="002060"/>
              </a:solidFill>
            </a:rPr>
            <a:t>samorządy województw</a:t>
          </a:r>
          <a:endParaRPr lang="pl-PL" sz="1500" dirty="0">
            <a:solidFill>
              <a:srgbClr val="002060"/>
            </a:solidFill>
          </a:endParaRPr>
        </a:p>
      </dgm:t>
    </dgm:pt>
    <dgm:pt modelId="{38993432-22D4-4D4A-B08C-C20BD5F85CA8}" type="parTrans" cxnId="{CB95D46A-5641-4747-9EE2-67724DBB1DCF}">
      <dgm:prSet/>
      <dgm:spPr/>
      <dgm:t>
        <a:bodyPr/>
        <a:lstStyle/>
        <a:p>
          <a:endParaRPr lang="pl-PL"/>
        </a:p>
      </dgm:t>
    </dgm:pt>
    <dgm:pt modelId="{78A0C129-7230-472C-8D4A-DA1F598DB22C}" type="sibTrans" cxnId="{CB95D46A-5641-4747-9EE2-67724DBB1DCF}">
      <dgm:prSet/>
      <dgm:spPr/>
      <dgm:t>
        <a:bodyPr/>
        <a:lstStyle/>
        <a:p>
          <a:endParaRPr lang="pl-PL"/>
        </a:p>
      </dgm:t>
    </dgm:pt>
    <dgm:pt modelId="{994AE462-72F7-4CEC-9DE0-8B1EB13D375D}">
      <dgm:prSet phldrT="[Tekst]" custT="1"/>
      <dgm:spPr/>
      <dgm:t>
        <a:bodyPr/>
        <a:lstStyle/>
        <a:p>
          <a:r>
            <a:rPr lang="pl-PL" sz="1500" dirty="0"/>
            <a:t>Instytucja </a:t>
          </a:r>
          <a:r>
            <a:rPr lang="pl-PL" sz="1500" dirty="0" smtClean="0"/>
            <a:t>Zarządzająca</a:t>
          </a:r>
          <a:endParaRPr lang="pl-PL" sz="1500" dirty="0"/>
        </a:p>
      </dgm:t>
    </dgm:pt>
    <dgm:pt modelId="{47D8B760-850E-45AC-9BC7-C83973183E08}" type="sibTrans" cxnId="{6BB58BBE-270B-45FA-8709-E077C24821EC}">
      <dgm:prSet/>
      <dgm:spPr/>
      <dgm:t>
        <a:bodyPr/>
        <a:lstStyle/>
        <a:p>
          <a:endParaRPr lang="pl-PL"/>
        </a:p>
      </dgm:t>
    </dgm:pt>
    <dgm:pt modelId="{5C8D1B7C-58EA-4511-810E-1CFD7BF0DA2D}" type="parTrans" cxnId="{6BB58BBE-270B-45FA-8709-E077C24821EC}">
      <dgm:prSet/>
      <dgm:spPr/>
      <dgm:t>
        <a:bodyPr/>
        <a:lstStyle/>
        <a:p>
          <a:endParaRPr lang="pl-PL"/>
        </a:p>
      </dgm:t>
    </dgm:pt>
    <dgm:pt modelId="{BAA6CDC7-0519-4CED-A92F-C8F84CD95A24}" type="pres">
      <dgm:prSet presAssocID="{4CC948BB-4D5F-4D88-B0CC-8C1F26B305B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5F50CA1-C01D-4327-A91D-D71E22841FDD}" type="pres">
      <dgm:prSet presAssocID="{A07E2E5F-ACC6-4CDC-AA3B-52710B7B0666}" presName="parentLin" presStyleCnt="0"/>
      <dgm:spPr/>
    </dgm:pt>
    <dgm:pt modelId="{B3B759CA-50D0-4470-9E0B-B1126D61A9C8}" type="pres">
      <dgm:prSet presAssocID="{A07E2E5F-ACC6-4CDC-AA3B-52710B7B0666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6267DCE5-B494-40D1-8696-392AF84CAF01}" type="pres">
      <dgm:prSet presAssocID="{A07E2E5F-ACC6-4CDC-AA3B-52710B7B0666}" presName="parentText" presStyleLbl="node1" presStyleIdx="0" presStyleCnt="2" custScaleX="117665" custScaleY="9242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FED45DC-E64F-4B5F-B9F2-D622A256412C}" type="pres">
      <dgm:prSet presAssocID="{A07E2E5F-ACC6-4CDC-AA3B-52710B7B0666}" presName="negativeSpace" presStyleCnt="0"/>
      <dgm:spPr/>
    </dgm:pt>
    <dgm:pt modelId="{D4B82BE4-3561-49E6-B922-0AC322BDCC92}" type="pres">
      <dgm:prSet presAssocID="{A07E2E5F-ACC6-4CDC-AA3B-52710B7B0666}" presName="childText" presStyleLbl="conFgAcc1" presStyleIdx="0" presStyleCnt="2" custScaleX="99799" custScaleY="98463" custLinFactNeighborY="-8639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D21164-5106-4DC8-B5B6-7C6C21620CC5}" type="pres">
      <dgm:prSet presAssocID="{0F1B4BCF-270A-4659-9399-B374CDC98293}" presName="spaceBetweenRectangles" presStyleCnt="0"/>
      <dgm:spPr/>
    </dgm:pt>
    <dgm:pt modelId="{DA9EFB7D-2135-4D1B-B4A3-D2659CBBD926}" type="pres">
      <dgm:prSet presAssocID="{299CF090-6B55-4E23-8704-3D6509BDF23E}" presName="parentLin" presStyleCnt="0"/>
      <dgm:spPr/>
    </dgm:pt>
    <dgm:pt modelId="{7853DC38-301F-4A22-83AE-F5365CBBDBBE}" type="pres">
      <dgm:prSet presAssocID="{299CF090-6B55-4E23-8704-3D6509BDF23E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CD1ACEFD-2C83-4C82-B0B8-60608A9C4660}" type="pres">
      <dgm:prSet presAssocID="{299CF090-6B55-4E23-8704-3D6509BDF23E}" presName="parentText" presStyleLbl="node1" presStyleIdx="1" presStyleCnt="2" custAng="10800000" custFlipVert="1" custScaleX="117420" custScaleY="697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2CB424-DE39-41D5-9ADF-4CFE08C170CC}" type="pres">
      <dgm:prSet presAssocID="{299CF090-6B55-4E23-8704-3D6509BDF23E}" presName="negativeSpace" presStyleCnt="0"/>
      <dgm:spPr/>
    </dgm:pt>
    <dgm:pt modelId="{E6A26294-7734-4A65-84E9-024F821996CA}" type="pres">
      <dgm:prSet presAssocID="{299CF090-6B55-4E23-8704-3D6509BDF23E}" presName="childText" presStyleLbl="conFgAcc1" presStyleIdx="1" presStyleCnt="2" custScaleX="99475" custScaleY="99663" custLinFactNeighborY="-2850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D04AB2A-4DCD-47CC-B384-C2A16D1883A1}" type="presOf" srcId="{1BA522B6-AC9A-48B9-9660-989AC4CF490B}" destId="{D4B82BE4-3561-49E6-B922-0AC322BDCC92}" srcOrd="0" destOrd="2" presId="urn:microsoft.com/office/officeart/2005/8/layout/list1"/>
    <dgm:cxn modelId="{9DAAB09C-5A8C-4439-8489-9B40BE7327CD}" srcId="{4CC948BB-4D5F-4D88-B0CC-8C1F26B305B9}" destId="{299CF090-6B55-4E23-8704-3D6509BDF23E}" srcOrd="1" destOrd="0" parTransId="{9D66DC8F-5A95-4572-8952-4C3395E2F998}" sibTransId="{1D27ACF6-9DF0-4DB6-90DE-988326ECA31C}"/>
    <dgm:cxn modelId="{B3E829CC-CF54-4152-BE39-73382319CC4F}" type="presOf" srcId="{A07E2E5F-ACC6-4CDC-AA3B-52710B7B0666}" destId="{6267DCE5-B494-40D1-8696-392AF84CAF01}" srcOrd="1" destOrd="0" presId="urn:microsoft.com/office/officeart/2005/8/layout/list1"/>
    <dgm:cxn modelId="{B7ECB446-D49A-4212-9EB5-1781D9A2C643}" type="presOf" srcId="{994AE462-72F7-4CEC-9DE0-8B1EB13D375D}" destId="{D4B82BE4-3561-49E6-B922-0AC322BDCC92}" srcOrd="0" destOrd="1" presId="urn:microsoft.com/office/officeart/2005/8/layout/list1"/>
    <dgm:cxn modelId="{D14B42E2-B288-4E00-962B-79C1E5491746}" type="presOf" srcId="{8DAE8A78-B2D1-4DA3-8362-5E3EB8BDEE3B}" destId="{E6A26294-7734-4A65-84E9-024F821996CA}" srcOrd="0" destOrd="1" presId="urn:microsoft.com/office/officeart/2005/8/layout/list1"/>
    <dgm:cxn modelId="{70B8BFFD-DFDC-4AD4-9670-65FEDA6533A4}" type="presOf" srcId="{299CF090-6B55-4E23-8704-3D6509BDF23E}" destId="{7853DC38-301F-4A22-83AE-F5365CBBDBBE}" srcOrd="0" destOrd="0" presId="urn:microsoft.com/office/officeart/2005/8/layout/list1"/>
    <dgm:cxn modelId="{9513DC43-8C74-45D6-975D-D5318727DA2A}" type="presOf" srcId="{B9CACB05-18F7-4C31-8A8E-2F92D37D130D}" destId="{E6A26294-7734-4A65-84E9-024F821996CA}" srcOrd="0" destOrd="2" presId="urn:microsoft.com/office/officeart/2005/8/layout/list1"/>
    <dgm:cxn modelId="{360FDB0E-12BE-426D-A124-5A59BC9AA91B}" type="presOf" srcId="{E87A73CB-C7D1-424D-9D15-81970BAEC4BC}" destId="{D4B82BE4-3561-49E6-B922-0AC322BDCC92}" srcOrd="0" destOrd="6" presId="urn:microsoft.com/office/officeart/2005/8/layout/list1"/>
    <dgm:cxn modelId="{B2B6A6BE-DCD6-4C93-AEFB-F3C0CE7EEA71}" srcId="{299CF090-6B55-4E23-8704-3D6509BDF23E}" destId="{B9CACB05-18F7-4C31-8A8E-2F92D37D130D}" srcOrd="2" destOrd="0" parTransId="{3539293A-84B5-4F54-A67F-82F937FAE903}" sibTransId="{6DAE08BF-75D4-423C-BF1E-3EC4891F0821}"/>
    <dgm:cxn modelId="{AC951B27-29F8-46C6-908E-B48A99544F1B}" srcId="{A07E2E5F-ACC6-4CDC-AA3B-52710B7B0666}" destId="{9E274B02-21D7-40D5-9D18-D06FE5B03F05}" srcOrd="5" destOrd="0" parTransId="{BC4B1035-0A25-4623-8B6C-AD2158DE0573}" sibTransId="{BD562234-1CD2-4846-B86E-D9347E0E1C7A}"/>
    <dgm:cxn modelId="{141445C7-1A21-4B63-A54F-D57F523B88EF}" type="presOf" srcId="{9E274B02-21D7-40D5-9D18-D06FE5B03F05}" destId="{D4B82BE4-3561-49E6-B922-0AC322BDCC92}" srcOrd="0" destOrd="5" presId="urn:microsoft.com/office/officeart/2005/8/layout/list1"/>
    <dgm:cxn modelId="{48423DC8-6516-4987-82BD-BC87A48BC41B}" srcId="{A07E2E5F-ACC6-4CDC-AA3B-52710B7B0666}" destId="{E87A73CB-C7D1-424D-9D15-81970BAEC4BC}" srcOrd="6" destOrd="0" parTransId="{604C2376-5FA5-46D6-8A77-E85877CA31E6}" sibTransId="{A9F7A598-1CD7-439D-A988-80269DB62068}"/>
    <dgm:cxn modelId="{260688BD-EBA7-49DC-9087-A7FE57DD2148}" type="presOf" srcId="{C015F16F-C07B-4A9F-BB04-D5242592E907}" destId="{D4B82BE4-3561-49E6-B922-0AC322BDCC92}" srcOrd="0" destOrd="0" presId="urn:microsoft.com/office/officeart/2005/8/layout/list1"/>
    <dgm:cxn modelId="{7936B292-2496-4A0B-B2BA-3ACA047F4786}" type="presOf" srcId="{299CF090-6B55-4E23-8704-3D6509BDF23E}" destId="{CD1ACEFD-2C83-4C82-B0B8-60608A9C4660}" srcOrd="1" destOrd="0" presId="urn:microsoft.com/office/officeart/2005/8/layout/list1"/>
    <dgm:cxn modelId="{CDC12039-6355-4838-975A-14377E7BAFD0}" type="presOf" srcId="{64B37E38-CF34-4BAE-AF72-861BFD3F6C61}" destId="{E6A26294-7734-4A65-84E9-024F821996CA}" srcOrd="0" destOrd="0" presId="urn:microsoft.com/office/officeart/2005/8/layout/list1"/>
    <dgm:cxn modelId="{1BB70EB9-DAC8-47F3-8B62-DCDFF3F7BBC6}" type="presOf" srcId="{4CC948BB-4D5F-4D88-B0CC-8C1F26B305B9}" destId="{BAA6CDC7-0519-4CED-A92F-C8F84CD95A24}" srcOrd="0" destOrd="0" presId="urn:microsoft.com/office/officeart/2005/8/layout/list1"/>
    <dgm:cxn modelId="{CB95D46A-5641-4747-9EE2-67724DBB1DCF}" srcId="{A07E2E5F-ACC6-4CDC-AA3B-52710B7B0666}" destId="{1BA522B6-AC9A-48B9-9660-989AC4CF490B}" srcOrd="2" destOrd="0" parTransId="{38993432-22D4-4D4A-B08C-C20BD5F85CA8}" sibTransId="{78A0C129-7230-472C-8D4A-DA1F598DB22C}"/>
    <dgm:cxn modelId="{EA88472A-C2CE-46B4-9578-E6CBFF515B2A}" srcId="{A07E2E5F-ACC6-4CDC-AA3B-52710B7B0666}" destId="{C015F16F-C07B-4A9F-BB04-D5242592E907}" srcOrd="0" destOrd="0" parTransId="{36982538-025E-45EE-AF91-2F7F9A3678B3}" sibTransId="{8985023D-1BF9-4FCA-8BEC-759AE6EAEA62}"/>
    <dgm:cxn modelId="{ECCCE7EB-812E-42DE-94FD-E3AAADF260DF}" type="presOf" srcId="{81FF1915-0A53-49D6-A54B-353079F11AB2}" destId="{D4B82BE4-3561-49E6-B922-0AC322BDCC92}" srcOrd="0" destOrd="4" presId="urn:microsoft.com/office/officeart/2005/8/layout/list1"/>
    <dgm:cxn modelId="{13706FB0-6649-435F-B8A8-ED331D25107E}" type="presOf" srcId="{A07E2E5F-ACC6-4CDC-AA3B-52710B7B0666}" destId="{B3B759CA-50D0-4470-9E0B-B1126D61A9C8}" srcOrd="0" destOrd="0" presId="urn:microsoft.com/office/officeart/2005/8/layout/list1"/>
    <dgm:cxn modelId="{0616FE4A-D783-4BD7-A04C-1D55854A974C}" srcId="{299CF090-6B55-4E23-8704-3D6509BDF23E}" destId="{8DAE8A78-B2D1-4DA3-8362-5E3EB8BDEE3B}" srcOrd="1" destOrd="0" parTransId="{79220A22-BA02-443A-AE2E-DBE14D89308E}" sibTransId="{98F6D00B-2799-4BDF-8B36-920F896DB2B3}"/>
    <dgm:cxn modelId="{2726BB0B-472E-445B-8D19-58AD35A54A8A}" srcId="{A07E2E5F-ACC6-4CDC-AA3B-52710B7B0666}" destId="{81FF1915-0A53-49D6-A54B-353079F11AB2}" srcOrd="4" destOrd="0" parTransId="{60EA2A2B-8B1E-4E77-AF62-09E8CA647BDA}" sibTransId="{F99E2B6F-0124-487E-9829-37D66C986B40}"/>
    <dgm:cxn modelId="{618FA9C0-DBAA-431C-92A2-811BA0EFCA3F}" srcId="{299CF090-6B55-4E23-8704-3D6509BDF23E}" destId="{64B37E38-CF34-4BAE-AF72-861BFD3F6C61}" srcOrd="0" destOrd="0" parTransId="{5B2F699A-6E2A-4280-996D-8F5ECEB51730}" sibTransId="{65EA4094-A094-4C2B-99E7-134C80A0248A}"/>
    <dgm:cxn modelId="{6BB58BBE-270B-45FA-8709-E077C24821EC}" srcId="{A07E2E5F-ACC6-4CDC-AA3B-52710B7B0666}" destId="{994AE462-72F7-4CEC-9DE0-8B1EB13D375D}" srcOrd="1" destOrd="0" parTransId="{5C8D1B7C-58EA-4511-810E-1CFD7BF0DA2D}" sibTransId="{47D8B760-850E-45AC-9BC7-C83973183E08}"/>
    <dgm:cxn modelId="{EFE19363-C408-4BB9-80A5-982B95F8C576}" type="presOf" srcId="{A2A2E60D-9501-45F0-B1D6-EC8A11633842}" destId="{D4B82BE4-3561-49E6-B922-0AC322BDCC92}" srcOrd="0" destOrd="3" presId="urn:microsoft.com/office/officeart/2005/8/layout/list1"/>
    <dgm:cxn modelId="{835DB90C-727A-4185-A2E1-82B7126E3A30}" srcId="{4CC948BB-4D5F-4D88-B0CC-8C1F26B305B9}" destId="{A07E2E5F-ACC6-4CDC-AA3B-52710B7B0666}" srcOrd="0" destOrd="0" parTransId="{9AF307BA-09E3-4695-9DDC-5E30ECFEE473}" sibTransId="{0F1B4BCF-270A-4659-9399-B374CDC98293}"/>
    <dgm:cxn modelId="{7D569990-A64F-40CF-B61D-97B50DA7DC9D}" srcId="{A07E2E5F-ACC6-4CDC-AA3B-52710B7B0666}" destId="{A2A2E60D-9501-45F0-B1D6-EC8A11633842}" srcOrd="3" destOrd="0" parTransId="{41E88712-18B0-4C29-910B-6BC2DDD84079}" sibTransId="{28E133E6-0C28-4AF2-8C8A-E88DB9DB8FB1}"/>
    <dgm:cxn modelId="{F7197993-D8E7-4B58-BD3F-D4A1611255D5}" type="presParOf" srcId="{BAA6CDC7-0519-4CED-A92F-C8F84CD95A24}" destId="{A5F50CA1-C01D-4327-A91D-D71E22841FDD}" srcOrd="0" destOrd="0" presId="urn:microsoft.com/office/officeart/2005/8/layout/list1"/>
    <dgm:cxn modelId="{9023D413-E499-4210-B33F-ACE0237073C3}" type="presParOf" srcId="{A5F50CA1-C01D-4327-A91D-D71E22841FDD}" destId="{B3B759CA-50D0-4470-9E0B-B1126D61A9C8}" srcOrd="0" destOrd="0" presId="urn:microsoft.com/office/officeart/2005/8/layout/list1"/>
    <dgm:cxn modelId="{6AA6BCA0-B33D-4214-9ECE-D42FA88A1F43}" type="presParOf" srcId="{A5F50CA1-C01D-4327-A91D-D71E22841FDD}" destId="{6267DCE5-B494-40D1-8696-392AF84CAF01}" srcOrd="1" destOrd="0" presId="urn:microsoft.com/office/officeart/2005/8/layout/list1"/>
    <dgm:cxn modelId="{29003F1E-77CB-46D5-BEE9-18C0B36A82EC}" type="presParOf" srcId="{BAA6CDC7-0519-4CED-A92F-C8F84CD95A24}" destId="{AFED45DC-E64F-4B5F-B9F2-D622A256412C}" srcOrd="1" destOrd="0" presId="urn:microsoft.com/office/officeart/2005/8/layout/list1"/>
    <dgm:cxn modelId="{38B32162-B929-486D-8450-ACD5CF885E1A}" type="presParOf" srcId="{BAA6CDC7-0519-4CED-A92F-C8F84CD95A24}" destId="{D4B82BE4-3561-49E6-B922-0AC322BDCC92}" srcOrd="2" destOrd="0" presId="urn:microsoft.com/office/officeart/2005/8/layout/list1"/>
    <dgm:cxn modelId="{E0661C5F-A714-48BD-9EB5-7ED6F96237F2}" type="presParOf" srcId="{BAA6CDC7-0519-4CED-A92F-C8F84CD95A24}" destId="{A3D21164-5106-4DC8-B5B6-7C6C21620CC5}" srcOrd="3" destOrd="0" presId="urn:microsoft.com/office/officeart/2005/8/layout/list1"/>
    <dgm:cxn modelId="{3014A377-48FB-43C3-94AD-8AEB0807A111}" type="presParOf" srcId="{BAA6CDC7-0519-4CED-A92F-C8F84CD95A24}" destId="{DA9EFB7D-2135-4D1B-B4A3-D2659CBBD926}" srcOrd="4" destOrd="0" presId="urn:microsoft.com/office/officeart/2005/8/layout/list1"/>
    <dgm:cxn modelId="{B78797ED-87F8-4C11-AA52-33E7B0931BF9}" type="presParOf" srcId="{DA9EFB7D-2135-4D1B-B4A3-D2659CBBD926}" destId="{7853DC38-301F-4A22-83AE-F5365CBBDBBE}" srcOrd="0" destOrd="0" presId="urn:microsoft.com/office/officeart/2005/8/layout/list1"/>
    <dgm:cxn modelId="{DCD4DDDD-5D87-434B-8B8F-D4BC33F05C2D}" type="presParOf" srcId="{DA9EFB7D-2135-4D1B-B4A3-D2659CBBD926}" destId="{CD1ACEFD-2C83-4C82-B0B8-60608A9C4660}" srcOrd="1" destOrd="0" presId="urn:microsoft.com/office/officeart/2005/8/layout/list1"/>
    <dgm:cxn modelId="{E97E5AA9-C7EE-44AD-915C-D5D2722E33C1}" type="presParOf" srcId="{BAA6CDC7-0519-4CED-A92F-C8F84CD95A24}" destId="{D52CB424-DE39-41D5-9ADF-4CFE08C170CC}" srcOrd="5" destOrd="0" presId="urn:microsoft.com/office/officeart/2005/8/layout/list1"/>
    <dgm:cxn modelId="{0E5F34A3-19B0-4694-97B1-8A926170256A}" type="presParOf" srcId="{BAA6CDC7-0519-4CED-A92F-C8F84CD95A24}" destId="{E6A26294-7734-4A65-84E9-024F821996C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C948BB-4D5F-4D88-B0CC-8C1F26B305B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07E2E5F-ACC6-4CDC-AA3B-52710B7B0666}">
      <dgm:prSet phldrT="[Tekst]" custT="1"/>
      <dgm:spPr/>
      <dgm:t>
        <a:bodyPr/>
        <a:lstStyle/>
        <a:p>
          <a:r>
            <a:rPr lang="pl-PL" sz="1800" b="1" dirty="0">
              <a:solidFill>
                <a:srgbClr val="002060"/>
              </a:solidFill>
            </a:rPr>
            <a:t>Media</a:t>
          </a:r>
        </a:p>
      </dgm:t>
    </dgm:pt>
    <dgm:pt modelId="{9AF307BA-09E3-4695-9DDC-5E30ECFEE473}" type="parTrans" cxnId="{835DB90C-727A-4185-A2E1-82B7126E3A30}">
      <dgm:prSet/>
      <dgm:spPr/>
      <dgm:t>
        <a:bodyPr/>
        <a:lstStyle/>
        <a:p>
          <a:endParaRPr lang="pl-PL"/>
        </a:p>
      </dgm:t>
    </dgm:pt>
    <dgm:pt modelId="{0F1B4BCF-270A-4659-9399-B374CDC98293}" type="sibTrans" cxnId="{835DB90C-727A-4185-A2E1-82B7126E3A30}">
      <dgm:prSet/>
      <dgm:spPr/>
      <dgm:t>
        <a:bodyPr/>
        <a:lstStyle/>
        <a:p>
          <a:endParaRPr lang="pl-PL"/>
        </a:p>
      </dgm:t>
    </dgm:pt>
    <dgm:pt modelId="{9306DECC-F0E5-4BBA-B1E5-AAAA32F40C79}">
      <dgm:prSet phldrT="[Tekst]" custT="1"/>
      <dgm:spPr/>
      <dgm:t>
        <a:bodyPr/>
        <a:lstStyle/>
        <a:p>
          <a:r>
            <a:rPr lang="pl-PL" sz="1600" dirty="0">
              <a:solidFill>
                <a:srgbClr val="002060"/>
              </a:solidFill>
            </a:rPr>
            <a:t>grupa, która najsilniej oddziałuje na wizerunek </a:t>
          </a:r>
          <a:r>
            <a:rPr lang="pl-PL" sz="1600" dirty="0" smtClean="0">
              <a:solidFill>
                <a:srgbClr val="002060"/>
              </a:solidFill>
            </a:rPr>
            <a:t>UE i PS </a:t>
          </a:r>
          <a:r>
            <a:rPr lang="pl-PL" sz="1600" dirty="0">
              <a:solidFill>
                <a:srgbClr val="002060"/>
              </a:solidFill>
            </a:rPr>
            <a:t>WPR 2023-2027</a:t>
          </a:r>
        </a:p>
      </dgm:t>
    </dgm:pt>
    <dgm:pt modelId="{434D74A4-B912-4677-B62B-96CC69CFFDB0}" type="parTrans" cxnId="{757D6939-07EA-4CCD-8F0D-99C7080F4BB9}">
      <dgm:prSet/>
      <dgm:spPr/>
      <dgm:t>
        <a:bodyPr/>
        <a:lstStyle/>
        <a:p>
          <a:endParaRPr lang="pl-PL"/>
        </a:p>
      </dgm:t>
    </dgm:pt>
    <dgm:pt modelId="{089F66D0-466E-4191-998D-2799EA777C42}" type="sibTrans" cxnId="{757D6939-07EA-4CCD-8F0D-99C7080F4BB9}">
      <dgm:prSet/>
      <dgm:spPr/>
      <dgm:t>
        <a:bodyPr/>
        <a:lstStyle/>
        <a:p>
          <a:endParaRPr lang="pl-PL"/>
        </a:p>
      </dgm:t>
    </dgm:pt>
    <dgm:pt modelId="{299CF090-6B55-4E23-8704-3D6509BDF23E}">
      <dgm:prSet phldrT="[Tekst]" custT="1"/>
      <dgm:spPr/>
      <dgm:t>
        <a:bodyPr/>
        <a:lstStyle/>
        <a:p>
          <a:r>
            <a:rPr lang="pl-PL" sz="1800" b="1" dirty="0">
              <a:solidFill>
                <a:srgbClr val="7030A0"/>
              </a:solidFill>
            </a:rPr>
            <a:t>Środowiska opiniotwórcze</a:t>
          </a:r>
        </a:p>
      </dgm:t>
    </dgm:pt>
    <dgm:pt modelId="{9D66DC8F-5A95-4572-8952-4C3395E2F998}" type="parTrans" cxnId="{9DAAB09C-5A8C-4439-8489-9B40BE7327CD}">
      <dgm:prSet/>
      <dgm:spPr/>
      <dgm:t>
        <a:bodyPr/>
        <a:lstStyle/>
        <a:p>
          <a:endParaRPr lang="pl-PL"/>
        </a:p>
      </dgm:t>
    </dgm:pt>
    <dgm:pt modelId="{1D27ACF6-9DF0-4DB6-90DE-988326ECA31C}" type="sibTrans" cxnId="{9DAAB09C-5A8C-4439-8489-9B40BE7327CD}">
      <dgm:prSet/>
      <dgm:spPr/>
      <dgm:t>
        <a:bodyPr/>
        <a:lstStyle/>
        <a:p>
          <a:endParaRPr lang="pl-PL"/>
        </a:p>
      </dgm:t>
    </dgm:pt>
    <dgm:pt modelId="{C47DE590-9396-4B3A-BF2C-313E0807B8E9}">
      <dgm:prSet phldrT="[Tekst]" custT="1"/>
      <dgm:spPr/>
      <dgm:t>
        <a:bodyPr/>
        <a:lstStyle/>
        <a:p>
          <a:r>
            <a:rPr lang="pl-PL" sz="1600" dirty="0">
              <a:solidFill>
                <a:srgbClr val="7030A0"/>
              </a:solidFill>
            </a:rPr>
            <a:t>szczególna grupa opinii publicznej, która ma wyjątkowo silny wpływ na kształtowanie przekonań</a:t>
          </a:r>
        </a:p>
      </dgm:t>
    </dgm:pt>
    <dgm:pt modelId="{4F59898B-1A50-44F9-A1D2-364DC3AEA596}" type="parTrans" cxnId="{B72ECCD3-B694-4CE7-A513-8978D45AAFE1}">
      <dgm:prSet/>
      <dgm:spPr/>
      <dgm:t>
        <a:bodyPr/>
        <a:lstStyle/>
        <a:p>
          <a:endParaRPr lang="pl-PL"/>
        </a:p>
      </dgm:t>
    </dgm:pt>
    <dgm:pt modelId="{B4A56E76-33EF-4D14-840B-F888B726D099}" type="sibTrans" cxnId="{B72ECCD3-B694-4CE7-A513-8978D45AAFE1}">
      <dgm:prSet/>
      <dgm:spPr/>
      <dgm:t>
        <a:bodyPr/>
        <a:lstStyle/>
        <a:p>
          <a:endParaRPr lang="pl-PL"/>
        </a:p>
      </dgm:t>
    </dgm:pt>
    <dgm:pt modelId="{E1CF65CB-9F2E-4E1A-9A00-E323162421C1}">
      <dgm:prSet phldrT="[Tekst]" custT="1"/>
      <dgm:spPr/>
      <dgm:t>
        <a:bodyPr/>
        <a:lstStyle/>
        <a:p>
          <a:endParaRPr lang="pl-PL" sz="1400" dirty="0"/>
        </a:p>
      </dgm:t>
    </dgm:pt>
    <dgm:pt modelId="{CA6585DE-03B0-4F0C-9721-9C722C32A437}" type="parTrans" cxnId="{F41B900A-3B0C-42AC-81D8-5D37E37328A4}">
      <dgm:prSet/>
      <dgm:spPr/>
      <dgm:t>
        <a:bodyPr/>
        <a:lstStyle/>
        <a:p>
          <a:endParaRPr lang="pl-PL"/>
        </a:p>
      </dgm:t>
    </dgm:pt>
    <dgm:pt modelId="{0FC24302-15DD-41DA-B7E7-307149666CF6}" type="sibTrans" cxnId="{F41B900A-3B0C-42AC-81D8-5D37E37328A4}">
      <dgm:prSet/>
      <dgm:spPr/>
      <dgm:t>
        <a:bodyPr/>
        <a:lstStyle/>
        <a:p>
          <a:endParaRPr lang="pl-PL"/>
        </a:p>
      </dgm:t>
    </dgm:pt>
    <dgm:pt modelId="{E5E86C13-C429-4723-8C8D-869D16B99B28}">
      <dgm:prSet phldrT="[Tekst]" custT="1"/>
      <dgm:spPr/>
      <dgm:t>
        <a:bodyPr/>
        <a:lstStyle/>
        <a:p>
          <a:r>
            <a:rPr lang="pl-PL" sz="1600" dirty="0" smtClean="0">
              <a:solidFill>
                <a:srgbClr val="002060"/>
              </a:solidFill>
            </a:rPr>
            <a:t>wpływają </a:t>
          </a:r>
          <a:r>
            <a:rPr lang="pl-PL" sz="1600" dirty="0">
              <a:solidFill>
                <a:srgbClr val="002060"/>
              </a:solidFill>
            </a:rPr>
            <a:t>bezpośrednio lub pośrednio na wszystkie pozostałe grupy docelowe działań komunikacyjnych</a:t>
          </a:r>
        </a:p>
      </dgm:t>
    </dgm:pt>
    <dgm:pt modelId="{8109198E-2833-4607-BAD9-C47599807739}" type="parTrans" cxnId="{F53E6F19-28F6-4771-AB70-6F3B7CB34E5E}">
      <dgm:prSet/>
      <dgm:spPr/>
      <dgm:t>
        <a:bodyPr/>
        <a:lstStyle/>
        <a:p>
          <a:endParaRPr lang="pl-PL"/>
        </a:p>
      </dgm:t>
    </dgm:pt>
    <dgm:pt modelId="{E458D289-0907-49C4-B022-A14C002858B9}" type="sibTrans" cxnId="{F53E6F19-28F6-4771-AB70-6F3B7CB34E5E}">
      <dgm:prSet/>
      <dgm:spPr/>
      <dgm:t>
        <a:bodyPr/>
        <a:lstStyle/>
        <a:p>
          <a:endParaRPr lang="pl-PL"/>
        </a:p>
      </dgm:t>
    </dgm:pt>
    <dgm:pt modelId="{CBAEE258-2F79-4995-AB37-1307BD3B2124}">
      <dgm:prSet phldrT="[Tekst]" custT="1"/>
      <dgm:spPr/>
      <dgm:t>
        <a:bodyPr/>
        <a:lstStyle/>
        <a:p>
          <a:r>
            <a:rPr lang="pl-PL" sz="1600" dirty="0" smtClean="0">
              <a:solidFill>
                <a:srgbClr val="002060"/>
              </a:solidFill>
            </a:rPr>
            <a:t>to </a:t>
          </a:r>
          <a:r>
            <a:rPr lang="pl-PL" sz="1600" dirty="0">
              <a:solidFill>
                <a:srgbClr val="002060"/>
              </a:solidFill>
            </a:rPr>
            <a:t>jednocześnie </a:t>
          </a:r>
          <a:r>
            <a:rPr lang="pl-PL" sz="1600" dirty="0" smtClean="0">
              <a:solidFill>
                <a:srgbClr val="002060"/>
              </a:solidFill>
            </a:rPr>
            <a:t>adresat </a:t>
          </a:r>
          <a:r>
            <a:rPr lang="pl-PL" sz="1600" dirty="0">
              <a:solidFill>
                <a:srgbClr val="002060"/>
              </a:solidFill>
            </a:rPr>
            <a:t>komunikacji, pośrednik (medium), jak i podmioty działające na zasadach komercyjnych</a:t>
          </a:r>
        </a:p>
      </dgm:t>
    </dgm:pt>
    <dgm:pt modelId="{B1582D30-CCA2-4DEA-A697-8A4C185DE85D}" type="parTrans" cxnId="{DE62786B-D18B-48BE-9D2E-AA30028B0605}">
      <dgm:prSet/>
      <dgm:spPr/>
      <dgm:t>
        <a:bodyPr/>
        <a:lstStyle/>
        <a:p>
          <a:endParaRPr lang="pl-PL"/>
        </a:p>
      </dgm:t>
    </dgm:pt>
    <dgm:pt modelId="{77EBFF45-723D-4706-A6DE-6116040BC28A}" type="sibTrans" cxnId="{DE62786B-D18B-48BE-9D2E-AA30028B0605}">
      <dgm:prSet/>
      <dgm:spPr/>
      <dgm:t>
        <a:bodyPr/>
        <a:lstStyle/>
        <a:p>
          <a:endParaRPr lang="pl-PL"/>
        </a:p>
      </dgm:t>
    </dgm:pt>
    <dgm:pt modelId="{39AE561B-3185-4643-B0C3-61C84C47179D}">
      <dgm:prSet phldrT="[Tekst]" custT="1"/>
      <dgm:spPr/>
      <dgm:t>
        <a:bodyPr/>
        <a:lstStyle/>
        <a:p>
          <a:r>
            <a:rPr lang="pl-PL" sz="1600" dirty="0" smtClean="0">
              <a:solidFill>
                <a:srgbClr val="7030A0"/>
              </a:solidFill>
            </a:rPr>
            <a:t>do </a:t>
          </a:r>
          <a:r>
            <a:rPr lang="pl-PL" sz="1600" dirty="0">
              <a:solidFill>
                <a:srgbClr val="7030A0"/>
              </a:solidFill>
            </a:rPr>
            <a:t>grupy zaliczają się naukowcy, artyści, sportowcy, biznesmeni, osoby ze świata mediów społecznościowych itp.</a:t>
          </a:r>
        </a:p>
      </dgm:t>
    </dgm:pt>
    <dgm:pt modelId="{AD5513A6-85E4-498F-ADD5-7C856E601957}" type="parTrans" cxnId="{7474BF39-78A8-4BDF-9B53-A0CA853E00B6}">
      <dgm:prSet/>
      <dgm:spPr/>
      <dgm:t>
        <a:bodyPr/>
        <a:lstStyle/>
        <a:p>
          <a:endParaRPr lang="pl-PL"/>
        </a:p>
      </dgm:t>
    </dgm:pt>
    <dgm:pt modelId="{85E8852F-50A5-4369-99D9-2674BC79C8EB}" type="sibTrans" cxnId="{7474BF39-78A8-4BDF-9B53-A0CA853E00B6}">
      <dgm:prSet/>
      <dgm:spPr/>
      <dgm:t>
        <a:bodyPr/>
        <a:lstStyle/>
        <a:p>
          <a:endParaRPr lang="pl-PL"/>
        </a:p>
      </dgm:t>
    </dgm:pt>
    <dgm:pt modelId="{84D7A573-BDB4-4A37-84D9-9AC84E492167}">
      <dgm:prSet phldrT="[Tekst]" custT="1"/>
      <dgm:spPr/>
      <dgm:t>
        <a:bodyPr/>
        <a:lstStyle/>
        <a:p>
          <a:r>
            <a:rPr lang="pl-PL" sz="1600" dirty="0">
              <a:solidFill>
                <a:srgbClr val="7030A0"/>
              </a:solidFill>
            </a:rPr>
            <a:t> mogą wywierać pozytywny wpływ w budowaniu świadomości, kształtowaniu pozytywnego odbioru PS WPR 2023-2027, a także z powodzeniem pełnić funkcje ambasadorów tej marki (szczególnie w budowaniu postaw prośrodowiskowych, świadomości konsumenckiej czy promocji wsi jako miejsca do życia)</a:t>
          </a:r>
        </a:p>
      </dgm:t>
    </dgm:pt>
    <dgm:pt modelId="{0225BA81-E186-4E04-A18A-06E5E337048E}" type="parTrans" cxnId="{32BD36AD-3B99-4278-B88B-3683CD671FDE}">
      <dgm:prSet/>
      <dgm:spPr/>
      <dgm:t>
        <a:bodyPr/>
        <a:lstStyle/>
        <a:p>
          <a:endParaRPr lang="pl-PL"/>
        </a:p>
      </dgm:t>
    </dgm:pt>
    <dgm:pt modelId="{8029F398-CDD0-4EAE-885B-A1F83C7539CD}" type="sibTrans" cxnId="{32BD36AD-3B99-4278-B88B-3683CD671FDE}">
      <dgm:prSet/>
      <dgm:spPr/>
      <dgm:t>
        <a:bodyPr/>
        <a:lstStyle/>
        <a:p>
          <a:endParaRPr lang="pl-PL"/>
        </a:p>
      </dgm:t>
    </dgm:pt>
    <dgm:pt modelId="{BAA6CDC7-0519-4CED-A92F-C8F84CD95A24}" type="pres">
      <dgm:prSet presAssocID="{4CC948BB-4D5F-4D88-B0CC-8C1F26B305B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5F50CA1-C01D-4327-A91D-D71E22841FDD}" type="pres">
      <dgm:prSet presAssocID="{A07E2E5F-ACC6-4CDC-AA3B-52710B7B0666}" presName="parentLin" presStyleCnt="0"/>
      <dgm:spPr/>
    </dgm:pt>
    <dgm:pt modelId="{B3B759CA-50D0-4470-9E0B-B1126D61A9C8}" type="pres">
      <dgm:prSet presAssocID="{A07E2E5F-ACC6-4CDC-AA3B-52710B7B0666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6267DCE5-B494-40D1-8696-392AF84CAF01}" type="pres">
      <dgm:prSet presAssocID="{A07E2E5F-ACC6-4CDC-AA3B-52710B7B0666}" presName="parentText" presStyleLbl="node1" presStyleIdx="0" presStyleCnt="2" custScaleX="117608" custScaleY="31529" custLinFactNeighborX="-5141" custLinFactNeighborY="-366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FED45DC-E64F-4B5F-B9F2-D622A256412C}" type="pres">
      <dgm:prSet presAssocID="{A07E2E5F-ACC6-4CDC-AA3B-52710B7B0666}" presName="negativeSpace" presStyleCnt="0"/>
      <dgm:spPr/>
    </dgm:pt>
    <dgm:pt modelId="{D4B82BE4-3561-49E6-B922-0AC322BDCC92}" type="pres">
      <dgm:prSet presAssocID="{A07E2E5F-ACC6-4CDC-AA3B-52710B7B0666}" presName="childText" presStyleLbl="conFgAcc1" presStyleIdx="0" presStyleCnt="2" custScaleX="100000" custScaleY="10927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D21164-5106-4DC8-B5B6-7C6C21620CC5}" type="pres">
      <dgm:prSet presAssocID="{0F1B4BCF-270A-4659-9399-B374CDC98293}" presName="spaceBetweenRectangles" presStyleCnt="0"/>
      <dgm:spPr/>
    </dgm:pt>
    <dgm:pt modelId="{DA9EFB7D-2135-4D1B-B4A3-D2659CBBD926}" type="pres">
      <dgm:prSet presAssocID="{299CF090-6B55-4E23-8704-3D6509BDF23E}" presName="parentLin" presStyleCnt="0"/>
      <dgm:spPr/>
    </dgm:pt>
    <dgm:pt modelId="{7853DC38-301F-4A22-83AE-F5365CBBDBBE}" type="pres">
      <dgm:prSet presAssocID="{299CF090-6B55-4E23-8704-3D6509BDF23E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CD1ACEFD-2C83-4C82-B0B8-60608A9C4660}" type="pres">
      <dgm:prSet presAssocID="{299CF090-6B55-4E23-8704-3D6509BDF23E}" presName="parentText" presStyleLbl="node1" presStyleIdx="1" presStyleCnt="2" custScaleX="117383" custScaleY="3187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2CB424-DE39-41D5-9ADF-4CFE08C170CC}" type="pres">
      <dgm:prSet presAssocID="{299CF090-6B55-4E23-8704-3D6509BDF23E}" presName="negativeSpace" presStyleCnt="0"/>
      <dgm:spPr/>
    </dgm:pt>
    <dgm:pt modelId="{E6A26294-7734-4A65-84E9-024F821996CA}" type="pres">
      <dgm:prSet presAssocID="{299CF090-6B55-4E23-8704-3D6509BDF23E}" presName="childText" presStyleLbl="conFgAcc1" presStyleIdx="1" presStyleCnt="2" custScaleX="100000" custScaleY="98665" custLinFactNeighborY="-2850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DAAB09C-5A8C-4439-8489-9B40BE7327CD}" srcId="{4CC948BB-4D5F-4D88-B0CC-8C1F26B305B9}" destId="{299CF090-6B55-4E23-8704-3D6509BDF23E}" srcOrd="1" destOrd="0" parTransId="{9D66DC8F-5A95-4572-8952-4C3395E2F998}" sibTransId="{1D27ACF6-9DF0-4DB6-90DE-988326ECA31C}"/>
    <dgm:cxn modelId="{786A3A36-E9B7-41F1-AFCB-3D2BDE2F838B}" type="presOf" srcId="{9306DECC-F0E5-4BBA-B1E5-AAAA32F40C79}" destId="{D4B82BE4-3561-49E6-B922-0AC322BDCC92}" srcOrd="0" destOrd="0" presId="urn:microsoft.com/office/officeart/2005/8/layout/list1"/>
    <dgm:cxn modelId="{B3E829CC-CF54-4152-BE39-73382319CC4F}" type="presOf" srcId="{A07E2E5F-ACC6-4CDC-AA3B-52710B7B0666}" destId="{6267DCE5-B494-40D1-8696-392AF84CAF01}" srcOrd="1" destOrd="0" presId="urn:microsoft.com/office/officeart/2005/8/layout/list1"/>
    <dgm:cxn modelId="{70B8BFFD-DFDC-4AD4-9670-65FEDA6533A4}" type="presOf" srcId="{299CF090-6B55-4E23-8704-3D6509BDF23E}" destId="{7853DC38-301F-4A22-83AE-F5365CBBDBBE}" srcOrd="0" destOrd="0" presId="urn:microsoft.com/office/officeart/2005/8/layout/list1"/>
    <dgm:cxn modelId="{8682B314-D813-40DF-A949-EBD150AC481F}" type="presOf" srcId="{84D7A573-BDB4-4A37-84D9-9AC84E492167}" destId="{E6A26294-7734-4A65-84E9-024F821996CA}" srcOrd="0" destOrd="3" presId="urn:microsoft.com/office/officeart/2005/8/layout/list1"/>
    <dgm:cxn modelId="{757D6939-07EA-4CCD-8F0D-99C7080F4BB9}" srcId="{A07E2E5F-ACC6-4CDC-AA3B-52710B7B0666}" destId="{9306DECC-F0E5-4BBA-B1E5-AAAA32F40C79}" srcOrd="0" destOrd="0" parTransId="{434D74A4-B912-4677-B62B-96CC69CFFDB0}" sibTransId="{089F66D0-466E-4191-998D-2799EA777C42}"/>
    <dgm:cxn modelId="{CA3DDDF1-F8E8-428C-B8E1-6275B06FBE32}" type="presOf" srcId="{E5E86C13-C429-4723-8C8D-869D16B99B28}" destId="{D4B82BE4-3561-49E6-B922-0AC322BDCC92}" srcOrd="0" destOrd="1" presId="urn:microsoft.com/office/officeart/2005/8/layout/list1"/>
    <dgm:cxn modelId="{CBA92E1D-BA64-4447-8DEE-C31F72AD1C3F}" type="presOf" srcId="{C47DE590-9396-4B3A-BF2C-313E0807B8E9}" destId="{E6A26294-7734-4A65-84E9-024F821996CA}" srcOrd="0" destOrd="1" presId="urn:microsoft.com/office/officeart/2005/8/layout/list1"/>
    <dgm:cxn modelId="{724ACD94-8545-457F-AF94-D642EF9ACB45}" type="presOf" srcId="{E1CF65CB-9F2E-4E1A-9A00-E323162421C1}" destId="{E6A26294-7734-4A65-84E9-024F821996CA}" srcOrd="0" destOrd="0" presId="urn:microsoft.com/office/officeart/2005/8/layout/list1"/>
    <dgm:cxn modelId="{F53E6F19-28F6-4771-AB70-6F3B7CB34E5E}" srcId="{A07E2E5F-ACC6-4CDC-AA3B-52710B7B0666}" destId="{E5E86C13-C429-4723-8C8D-869D16B99B28}" srcOrd="1" destOrd="0" parTransId="{8109198E-2833-4607-BAD9-C47599807739}" sibTransId="{E458D289-0907-49C4-B022-A14C002858B9}"/>
    <dgm:cxn modelId="{2CC3A86B-3F6E-4771-9629-75E5B2319BDE}" type="presOf" srcId="{CBAEE258-2F79-4995-AB37-1307BD3B2124}" destId="{D4B82BE4-3561-49E6-B922-0AC322BDCC92}" srcOrd="0" destOrd="2" presId="urn:microsoft.com/office/officeart/2005/8/layout/list1"/>
    <dgm:cxn modelId="{7936B292-2496-4A0B-B2BA-3ACA047F4786}" type="presOf" srcId="{299CF090-6B55-4E23-8704-3D6509BDF23E}" destId="{CD1ACEFD-2C83-4C82-B0B8-60608A9C4660}" srcOrd="1" destOrd="0" presId="urn:microsoft.com/office/officeart/2005/8/layout/list1"/>
    <dgm:cxn modelId="{7474BF39-78A8-4BDF-9B53-A0CA853E00B6}" srcId="{299CF090-6B55-4E23-8704-3D6509BDF23E}" destId="{39AE561B-3185-4643-B0C3-61C84C47179D}" srcOrd="2" destOrd="0" parTransId="{AD5513A6-85E4-498F-ADD5-7C856E601957}" sibTransId="{85E8852F-50A5-4369-99D9-2674BC79C8EB}"/>
    <dgm:cxn modelId="{B72ECCD3-B694-4CE7-A513-8978D45AAFE1}" srcId="{299CF090-6B55-4E23-8704-3D6509BDF23E}" destId="{C47DE590-9396-4B3A-BF2C-313E0807B8E9}" srcOrd="1" destOrd="0" parTransId="{4F59898B-1A50-44F9-A1D2-364DC3AEA596}" sibTransId="{B4A56E76-33EF-4D14-840B-F888B726D099}"/>
    <dgm:cxn modelId="{1BB70EB9-DAC8-47F3-8B62-DCDFF3F7BBC6}" type="presOf" srcId="{4CC948BB-4D5F-4D88-B0CC-8C1F26B305B9}" destId="{BAA6CDC7-0519-4CED-A92F-C8F84CD95A24}" srcOrd="0" destOrd="0" presId="urn:microsoft.com/office/officeart/2005/8/layout/list1"/>
    <dgm:cxn modelId="{F41B900A-3B0C-42AC-81D8-5D37E37328A4}" srcId="{299CF090-6B55-4E23-8704-3D6509BDF23E}" destId="{E1CF65CB-9F2E-4E1A-9A00-E323162421C1}" srcOrd="0" destOrd="0" parTransId="{CA6585DE-03B0-4F0C-9721-9C722C32A437}" sibTransId="{0FC24302-15DD-41DA-B7E7-307149666CF6}"/>
    <dgm:cxn modelId="{DE62786B-D18B-48BE-9D2E-AA30028B0605}" srcId="{A07E2E5F-ACC6-4CDC-AA3B-52710B7B0666}" destId="{CBAEE258-2F79-4995-AB37-1307BD3B2124}" srcOrd="2" destOrd="0" parTransId="{B1582D30-CCA2-4DEA-A697-8A4C185DE85D}" sibTransId="{77EBFF45-723D-4706-A6DE-6116040BC28A}"/>
    <dgm:cxn modelId="{32BD36AD-3B99-4278-B88B-3683CD671FDE}" srcId="{299CF090-6B55-4E23-8704-3D6509BDF23E}" destId="{84D7A573-BDB4-4A37-84D9-9AC84E492167}" srcOrd="3" destOrd="0" parTransId="{0225BA81-E186-4E04-A18A-06E5E337048E}" sibTransId="{8029F398-CDD0-4EAE-885B-A1F83C7539CD}"/>
    <dgm:cxn modelId="{13706FB0-6649-435F-B8A8-ED331D25107E}" type="presOf" srcId="{A07E2E5F-ACC6-4CDC-AA3B-52710B7B0666}" destId="{B3B759CA-50D0-4470-9E0B-B1126D61A9C8}" srcOrd="0" destOrd="0" presId="urn:microsoft.com/office/officeart/2005/8/layout/list1"/>
    <dgm:cxn modelId="{80F2F8A1-5250-4386-8A1B-36A6B19F62A1}" type="presOf" srcId="{39AE561B-3185-4643-B0C3-61C84C47179D}" destId="{E6A26294-7734-4A65-84E9-024F821996CA}" srcOrd="0" destOrd="2" presId="urn:microsoft.com/office/officeart/2005/8/layout/list1"/>
    <dgm:cxn modelId="{835DB90C-727A-4185-A2E1-82B7126E3A30}" srcId="{4CC948BB-4D5F-4D88-B0CC-8C1F26B305B9}" destId="{A07E2E5F-ACC6-4CDC-AA3B-52710B7B0666}" srcOrd="0" destOrd="0" parTransId="{9AF307BA-09E3-4695-9DDC-5E30ECFEE473}" sibTransId="{0F1B4BCF-270A-4659-9399-B374CDC98293}"/>
    <dgm:cxn modelId="{F7197993-D8E7-4B58-BD3F-D4A1611255D5}" type="presParOf" srcId="{BAA6CDC7-0519-4CED-A92F-C8F84CD95A24}" destId="{A5F50CA1-C01D-4327-A91D-D71E22841FDD}" srcOrd="0" destOrd="0" presId="urn:microsoft.com/office/officeart/2005/8/layout/list1"/>
    <dgm:cxn modelId="{9023D413-E499-4210-B33F-ACE0237073C3}" type="presParOf" srcId="{A5F50CA1-C01D-4327-A91D-D71E22841FDD}" destId="{B3B759CA-50D0-4470-9E0B-B1126D61A9C8}" srcOrd="0" destOrd="0" presId="urn:microsoft.com/office/officeart/2005/8/layout/list1"/>
    <dgm:cxn modelId="{6AA6BCA0-B33D-4214-9ECE-D42FA88A1F43}" type="presParOf" srcId="{A5F50CA1-C01D-4327-A91D-D71E22841FDD}" destId="{6267DCE5-B494-40D1-8696-392AF84CAF01}" srcOrd="1" destOrd="0" presId="urn:microsoft.com/office/officeart/2005/8/layout/list1"/>
    <dgm:cxn modelId="{29003F1E-77CB-46D5-BEE9-18C0B36A82EC}" type="presParOf" srcId="{BAA6CDC7-0519-4CED-A92F-C8F84CD95A24}" destId="{AFED45DC-E64F-4B5F-B9F2-D622A256412C}" srcOrd="1" destOrd="0" presId="urn:microsoft.com/office/officeart/2005/8/layout/list1"/>
    <dgm:cxn modelId="{38B32162-B929-486D-8450-ACD5CF885E1A}" type="presParOf" srcId="{BAA6CDC7-0519-4CED-A92F-C8F84CD95A24}" destId="{D4B82BE4-3561-49E6-B922-0AC322BDCC92}" srcOrd="2" destOrd="0" presId="urn:microsoft.com/office/officeart/2005/8/layout/list1"/>
    <dgm:cxn modelId="{E0661C5F-A714-48BD-9EB5-7ED6F96237F2}" type="presParOf" srcId="{BAA6CDC7-0519-4CED-A92F-C8F84CD95A24}" destId="{A3D21164-5106-4DC8-B5B6-7C6C21620CC5}" srcOrd="3" destOrd="0" presId="urn:microsoft.com/office/officeart/2005/8/layout/list1"/>
    <dgm:cxn modelId="{3014A377-48FB-43C3-94AD-8AEB0807A111}" type="presParOf" srcId="{BAA6CDC7-0519-4CED-A92F-C8F84CD95A24}" destId="{DA9EFB7D-2135-4D1B-B4A3-D2659CBBD926}" srcOrd="4" destOrd="0" presId="urn:microsoft.com/office/officeart/2005/8/layout/list1"/>
    <dgm:cxn modelId="{B78797ED-87F8-4C11-AA52-33E7B0931BF9}" type="presParOf" srcId="{DA9EFB7D-2135-4D1B-B4A3-D2659CBBD926}" destId="{7853DC38-301F-4A22-83AE-F5365CBBDBBE}" srcOrd="0" destOrd="0" presId="urn:microsoft.com/office/officeart/2005/8/layout/list1"/>
    <dgm:cxn modelId="{DCD4DDDD-5D87-434B-8B8F-D4BC33F05C2D}" type="presParOf" srcId="{DA9EFB7D-2135-4D1B-B4A3-D2659CBBD926}" destId="{CD1ACEFD-2C83-4C82-B0B8-60608A9C4660}" srcOrd="1" destOrd="0" presId="urn:microsoft.com/office/officeart/2005/8/layout/list1"/>
    <dgm:cxn modelId="{E97E5AA9-C7EE-44AD-915C-D5D2722E33C1}" type="presParOf" srcId="{BAA6CDC7-0519-4CED-A92F-C8F84CD95A24}" destId="{D52CB424-DE39-41D5-9ADF-4CFE08C170CC}" srcOrd="5" destOrd="0" presId="urn:microsoft.com/office/officeart/2005/8/layout/list1"/>
    <dgm:cxn modelId="{0E5F34A3-19B0-4694-97B1-8A926170256A}" type="presParOf" srcId="{BAA6CDC7-0519-4CED-A92F-C8F84CD95A24}" destId="{E6A26294-7734-4A65-84E9-024F821996C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CC948BB-4D5F-4D88-B0CC-8C1F26B305B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07E2E5F-ACC6-4CDC-AA3B-52710B7B0666}">
      <dgm:prSet phldrT="[Tekst]" custT="1"/>
      <dgm:spPr/>
      <dgm:t>
        <a:bodyPr/>
        <a:lstStyle/>
        <a:p>
          <a:r>
            <a:rPr lang="pl-PL" sz="1800" b="1" dirty="0">
              <a:solidFill>
                <a:srgbClr val="002060"/>
              </a:solidFill>
            </a:rPr>
            <a:t>Internet, w tym media </a:t>
          </a:r>
          <a:r>
            <a:rPr lang="pl-PL" sz="1800" b="1" dirty="0" smtClean="0">
              <a:solidFill>
                <a:srgbClr val="002060"/>
              </a:solidFill>
            </a:rPr>
            <a:t>społecznościowe:</a:t>
          </a:r>
          <a:endParaRPr lang="pl-PL" sz="1800" dirty="0">
            <a:solidFill>
              <a:srgbClr val="002060"/>
            </a:solidFill>
          </a:endParaRPr>
        </a:p>
      </dgm:t>
    </dgm:pt>
    <dgm:pt modelId="{9AF307BA-09E3-4695-9DDC-5E30ECFEE473}" type="parTrans" cxnId="{835DB90C-727A-4185-A2E1-82B7126E3A30}">
      <dgm:prSet/>
      <dgm:spPr/>
      <dgm:t>
        <a:bodyPr/>
        <a:lstStyle/>
        <a:p>
          <a:endParaRPr lang="pl-PL"/>
        </a:p>
      </dgm:t>
    </dgm:pt>
    <dgm:pt modelId="{0F1B4BCF-270A-4659-9399-B374CDC98293}" type="sibTrans" cxnId="{835DB90C-727A-4185-A2E1-82B7126E3A30}">
      <dgm:prSet/>
      <dgm:spPr/>
      <dgm:t>
        <a:bodyPr/>
        <a:lstStyle/>
        <a:p>
          <a:endParaRPr lang="pl-PL"/>
        </a:p>
      </dgm:t>
    </dgm:pt>
    <dgm:pt modelId="{9306DECC-F0E5-4BBA-B1E5-AAAA32F40C79}">
      <dgm:prSet phldrT="[Tekst]" custT="1"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600"/>
            </a:spcAft>
          </a:pPr>
          <a:r>
            <a:rPr lang="pl-PL" sz="1600" dirty="0">
              <a:solidFill>
                <a:srgbClr val="002060"/>
              </a:solidFill>
            </a:rPr>
            <a:t>strony zawierające informacje o PS WPR 2023-2027/narzędzia nowoczesnej komunikacji m.in. media </a:t>
          </a:r>
          <a:r>
            <a:rPr lang="pl-PL" sz="1600" dirty="0" smtClean="0">
              <a:solidFill>
                <a:srgbClr val="002060"/>
              </a:solidFill>
            </a:rPr>
            <a:t>społecznościowe;</a:t>
          </a:r>
          <a:endParaRPr lang="pl-PL" sz="1600" dirty="0">
            <a:solidFill>
              <a:srgbClr val="002060"/>
            </a:solidFill>
          </a:endParaRPr>
        </a:p>
      </dgm:t>
    </dgm:pt>
    <dgm:pt modelId="{434D74A4-B912-4677-B62B-96CC69CFFDB0}" type="parTrans" cxnId="{757D6939-07EA-4CCD-8F0D-99C7080F4BB9}">
      <dgm:prSet/>
      <dgm:spPr/>
      <dgm:t>
        <a:bodyPr/>
        <a:lstStyle/>
        <a:p>
          <a:endParaRPr lang="pl-PL"/>
        </a:p>
      </dgm:t>
    </dgm:pt>
    <dgm:pt modelId="{089F66D0-466E-4191-998D-2799EA777C42}" type="sibTrans" cxnId="{757D6939-07EA-4CCD-8F0D-99C7080F4BB9}">
      <dgm:prSet/>
      <dgm:spPr/>
      <dgm:t>
        <a:bodyPr/>
        <a:lstStyle/>
        <a:p>
          <a:endParaRPr lang="pl-PL"/>
        </a:p>
      </dgm:t>
    </dgm:pt>
    <dgm:pt modelId="{640DDC98-B3D3-48A0-BC44-FA67C7E91EF0}">
      <dgm:prSet phldrT="[Tekst]" custT="1"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600"/>
            </a:spcAft>
          </a:pPr>
          <a:r>
            <a:rPr lang="pl-PL" sz="1600" dirty="0">
              <a:solidFill>
                <a:srgbClr val="002060"/>
              </a:solidFill>
            </a:rPr>
            <a:t>IZ zapewnia funkcjonowanie zakładki PS WPR 2023-2027 na swojej stronie </a:t>
          </a:r>
          <a:r>
            <a:rPr lang="pl-PL" sz="1600" dirty="0" smtClean="0">
              <a:solidFill>
                <a:srgbClr val="002060"/>
              </a:solidFill>
            </a:rPr>
            <a:t>internetowej;</a:t>
          </a:r>
          <a:endParaRPr lang="pl-PL" sz="1600" dirty="0">
            <a:solidFill>
              <a:srgbClr val="002060"/>
            </a:solidFill>
          </a:endParaRPr>
        </a:p>
      </dgm:t>
    </dgm:pt>
    <dgm:pt modelId="{497BC4A8-8D49-47DF-848B-19D3A1FF5CAF}" type="sibTrans" cxnId="{2A9E810E-8B53-4047-BA7C-D2CD685D23A9}">
      <dgm:prSet/>
      <dgm:spPr/>
      <dgm:t>
        <a:bodyPr/>
        <a:lstStyle/>
        <a:p>
          <a:endParaRPr lang="pl-PL"/>
        </a:p>
      </dgm:t>
    </dgm:pt>
    <dgm:pt modelId="{87E5E551-4497-45E2-9C5E-8147740C288E}" type="parTrans" cxnId="{2A9E810E-8B53-4047-BA7C-D2CD685D23A9}">
      <dgm:prSet/>
      <dgm:spPr/>
      <dgm:t>
        <a:bodyPr/>
        <a:lstStyle/>
        <a:p>
          <a:endParaRPr lang="pl-PL"/>
        </a:p>
      </dgm:t>
    </dgm:pt>
    <dgm:pt modelId="{F92EAE1B-F7DB-4D41-95FB-FD743C785286}">
      <dgm:prSet custT="1"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600"/>
            </a:spcAft>
          </a:pPr>
          <a:r>
            <a:rPr lang="pl-PL" sz="1600" dirty="0">
              <a:solidFill>
                <a:srgbClr val="002060"/>
              </a:solidFill>
            </a:rPr>
            <a:t>strony internetowe IZ zawierają informacje ogólne na temat całości PS WPR 2023-2027 oraz skrót informacji na temat poszczególnych podmiotów zaangażowanych w realizację Strategii, natomiast na stronach ww. podmiotów znajdują się szczegółowe informacje dot. PS WPR 2023-2027 wraz z opisem zadań danego podmiotu.</a:t>
          </a:r>
        </a:p>
      </dgm:t>
    </dgm:pt>
    <dgm:pt modelId="{802E0094-52DA-45C0-8DE6-5A6BBEC8F144}" type="parTrans" cxnId="{C8F02D58-88FC-463A-BC3B-5DBCA7BE4D43}">
      <dgm:prSet/>
      <dgm:spPr/>
      <dgm:t>
        <a:bodyPr/>
        <a:lstStyle/>
        <a:p>
          <a:endParaRPr lang="pl-PL"/>
        </a:p>
      </dgm:t>
    </dgm:pt>
    <dgm:pt modelId="{11C36844-A5BF-46BD-BE8B-27845BB342A1}" type="sibTrans" cxnId="{C8F02D58-88FC-463A-BC3B-5DBCA7BE4D43}">
      <dgm:prSet/>
      <dgm:spPr/>
      <dgm:t>
        <a:bodyPr/>
        <a:lstStyle/>
        <a:p>
          <a:endParaRPr lang="pl-PL"/>
        </a:p>
      </dgm:t>
    </dgm:pt>
    <dgm:pt modelId="{82173027-9454-4A21-8C26-D78525AE6D4C}">
      <dgm:prSet phldrT="[Tekst]" custT="1"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600"/>
            </a:spcAft>
          </a:pPr>
          <a:r>
            <a:rPr lang="pl-PL" sz="1600" dirty="0">
              <a:solidFill>
                <a:srgbClr val="002060"/>
              </a:solidFill>
            </a:rPr>
            <a:t>IZ oraz podmioty bezpośrednio zaangażowane w realizację Strategii prowadzą własne serwisy/ strony internetowe (lub dedykowane PS WPR zakładki) poświęcone działaniom wdrażanym w ramach PS WPR </a:t>
          </a:r>
          <a:r>
            <a:rPr lang="pl-PL" sz="1600" dirty="0" smtClean="0">
              <a:solidFill>
                <a:srgbClr val="002060"/>
              </a:solidFill>
            </a:rPr>
            <a:t>2023-2027;</a:t>
          </a:r>
          <a:endParaRPr lang="pl-PL" sz="1600" dirty="0">
            <a:solidFill>
              <a:srgbClr val="002060"/>
            </a:solidFill>
          </a:endParaRPr>
        </a:p>
      </dgm:t>
    </dgm:pt>
    <dgm:pt modelId="{E4208F2B-5345-4158-8613-EA2CF9B1F934}" type="parTrans" cxnId="{0524793E-41E5-4CEF-AC27-C2ECA1B8508F}">
      <dgm:prSet/>
      <dgm:spPr/>
      <dgm:t>
        <a:bodyPr/>
        <a:lstStyle/>
        <a:p>
          <a:endParaRPr lang="pl-PL"/>
        </a:p>
      </dgm:t>
    </dgm:pt>
    <dgm:pt modelId="{8F59C9CD-8407-44CB-B818-2AA0EBFD7A9C}" type="sibTrans" cxnId="{0524793E-41E5-4CEF-AC27-C2ECA1B8508F}">
      <dgm:prSet/>
      <dgm:spPr/>
      <dgm:t>
        <a:bodyPr/>
        <a:lstStyle/>
        <a:p>
          <a:endParaRPr lang="pl-PL"/>
        </a:p>
      </dgm:t>
    </dgm:pt>
    <dgm:pt modelId="{BAA6CDC7-0519-4CED-A92F-C8F84CD95A24}" type="pres">
      <dgm:prSet presAssocID="{4CC948BB-4D5F-4D88-B0CC-8C1F26B305B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5F50CA1-C01D-4327-A91D-D71E22841FDD}" type="pres">
      <dgm:prSet presAssocID="{A07E2E5F-ACC6-4CDC-AA3B-52710B7B0666}" presName="parentLin" presStyleCnt="0"/>
      <dgm:spPr/>
    </dgm:pt>
    <dgm:pt modelId="{B3B759CA-50D0-4470-9E0B-B1126D61A9C8}" type="pres">
      <dgm:prSet presAssocID="{A07E2E5F-ACC6-4CDC-AA3B-52710B7B0666}" presName="parentLeftMargin" presStyleLbl="node1" presStyleIdx="0" presStyleCnt="1"/>
      <dgm:spPr/>
      <dgm:t>
        <a:bodyPr/>
        <a:lstStyle/>
        <a:p>
          <a:endParaRPr lang="pl-PL"/>
        </a:p>
      </dgm:t>
    </dgm:pt>
    <dgm:pt modelId="{6267DCE5-B494-40D1-8696-392AF84CAF01}" type="pres">
      <dgm:prSet presAssocID="{A07E2E5F-ACC6-4CDC-AA3B-52710B7B0666}" presName="parentText" presStyleLbl="node1" presStyleIdx="0" presStyleCnt="1" custScaleX="100184" custScaleY="26724" custLinFactNeighborX="-4850" custLinFactNeighborY="-144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FED45DC-E64F-4B5F-B9F2-D622A256412C}" type="pres">
      <dgm:prSet presAssocID="{A07E2E5F-ACC6-4CDC-AA3B-52710B7B0666}" presName="negativeSpace" presStyleCnt="0"/>
      <dgm:spPr/>
    </dgm:pt>
    <dgm:pt modelId="{D4B82BE4-3561-49E6-B922-0AC322BDCC92}" type="pres">
      <dgm:prSet presAssocID="{A07E2E5F-ACC6-4CDC-AA3B-52710B7B0666}" presName="childText" presStyleLbl="conFgAcc1" presStyleIdx="0" presStyleCnt="1" custScaleX="100000" custScaleY="1042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D380AF3-409B-444B-B474-07D9BDE0AD58}" type="presOf" srcId="{82173027-9454-4A21-8C26-D78525AE6D4C}" destId="{D4B82BE4-3561-49E6-B922-0AC322BDCC92}" srcOrd="0" destOrd="2" presId="urn:microsoft.com/office/officeart/2005/8/layout/list1"/>
    <dgm:cxn modelId="{C8F02D58-88FC-463A-BC3B-5DBCA7BE4D43}" srcId="{A07E2E5F-ACC6-4CDC-AA3B-52710B7B0666}" destId="{F92EAE1B-F7DB-4D41-95FB-FD743C785286}" srcOrd="3" destOrd="0" parTransId="{802E0094-52DA-45C0-8DE6-5A6BBEC8F144}" sibTransId="{11C36844-A5BF-46BD-BE8B-27845BB342A1}"/>
    <dgm:cxn modelId="{786A3A36-E9B7-41F1-AFCB-3D2BDE2F838B}" type="presOf" srcId="{9306DECC-F0E5-4BBA-B1E5-AAAA32F40C79}" destId="{D4B82BE4-3561-49E6-B922-0AC322BDCC92}" srcOrd="0" destOrd="0" presId="urn:microsoft.com/office/officeart/2005/8/layout/list1"/>
    <dgm:cxn modelId="{B3E829CC-CF54-4152-BE39-73382319CC4F}" type="presOf" srcId="{A07E2E5F-ACC6-4CDC-AA3B-52710B7B0666}" destId="{6267DCE5-B494-40D1-8696-392AF84CAF01}" srcOrd="1" destOrd="0" presId="urn:microsoft.com/office/officeart/2005/8/layout/list1"/>
    <dgm:cxn modelId="{2A9E810E-8B53-4047-BA7C-D2CD685D23A9}" srcId="{A07E2E5F-ACC6-4CDC-AA3B-52710B7B0666}" destId="{640DDC98-B3D3-48A0-BC44-FA67C7E91EF0}" srcOrd="1" destOrd="0" parTransId="{87E5E551-4497-45E2-9C5E-8147740C288E}" sibTransId="{497BC4A8-8D49-47DF-848B-19D3A1FF5CAF}"/>
    <dgm:cxn modelId="{0524793E-41E5-4CEF-AC27-C2ECA1B8508F}" srcId="{A07E2E5F-ACC6-4CDC-AA3B-52710B7B0666}" destId="{82173027-9454-4A21-8C26-D78525AE6D4C}" srcOrd="2" destOrd="0" parTransId="{E4208F2B-5345-4158-8613-EA2CF9B1F934}" sibTransId="{8F59C9CD-8407-44CB-B818-2AA0EBFD7A9C}"/>
    <dgm:cxn modelId="{757D6939-07EA-4CCD-8F0D-99C7080F4BB9}" srcId="{A07E2E5F-ACC6-4CDC-AA3B-52710B7B0666}" destId="{9306DECC-F0E5-4BBA-B1E5-AAAA32F40C79}" srcOrd="0" destOrd="0" parTransId="{434D74A4-B912-4677-B62B-96CC69CFFDB0}" sibTransId="{089F66D0-466E-4191-998D-2799EA777C42}"/>
    <dgm:cxn modelId="{1BB70EB9-DAC8-47F3-8B62-DCDFF3F7BBC6}" type="presOf" srcId="{4CC948BB-4D5F-4D88-B0CC-8C1F26B305B9}" destId="{BAA6CDC7-0519-4CED-A92F-C8F84CD95A24}" srcOrd="0" destOrd="0" presId="urn:microsoft.com/office/officeart/2005/8/layout/list1"/>
    <dgm:cxn modelId="{13706FB0-6649-435F-B8A8-ED331D25107E}" type="presOf" srcId="{A07E2E5F-ACC6-4CDC-AA3B-52710B7B0666}" destId="{B3B759CA-50D0-4470-9E0B-B1126D61A9C8}" srcOrd="0" destOrd="0" presId="urn:microsoft.com/office/officeart/2005/8/layout/list1"/>
    <dgm:cxn modelId="{835DB90C-727A-4185-A2E1-82B7126E3A30}" srcId="{4CC948BB-4D5F-4D88-B0CC-8C1F26B305B9}" destId="{A07E2E5F-ACC6-4CDC-AA3B-52710B7B0666}" srcOrd="0" destOrd="0" parTransId="{9AF307BA-09E3-4695-9DDC-5E30ECFEE473}" sibTransId="{0F1B4BCF-270A-4659-9399-B374CDC98293}"/>
    <dgm:cxn modelId="{72325FAA-33A7-4BD8-B65A-8EFC74217FBB}" type="presOf" srcId="{640DDC98-B3D3-48A0-BC44-FA67C7E91EF0}" destId="{D4B82BE4-3561-49E6-B922-0AC322BDCC92}" srcOrd="0" destOrd="1" presId="urn:microsoft.com/office/officeart/2005/8/layout/list1"/>
    <dgm:cxn modelId="{F474F0CC-D067-4F6E-9421-2CA9A8F5D37F}" type="presOf" srcId="{F92EAE1B-F7DB-4D41-95FB-FD743C785286}" destId="{D4B82BE4-3561-49E6-B922-0AC322BDCC92}" srcOrd="0" destOrd="3" presId="urn:microsoft.com/office/officeart/2005/8/layout/list1"/>
    <dgm:cxn modelId="{F7197993-D8E7-4B58-BD3F-D4A1611255D5}" type="presParOf" srcId="{BAA6CDC7-0519-4CED-A92F-C8F84CD95A24}" destId="{A5F50CA1-C01D-4327-A91D-D71E22841FDD}" srcOrd="0" destOrd="0" presId="urn:microsoft.com/office/officeart/2005/8/layout/list1"/>
    <dgm:cxn modelId="{9023D413-E499-4210-B33F-ACE0237073C3}" type="presParOf" srcId="{A5F50CA1-C01D-4327-A91D-D71E22841FDD}" destId="{B3B759CA-50D0-4470-9E0B-B1126D61A9C8}" srcOrd="0" destOrd="0" presId="urn:microsoft.com/office/officeart/2005/8/layout/list1"/>
    <dgm:cxn modelId="{6AA6BCA0-B33D-4214-9ECE-D42FA88A1F43}" type="presParOf" srcId="{A5F50CA1-C01D-4327-A91D-D71E22841FDD}" destId="{6267DCE5-B494-40D1-8696-392AF84CAF01}" srcOrd="1" destOrd="0" presId="urn:microsoft.com/office/officeart/2005/8/layout/list1"/>
    <dgm:cxn modelId="{29003F1E-77CB-46D5-BEE9-18C0B36A82EC}" type="presParOf" srcId="{BAA6CDC7-0519-4CED-A92F-C8F84CD95A24}" destId="{AFED45DC-E64F-4B5F-B9F2-D622A256412C}" srcOrd="1" destOrd="0" presId="urn:microsoft.com/office/officeart/2005/8/layout/list1"/>
    <dgm:cxn modelId="{38B32162-B929-486D-8450-ACD5CF885E1A}" type="presParOf" srcId="{BAA6CDC7-0519-4CED-A92F-C8F84CD95A24}" destId="{D4B82BE4-3561-49E6-B922-0AC322BDCC9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CC948BB-4D5F-4D88-B0CC-8C1F26B305B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99CF090-6B55-4E23-8704-3D6509BDF23E}">
      <dgm:prSet phldrT="[Tekst]" custT="1"/>
      <dgm:spPr/>
      <dgm:t>
        <a:bodyPr/>
        <a:lstStyle/>
        <a:p>
          <a:r>
            <a:rPr lang="pl-PL" sz="1800" b="1" dirty="0">
              <a:solidFill>
                <a:srgbClr val="002060"/>
              </a:solidFill>
            </a:rPr>
            <a:t>Punkty informacyjne</a:t>
          </a:r>
          <a:endParaRPr lang="pl-PL" sz="1800" dirty="0">
            <a:solidFill>
              <a:srgbClr val="002060"/>
            </a:solidFill>
          </a:endParaRPr>
        </a:p>
      </dgm:t>
    </dgm:pt>
    <dgm:pt modelId="{9D66DC8F-5A95-4572-8952-4C3395E2F998}" type="parTrans" cxnId="{9DAAB09C-5A8C-4439-8489-9B40BE7327CD}">
      <dgm:prSet/>
      <dgm:spPr/>
      <dgm:t>
        <a:bodyPr/>
        <a:lstStyle/>
        <a:p>
          <a:endParaRPr lang="pl-PL"/>
        </a:p>
      </dgm:t>
    </dgm:pt>
    <dgm:pt modelId="{1D27ACF6-9DF0-4DB6-90DE-988326ECA31C}" type="sibTrans" cxnId="{9DAAB09C-5A8C-4439-8489-9B40BE7327CD}">
      <dgm:prSet/>
      <dgm:spPr/>
      <dgm:t>
        <a:bodyPr/>
        <a:lstStyle/>
        <a:p>
          <a:endParaRPr lang="pl-PL"/>
        </a:p>
      </dgm:t>
    </dgm:pt>
    <dgm:pt modelId="{E1CF65CB-9F2E-4E1A-9A00-E323162421C1}">
      <dgm:prSet phldrT="[Tekst]" custT="1"/>
      <dgm:spPr/>
      <dgm:t>
        <a:bodyPr/>
        <a:lstStyle/>
        <a:p>
          <a:pPr>
            <a:lnSpc>
              <a:spcPct val="150000"/>
            </a:lnSpc>
          </a:pPr>
          <a:r>
            <a:rPr lang="pl-PL" sz="1600" dirty="0">
              <a:solidFill>
                <a:srgbClr val="002060"/>
              </a:solidFill>
            </a:rPr>
            <a:t>w przypadku samorządów województw zadania realizowane są w ramach funkcjonujących punktów informacyjnych,</a:t>
          </a:r>
        </a:p>
      </dgm:t>
    </dgm:pt>
    <dgm:pt modelId="{CA6585DE-03B0-4F0C-9721-9C722C32A437}" type="parTrans" cxnId="{F41B900A-3B0C-42AC-81D8-5D37E37328A4}">
      <dgm:prSet/>
      <dgm:spPr/>
      <dgm:t>
        <a:bodyPr/>
        <a:lstStyle/>
        <a:p>
          <a:endParaRPr lang="pl-PL"/>
        </a:p>
      </dgm:t>
    </dgm:pt>
    <dgm:pt modelId="{0FC24302-15DD-41DA-B7E7-307149666CF6}" type="sibTrans" cxnId="{F41B900A-3B0C-42AC-81D8-5D37E37328A4}">
      <dgm:prSet/>
      <dgm:spPr/>
      <dgm:t>
        <a:bodyPr/>
        <a:lstStyle/>
        <a:p>
          <a:endParaRPr lang="pl-PL"/>
        </a:p>
      </dgm:t>
    </dgm:pt>
    <dgm:pt modelId="{980EE3A9-351D-42D3-997B-FB593BD333EF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pl-PL" sz="1600" dirty="0" smtClean="0">
              <a:solidFill>
                <a:srgbClr val="7030A0"/>
              </a:solidFill>
            </a:rPr>
            <a:t>w przypadku ODR-ów - konsultacje/porady udzielane bezpośrednio (w punktach i na stoiskach) oraz poprzez kontakt telefoniczny i mailowy.</a:t>
          </a:r>
          <a:br>
            <a:rPr lang="pl-PL" sz="1600" dirty="0" smtClean="0">
              <a:solidFill>
                <a:srgbClr val="7030A0"/>
              </a:solidFill>
            </a:rPr>
          </a:br>
          <a:r>
            <a:rPr lang="pl-PL" sz="1600" dirty="0" smtClean="0">
              <a:solidFill>
                <a:srgbClr val="7030A0"/>
              </a:solidFill>
            </a:rPr>
            <a:t/>
          </a:r>
          <a:br>
            <a:rPr lang="pl-PL" sz="1600" dirty="0" smtClean="0">
              <a:solidFill>
                <a:srgbClr val="7030A0"/>
              </a:solidFill>
            </a:rPr>
          </a:br>
          <a:r>
            <a:rPr lang="pl-PL" sz="1600" dirty="0" smtClean="0">
              <a:solidFill>
                <a:srgbClr val="7030A0"/>
              </a:solidFill>
            </a:rPr>
            <a:t>Ponadto ODR-y upowszechniają informacje poprzez:</a:t>
          </a:r>
          <a:br>
            <a:rPr lang="pl-PL" sz="1600" dirty="0" smtClean="0">
              <a:solidFill>
                <a:srgbClr val="7030A0"/>
              </a:solidFill>
            </a:rPr>
          </a:br>
          <a:r>
            <a:rPr lang="pl-PL" sz="1600" dirty="0" smtClean="0">
              <a:solidFill>
                <a:srgbClr val="7030A0"/>
              </a:solidFill>
            </a:rPr>
            <a:t>- swoje strony internetowe oraz media społecznościowe,</a:t>
          </a:r>
          <a:br>
            <a:rPr lang="pl-PL" sz="1600" dirty="0" smtClean="0">
              <a:solidFill>
                <a:srgbClr val="7030A0"/>
              </a:solidFill>
            </a:rPr>
          </a:br>
          <a:r>
            <a:rPr lang="pl-PL" sz="1600" dirty="0" smtClean="0">
              <a:solidFill>
                <a:srgbClr val="7030A0"/>
              </a:solidFill>
            </a:rPr>
            <a:t>- artykuły w wydawanych przez siebie czasopismach, broszury i ulotki,</a:t>
          </a:r>
          <a:br>
            <a:rPr lang="pl-PL" sz="1600" dirty="0" smtClean="0">
              <a:solidFill>
                <a:srgbClr val="7030A0"/>
              </a:solidFill>
            </a:rPr>
          </a:br>
          <a:r>
            <a:rPr lang="pl-PL" sz="1600" dirty="0" smtClean="0">
              <a:solidFill>
                <a:srgbClr val="7030A0"/>
              </a:solidFill>
            </a:rPr>
            <a:t>- konferencje, szkolenia, spotkania, warsztaty i seminaria, a także współpracują z lokalnymi mediami</a:t>
          </a:r>
          <a:r>
            <a:rPr lang="pl-PL" sz="1600" dirty="0" smtClean="0"/>
            <a:t>.</a:t>
          </a:r>
          <a:endParaRPr lang="pl-PL" sz="1600" dirty="0"/>
        </a:p>
      </dgm:t>
    </dgm:pt>
    <dgm:pt modelId="{85938D6B-FAD5-4E58-A8EB-6F398D5136D8}" type="parTrans" cxnId="{63696A90-166B-4E66-9DCF-4542B0A60099}">
      <dgm:prSet/>
      <dgm:spPr/>
      <dgm:t>
        <a:bodyPr/>
        <a:lstStyle/>
        <a:p>
          <a:endParaRPr lang="pl-PL"/>
        </a:p>
      </dgm:t>
    </dgm:pt>
    <dgm:pt modelId="{BD743563-1A42-4FE0-887C-932638757997}" type="sibTrans" cxnId="{63696A90-166B-4E66-9DCF-4542B0A60099}">
      <dgm:prSet/>
      <dgm:spPr/>
      <dgm:t>
        <a:bodyPr/>
        <a:lstStyle/>
        <a:p>
          <a:endParaRPr lang="pl-PL"/>
        </a:p>
      </dgm:t>
    </dgm:pt>
    <dgm:pt modelId="{AAF42B3A-905F-420B-B3EA-9A4E5DFA86E1}">
      <dgm:prSet phldrT="[Tekst]" custT="1"/>
      <dgm:spPr/>
      <dgm:t>
        <a:bodyPr/>
        <a:lstStyle/>
        <a:p>
          <a:pPr>
            <a:lnSpc>
              <a:spcPct val="150000"/>
            </a:lnSpc>
          </a:pPr>
          <a:r>
            <a:rPr lang="pl-PL" sz="1600" dirty="0">
              <a:solidFill>
                <a:srgbClr val="002060"/>
              </a:solidFill>
            </a:rPr>
            <a:t>w przypadku ARiMR m.in. poprzez infolinię, </a:t>
          </a:r>
        </a:p>
      </dgm:t>
    </dgm:pt>
    <dgm:pt modelId="{B35E9631-F1B3-4039-BAD3-9BFA4F3803CE}" type="parTrans" cxnId="{A46C47F8-304C-44CA-8F33-5B35907A1B4C}">
      <dgm:prSet/>
      <dgm:spPr/>
      <dgm:t>
        <a:bodyPr/>
        <a:lstStyle/>
        <a:p>
          <a:endParaRPr lang="pl-PL"/>
        </a:p>
      </dgm:t>
    </dgm:pt>
    <dgm:pt modelId="{D43B71E2-8CAB-48B8-8A29-F84E48FE3066}" type="sibTrans" cxnId="{A46C47F8-304C-44CA-8F33-5B35907A1B4C}">
      <dgm:prSet/>
      <dgm:spPr/>
      <dgm:t>
        <a:bodyPr/>
        <a:lstStyle/>
        <a:p>
          <a:endParaRPr lang="pl-PL"/>
        </a:p>
      </dgm:t>
    </dgm:pt>
    <dgm:pt modelId="{79A2EC51-8AEE-4957-AD9D-BDAB393A0F69}">
      <dgm:prSet phldrT="[Tekst]" custT="1"/>
      <dgm:spPr/>
      <dgm:t>
        <a:bodyPr/>
        <a:lstStyle/>
        <a:p>
          <a:pPr>
            <a:lnSpc>
              <a:spcPct val="150000"/>
            </a:lnSpc>
          </a:pPr>
          <a:r>
            <a:rPr lang="pl-PL" sz="1600" dirty="0">
              <a:solidFill>
                <a:srgbClr val="002060"/>
              </a:solidFill>
            </a:rPr>
            <a:t>w przypadku MRiRW– </a:t>
          </a:r>
          <a:r>
            <a:rPr lang="pl-PL" sz="1600" dirty="0" smtClean="0">
              <a:solidFill>
                <a:srgbClr val="002060"/>
              </a:solidFill>
            </a:rPr>
            <a:t>m.in</a:t>
          </a:r>
          <a:r>
            <a:rPr lang="pl-PL" sz="1600" dirty="0">
              <a:solidFill>
                <a:srgbClr val="002060"/>
              </a:solidFill>
            </a:rPr>
            <a:t>. telefonicznie, mailowo.</a:t>
          </a:r>
        </a:p>
      </dgm:t>
    </dgm:pt>
    <dgm:pt modelId="{9571EB23-4FFA-4336-9833-62F4DDE79F47}" type="parTrans" cxnId="{8DD1A43D-2899-4E11-A8C4-2157BFDC6DC7}">
      <dgm:prSet/>
      <dgm:spPr/>
      <dgm:t>
        <a:bodyPr/>
        <a:lstStyle/>
        <a:p>
          <a:endParaRPr lang="pl-PL"/>
        </a:p>
      </dgm:t>
    </dgm:pt>
    <dgm:pt modelId="{1353F45D-EA01-4CA6-B941-5816CDFFA15D}" type="sibTrans" cxnId="{8DD1A43D-2899-4E11-A8C4-2157BFDC6DC7}">
      <dgm:prSet/>
      <dgm:spPr/>
      <dgm:t>
        <a:bodyPr/>
        <a:lstStyle/>
        <a:p>
          <a:endParaRPr lang="pl-PL"/>
        </a:p>
      </dgm:t>
    </dgm:pt>
    <dgm:pt modelId="{BAA6CDC7-0519-4CED-A92F-C8F84CD95A24}" type="pres">
      <dgm:prSet presAssocID="{4CC948BB-4D5F-4D88-B0CC-8C1F26B305B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A9EFB7D-2135-4D1B-B4A3-D2659CBBD926}" type="pres">
      <dgm:prSet presAssocID="{299CF090-6B55-4E23-8704-3D6509BDF23E}" presName="parentLin" presStyleCnt="0"/>
      <dgm:spPr/>
    </dgm:pt>
    <dgm:pt modelId="{7853DC38-301F-4A22-83AE-F5365CBBDBBE}" type="pres">
      <dgm:prSet presAssocID="{299CF090-6B55-4E23-8704-3D6509BDF23E}" presName="parentLeftMargin" presStyleLbl="node1" presStyleIdx="0" presStyleCnt="1"/>
      <dgm:spPr/>
      <dgm:t>
        <a:bodyPr/>
        <a:lstStyle/>
        <a:p>
          <a:endParaRPr lang="pl-PL"/>
        </a:p>
      </dgm:t>
    </dgm:pt>
    <dgm:pt modelId="{CD1ACEFD-2C83-4C82-B0B8-60608A9C4660}" type="pres">
      <dgm:prSet presAssocID="{299CF090-6B55-4E23-8704-3D6509BDF23E}" presName="parentText" presStyleLbl="node1" presStyleIdx="0" presStyleCnt="1" custScaleY="2665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2CB424-DE39-41D5-9ADF-4CFE08C170CC}" type="pres">
      <dgm:prSet presAssocID="{299CF090-6B55-4E23-8704-3D6509BDF23E}" presName="negativeSpace" presStyleCnt="0"/>
      <dgm:spPr/>
    </dgm:pt>
    <dgm:pt modelId="{E6A26294-7734-4A65-84E9-024F821996CA}" type="pres">
      <dgm:prSet presAssocID="{299CF090-6B55-4E23-8704-3D6509BDF23E}" presName="childText" presStyleLbl="conFgAcc1" presStyleIdx="0" presStyleCnt="1" custScaleX="100000" custScaleY="98665" custLinFactNeighborY="-2850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9BFA149-91BB-440F-9C06-CFD1CB9FE9F8}" type="presOf" srcId="{79A2EC51-8AEE-4957-AD9D-BDAB393A0F69}" destId="{E6A26294-7734-4A65-84E9-024F821996CA}" srcOrd="0" destOrd="2" presId="urn:microsoft.com/office/officeart/2005/8/layout/list1"/>
    <dgm:cxn modelId="{1DB85023-7FDA-4A8D-B270-BD494C7DEDBD}" type="presOf" srcId="{AAF42B3A-905F-420B-B3EA-9A4E5DFA86E1}" destId="{E6A26294-7734-4A65-84E9-024F821996CA}" srcOrd="0" destOrd="1" presId="urn:microsoft.com/office/officeart/2005/8/layout/list1"/>
    <dgm:cxn modelId="{F41B900A-3B0C-42AC-81D8-5D37E37328A4}" srcId="{299CF090-6B55-4E23-8704-3D6509BDF23E}" destId="{E1CF65CB-9F2E-4E1A-9A00-E323162421C1}" srcOrd="0" destOrd="0" parTransId="{CA6585DE-03B0-4F0C-9721-9C722C32A437}" sibTransId="{0FC24302-15DD-41DA-B7E7-307149666CF6}"/>
    <dgm:cxn modelId="{724ACD94-8545-457F-AF94-D642EF9ACB45}" type="presOf" srcId="{E1CF65CB-9F2E-4E1A-9A00-E323162421C1}" destId="{E6A26294-7734-4A65-84E9-024F821996CA}" srcOrd="0" destOrd="0" presId="urn:microsoft.com/office/officeart/2005/8/layout/list1"/>
    <dgm:cxn modelId="{8DD1A43D-2899-4E11-A8C4-2157BFDC6DC7}" srcId="{299CF090-6B55-4E23-8704-3D6509BDF23E}" destId="{79A2EC51-8AEE-4957-AD9D-BDAB393A0F69}" srcOrd="2" destOrd="0" parTransId="{9571EB23-4FFA-4336-9833-62F4DDE79F47}" sibTransId="{1353F45D-EA01-4CA6-B941-5816CDFFA15D}"/>
    <dgm:cxn modelId="{7936B292-2496-4A0B-B2BA-3ACA047F4786}" type="presOf" srcId="{299CF090-6B55-4E23-8704-3D6509BDF23E}" destId="{CD1ACEFD-2C83-4C82-B0B8-60608A9C4660}" srcOrd="1" destOrd="0" presId="urn:microsoft.com/office/officeart/2005/8/layout/list1"/>
    <dgm:cxn modelId="{1BB70EB9-DAC8-47F3-8B62-DCDFF3F7BBC6}" type="presOf" srcId="{4CC948BB-4D5F-4D88-B0CC-8C1F26B305B9}" destId="{BAA6CDC7-0519-4CED-A92F-C8F84CD95A24}" srcOrd="0" destOrd="0" presId="urn:microsoft.com/office/officeart/2005/8/layout/list1"/>
    <dgm:cxn modelId="{D4EF4C5E-8B23-4811-9165-3C39E0B1F90D}" type="presOf" srcId="{980EE3A9-351D-42D3-997B-FB593BD333EF}" destId="{E6A26294-7734-4A65-84E9-024F821996CA}" srcOrd="0" destOrd="3" presId="urn:microsoft.com/office/officeart/2005/8/layout/list1"/>
    <dgm:cxn modelId="{63696A90-166B-4E66-9DCF-4542B0A60099}" srcId="{299CF090-6B55-4E23-8704-3D6509BDF23E}" destId="{980EE3A9-351D-42D3-997B-FB593BD333EF}" srcOrd="3" destOrd="0" parTransId="{85938D6B-FAD5-4E58-A8EB-6F398D5136D8}" sibTransId="{BD743563-1A42-4FE0-887C-932638757997}"/>
    <dgm:cxn modelId="{A46C47F8-304C-44CA-8F33-5B35907A1B4C}" srcId="{299CF090-6B55-4E23-8704-3D6509BDF23E}" destId="{AAF42B3A-905F-420B-B3EA-9A4E5DFA86E1}" srcOrd="1" destOrd="0" parTransId="{B35E9631-F1B3-4039-BAD3-9BFA4F3803CE}" sibTransId="{D43B71E2-8CAB-48B8-8A29-F84E48FE3066}"/>
    <dgm:cxn modelId="{70B8BFFD-DFDC-4AD4-9670-65FEDA6533A4}" type="presOf" srcId="{299CF090-6B55-4E23-8704-3D6509BDF23E}" destId="{7853DC38-301F-4A22-83AE-F5365CBBDBBE}" srcOrd="0" destOrd="0" presId="urn:microsoft.com/office/officeart/2005/8/layout/list1"/>
    <dgm:cxn modelId="{9DAAB09C-5A8C-4439-8489-9B40BE7327CD}" srcId="{4CC948BB-4D5F-4D88-B0CC-8C1F26B305B9}" destId="{299CF090-6B55-4E23-8704-3D6509BDF23E}" srcOrd="0" destOrd="0" parTransId="{9D66DC8F-5A95-4572-8952-4C3395E2F998}" sibTransId="{1D27ACF6-9DF0-4DB6-90DE-988326ECA31C}"/>
    <dgm:cxn modelId="{3014A377-48FB-43C3-94AD-8AEB0807A111}" type="presParOf" srcId="{BAA6CDC7-0519-4CED-A92F-C8F84CD95A24}" destId="{DA9EFB7D-2135-4D1B-B4A3-D2659CBBD926}" srcOrd="0" destOrd="0" presId="urn:microsoft.com/office/officeart/2005/8/layout/list1"/>
    <dgm:cxn modelId="{B78797ED-87F8-4C11-AA52-33E7B0931BF9}" type="presParOf" srcId="{DA9EFB7D-2135-4D1B-B4A3-D2659CBBD926}" destId="{7853DC38-301F-4A22-83AE-F5365CBBDBBE}" srcOrd="0" destOrd="0" presId="urn:microsoft.com/office/officeart/2005/8/layout/list1"/>
    <dgm:cxn modelId="{DCD4DDDD-5D87-434B-8B8F-D4BC33F05C2D}" type="presParOf" srcId="{DA9EFB7D-2135-4D1B-B4A3-D2659CBBD926}" destId="{CD1ACEFD-2C83-4C82-B0B8-60608A9C4660}" srcOrd="1" destOrd="0" presId="urn:microsoft.com/office/officeart/2005/8/layout/list1"/>
    <dgm:cxn modelId="{E97E5AA9-C7EE-44AD-915C-D5D2722E33C1}" type="presParOf" srcId="{BAA6CDC7-0519-4CED-A92F-C8F84CD95A24}" destId="{D52CB424-DE39-41D5-9ADF-4CFE08C170CC}" srcOrd="1" destOrd="0" presId="urn:microsoft.com/office/officeart/2005/8/layout/list1"/>
    <dgm:cxn modelId="{0E5F34A3-19B0-4694-97B1-8A926170256A}" type="presParOf" srcId="{BAA6CDC7-0519-4CED-A92F-C8F84CD95A24}" destId="{E6A26294-7734-4A65-84E9-024F821996C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CC948BB-4D5F-4D88-B0CC-8C1F26B305B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07E2E5F-ACC6-4CDC-AA3B-52710B7B0666}">
      <dgm:prSet phldrT="[Tekst]" custT="1"/>
      <dgm:spPr/>
      <dgm:t>
        <a:bodyPr/>
        <a:lstStyle/>
        <a:p>
          <a:r>
            <a:rPr lang="pl-PL" sz="1800" b="1" dirty="0">
              <a:solidFill>
                <a:srgbClr val="002060"/>
              </a:solidFill>
            </a:rPr>
            <a:t>Telewizja, radio </a:t>
          </a:r>
          <a:r>
            <a:rPr lang="pl-PL" sz="1800" b="1" dirty="0" smtClean="0">
              <a:solidFill>
                <a:srgbClr val="002060"/>
              </a:solidFill>
            </a:rPr>
            <a:t>i </a:t>
          </a:r>
          <a:r>
            <a:rPr lang="pl-PL" sz="1800" b="1" dirty="0">
              <a:solidFill>
                <a:srgbClr val="002060"/>
              </a:solidFill>
            </a:rPr>
            <a:t>prasa</a:t>
          </a:r>
          <a:endParaRPr lang="pl-PL" sz="1800" dirty="0">
            <a:solidFill>
              <a:srgbClr val="002060"/>
            </a:solidFill>
          </a:endParaRPr>
        </a:p>
      </dgm:t>
    </dgm:pt>
    <dgm:pt modelId="{9AF307BA-09E3-4695-9DDC-5E30ECFEE473}" type="parTrans" cxnId="{835DB90C-727A-4185-A2E1-82B7126E3A30}">
      <dgm:prSet/>
      <dgm:spPr/>
      <dgm:t>
        <a:bodyPr/>
        <a:lstStyle/>
        <a:p>
          <a:endParaRPr lang="pl-PL"/>
        </a:p>
      </dgm:t>
    </dgm:pt>
    <dgm:pt modelId="{0F1B4BCF-270A-4659-9399-B374CDC98293}" type="sibTrans" cxnId="{835DB90C-727A-4185-A2E1-82B7126E3A30}">
      <dgm:prSet/>
      <dgm:spPr/>
      <dgm:t>
        <a:bodyPr/>
        <a:lstStyle/>
        <a:p>
          <a:endParaRPr lang="pl-PL"/>
        </a:p>
      </dgm:t>
    </dgm:pt>
    <dgm:pt modelId="{3122A262-73B9-4C24-B40A-471AA336BE51}">
      <dgm:prSet phldrT="[Tekst]" custT="1"/>
      <dgm:spPr/>
      <dgm:t>
        <a:bodyPr/>
        <a:lstStyle/>
        <a:p>
          <a:pPr marL="171450" lvl="1" indent="0" defTabSz="755650">
            <a:lnSpc>
              <a:spcPct val="15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700" dirty="0">
              <a:solidFill>
                <a:srgbClr val="002060"/>
              </a:solidFill>
            </a:rPr>
            <a:t>Na poziome programu media informują opinię publiczną w szczególności </a:t>
          </a:r>
          <a:r>
            <a:rPr lang="pl-PL" sz="1700" dirty="0" smtClean="0">
              <a:solidFill>
                <a:srgbClr val="002060"/>
              </a:solidFill>
            </a:rPr>
            <a:t>o:</a:t>
          </a:r>
          <a:r>
            <a:rPr lang="pl-PL" sz="1700" dirty="0">
              <a:solidFill>
                <a:srgbClr val="002060"/>
              </a:solidFill>
            </a:rPr>
            <a:t/>
          </a:r>
          <a:br>
            <a:rPr lang="pl-PL" sz="1700" dirty="0">
              <a:solidFill>
                <a:srgbClr val="002060"/>
              </a:solidFill>
            </a:rPr>
          </a:br>
          <a:r>
            <a:rPr lang="pl-PL" sz="1700" dirty="0">
              <a:solidFill>
                <a:srgbClr val="002060"/>
              </a:solidFill>
            </a:rPr>
            <a:t>- zatwierdzeniu PS WPR 2023-2027 przez KE,</a:t>
          </a:r>
          <a:br>
            <a:rPr lang="pl-PL" sz="1700" dirty="0">
              <a:solidFill>
                <a:srgbClr val="002060"/>
              </a:solidFill>
            </a:rPr>
          </a:br>
          <a:r>
            <a:rPr lang="pl-PL" sz="1700" dirty="0">
              <a:solidFill>
                <a:srgbClr val="002060"/>
              </a:solidFill>
            </a:rPr>
            <a:t>- uruchomieniu naboru wniosków,</a:t>
          </a:r>
          <a:br>
            <a:rPr lang="pl-PL" sz="1700" dirty="0">
              <a:solidFill>
                <a:srgbClr val="002060"/>
              </a:solidFill>
            </a:rPr>
          </a:br>
          <a:r>
            <a:rPr lang="pl-PL" sz="1700" dirty="0">
              <a:solidFill>
                <a:srgbClr val="002060"/>
              </a:solidFill>
            </a:rPr>
            <a:t>- efektach PS WPR 2023-2027.</a:t>
          </a:r>
        </a:p>
      </dgm:t>
    </dgm:pt>
    <dgm:pt modelId="{A6791205-FB04-4A55-B0ED-C8B60BA68F23}" type="parTrans" cxnId="{C0421D58-7014-4DCB-8DAD-F3E863319485}">
      <dgm:prSet/>
      <dgm:spPr/>
      <dgm:t>
        <a:bodyPr/>
        <a:lstStyle/>
        <a:p>
          <a:endParaRPr lang="pl-PL"/>
        </a:p>
      </dgm:t>
    </dgm:pt>
    <dgm:pt modelId="{AA304B73-4091-4FB7-B96A-A2E08615611C}" type="sibTrans" cxnId="{C0421D58-7014-4DCB-8DAD-F3E863319485}">
      <dgm:prSet/>
      <dgm:spPr/>
      <dgm:t>
        <a:bodyPr/>
        <a:lstStyle/>
        <a:p>
          <a:endParaRPr lang="pl-PL"/>
        </a:p>
      </dgm:t>
    </dgm:pt>
    <dgm:pt modelId="{974A3026-1BF5-4F70-959D-B970B7BEB723}">
      <dgm:prSet phldrT="[Tekst]" custT="1"/>
      <dgm:spPr/>
      <dgm:t>
        <a:bodyPr/>
        <a:lstStyle/>
        <a:p>
          <a:pPr marL="171450" lvl="1" indent="0" defTabSz="755650">
            <a:lnSpc>
              <a:spcPct val="15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700" b="1" dirty="0">
              <a:solidFill>
                <a:srgbClr val="002060"/>
              </a:solidFill>
            </a:rPr>
            <a:t>Radio oraz prasa </a:t>
          </a:r>
          <a:r>
            <a:rPr lang="pl-PL" sz="1700" dirty="0">
              <a:solidFill>
                <a:srgbClr val="002060"/>
              </a:solidFill>
            </a:rPr>
            <a:t>– skuteczne pod warunkiem odpowiedniego sprofilowania przekazu</a:t>
          </a:r>
        </a:p>
      </dgm:t>
    </dgm:pt>
    <dgm:pt modelId="{82AC45B9-CC28-4461-876C-C83351BEAEAC}" type="parTrans" cxnId="{A592F4D0-F8B4-466E-A024-8D9831A8EEC6}">
      <dgm:prSet/>
      <dgm:spPr/>
      <dgm:t>
        <a:bodyPr/>
        <a:lstStyle/>
        <a:p>
          <a:endParaRPr lang="pl-PL"/>
        </a:p>
      </dgm:t>
    </dgm:pt>
    <dgm:pt modelId="{FACC8A9D-E552-4194-8291-70851F13C0AE}" type="sibTrans" cxnId="{A592F4D0-F8B4-466E-A024-8D9831A8EEC6}">
      <dgm:prSet/>
      <dgm:spPr/>
      <dgm:t>
        <a:bodyPr/>
        <a:lstStyle/>
        <a:p>
          <a:endParaRPr lang="pl-PL"/>
        </a:p>
      </dgm:t>
    </dgm:pt>
    <dgm:pt modelId="{CA04FC48-D17A-4C6C-B5FD-55347BEB00A4}">
      <dgm:prSet phldrT="[Tekst]" custT="1"/>
      <dgm:spPr/>
      <dgm:t>
        <a:bodyPr/>
        <a:lstStyle/>
        <a:p>
          <a:pPr marL="171450" lvl="1" indent="0" defTabSz="755650">
            <a:lnSpc>
              <a:spcPct val="15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700" b="1" dirty="0" smtClean="0">
              <a:solidFill>
                <a:srgbClr val="002060"/>
              </a:solidFill>
            </a:rPr>
            <a:t>Telewizja</a:t>
          </a:r>
          <a:r>
            <a:rPr lang="pl-PL" sz="1700" dirty="0" smtClean="0">
              <a:solidFill>
                <a:srgbClr val="002060"/>
              </a:solidFill>
            </a:rPr>
            <a:t> - główny kanał komunikacji, w szczególności z osobami, które nie mają dostępu do Internetu</a:t>
          </a:r>
          <a:endParaRPr lang="pl-PL" sz="1700" dirty="0">
            <a:solidFill>
              <a:srgbClr val="002060"/>
            </a:solidFill>
          </a:endParaRPr>
        </a:p>
      </dgm:t>
    </dgm:pt>
    <dgm:pt modelId="{D48ED3BB-87D0-428D-94B9-BF6A32C53C50}" type="parTrans" cxnId="{D5C61140-A64E-40A7-AC01-02E6D53736A5}">
      <dgm:prSet/>
      <dgm:spPr/>
      <dgm:t>
        <a:bodyPr/>
        <a:lstStyle/>
        <a:p>
          <a:endParaRPr lang="pl-PL"/>
        </a:p>
      </dgm:t>
    </dgm:pt>
    <dgm:pt modelId="{D46C9EA5-C836-4B9B-B768-B8044E7CDF95}" type="sibTrans" cxnId="{D5C61140-A64E-40A7-AC01-02E6D53736A5}">
      <dgm:prSet/>
      <dgm:spPr/>
      <dgm:t>
        <a:bodyPr/>
        <a:lstStyle/>
        <a:p>
          <a:endParaRPr lang="pl-PL"/>
        </a:p>
      </dgm:t>
    </dgm:pt>
    <dgm:pt modelId="{0509BCF1-369A-493B-8C8B-236361FD4551}">
      <dgm:prSet phldrT="[Tekst]" custT="1"/>
      <dgm:spPr/>
      <dgm:t>
        <a:bodyPr/>
        <a:lstStyle/>
        <a:p>
          <a:pPr marL="171450" lvl="1" indent="0" defTabSz="755650">
            <a:lnSpc>
              <a:spcPct val="15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700" dirty="0">
              <a:solidFill>
                <a:srgbClr val="002060"/>
              </a:solidFill>
            </a:rPr>
            <a:t>IZ i ww. podmioty we współpracy np. z beneficjentami mogą organizować </a:t>
          </a:r>
          <a:r>
            <a:rPr lang="pl-PL" sz="1700" b="1" dirty="0">
              <a:solidFill>
                <a:srgbClr val="002060"/>
              </a:solidFill>
            </a:rPr>
            <a:t>konferencje prasowe</a:t>
          </a:r>
          <a:r>
            <a:rPr lang="pl-PL" sz="1700" dirty="0">
              <a:solidFill>
                <a:srgbClr val="002060"/>
              </a:solidFill>
            </a:rPr>
            <a:t>, jak również </a:t>
          </a:r>
          <a:r>
            <a:rPr lang="pl-PL" sz="1700" b="1" dirty="0">
              <a:solidFill>
                <a:srgbClr val="002060"/>
              </a:solidFill>
            </a:rPr>
            <a:t>kampanie informacyjne dotyczące PS WPR 2023-2027</a:t>
          </a:r>
          <a:r>
            <a:rPr lang="pl-PL" sz="1700" dirty="0">
              <a:solidFill>
                <a:srgbClr val="002060"/>
              </a:solidFill>
            </a:rPr>
            <a:t>.</a:t>
          </a:r>
        </a:p>
      </dgm:t>
    </dgm:pt>
    <dgm:pt modelId="{36DDB6DB-71DC-4014-BD5F-12BDD803443B}" type="parTrans" cxnId="{A410C8AA-E2E8-4665-A1BF-10D9F3692301}">
      <dgm:prSet/>
      <dgm:spPr/>
      <dgm:t>
        <a:bodyPr/>
        <a:lstStyle/>
        <a:p>
          <a:endParaRPr lang="pl-PL"/>
        </a:p>
      </dgm:t>
    </dgm:pt>
    <dgm:pt modelId="{B08BCD97-025E-4CC1-BBB6-769E3826EB67}" type="sibTrans" cxnId="{A410C8AA-E2E8-4665-A1BF-10D9F3692301}">
      <dgm:prSet/>
      <dgm:spPr/>
      <dgm:t>
        <a:bodyPr/>
        <a:lstStyle/>
        <a:p>
          <a:endParaRPr lang="pl-PL"/>
        </a:p>
      </dgm:t>
    </dgm:pt>
    <dgm:pt modelId="{8A966759-F3CF-4B9A-BD55-8A9A136D3CC3}">
      <dgm:prSet phldrT="[Tekst]" custT="1"/>
      <dgm:spPr/>
      <dgm:t>
        <a:bodyPr/>
        <a:lstStyle/>
        <a:p>
          <a:pPr marL="171450" lvl="1" indent="0" defTabSz="755650">
            <a:lnSpc>
              <a:spcPct val="15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700" dirty="0" smtClean="0">
              <a:solidFill>
                <a:srgbClr val="002060"/>
              </a:solidFill>
            </a:rPr>
            <a:t>Rekomenduje się stosowanie wątków dot. realizacji PS WPR w popularnych programach i audycjach telewizyjnych</a:t>
          </a:r>
          <a:endParaRPr lang="pl-PL" sz="1700" dirty="0">
            <a:solidFill>
              <a:srgbClr val="002060"/>
            </a:solidFill>
          </a:endParaRPr>
        </a:p>
      </dgm:t>
    </dgm:pt>
    <dgm:pt modelId="{69F92D79-8F64-491D-8DCA-8CC392CD0DEC}" type="sibTrans" cxnId="{8C3A9B4C-8E86-4A8D-97DA-43D0C4396251}">
      <dgm:prSet/>
      <dgm:spPr/>
      <dgm:t>
        <a:bodyPr/>
        <a:lstStyle/>
        <a:p>
          <a:endParaRPr lang="pl-PL"/>
        </a:p>
      </dgm:t>
    </dgm:pt>
    <dgm:pt modelId="{EA693716-6D18-4A17-A0E0-EB19990E2329}" type="parTrans" cxnId="{8C3A9B4C-8E86-4A8D-97DA-43D0C4396251}">
      <dgm:prSet/>
      <dgm:spPr/>
      <dgm:t>
        <a:bodyPr/>
        <a:lstStyle/>
        <a:p>
          <a:endParaRPr lang="pl-PL"/>
        </a:p>
      </dgm:t>
    </dgm:pt>
    <dgm:pt modelId="{BAA6CDC7-0519-4CED-A92F-C8F84CD95A24}" type="pres">
      <dgm:prSet presAssocID="{4CC948BB-4D5F-4D88-B0CC-8C1F26B305B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5F50CA1-C01D-4327-A91D-D71E22841FDD}" type="pres">
      <dgm:prSet presAssocID="{A07E2E5F-ACC6-4CDC-AA3B-52710B7B0666}" presName="parentLin" presStyleCnt="0"/>
      <dgm:spPr/>
    </dgm:pt>
    <dgm:pt modelId="{B3B759CA-50D0-4470-9E0B-B1126D61A9C8}" type="pres">
      <dgm:prSet presAssocID="{A07E2E5F-ACC6-4CDC-AA3B-52710B7B0666}" presName="parentLeftMargin" presStyleLbl="node1" presStyleIdx="0" presStyleCnt="1"/>
      <dgm:spPr/>
      <dgm:t>
        <a:bodyPr/>
        <a:lstStyle/>
        <a:p>
          <a:endParaRPr lang="pl-PL"/>
        </a:p>
      </dgm:t>
    </dgm:pt>
    <dgm:pt modelId="{6267DCE5-B494-40D1-8696-392AF84CAF01}" type="pres">
      <dgm:prSet presAssocID="{A07E2E5F-ACC6-4CDC-AA3B-52710B7B0666}" presName="parentText" presStyleLbl="node1" presStyleIdx="0" presStyleCnt="1" custScaleX="100184" custScaleY="3312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FED45DC-E64F-4B5F-B9F2-D622A256412C}" type="pres">
      <dgm:prSet presAssocID="{A07E2E5F-ACC6-4CDC-AA3B-52710B7B0666}" presName="negativeSpace" presStyleCnt="0"/>
      <dgm:spPr/>
    </dgm:pt>
    <dgm:pt modelId="{D4B82BE4-3561-49E6-B922-0AC322BDCC92}" type="pres">
      <dgm:prSet presAssocID="{A07E2E5F-ACC6-4CDC-AA3B-52710B7B0666}" presName="childText" presStyleLbl="conFgAcc1" presStyleIdx="0" presStyleCnt="1" custScaleX="100000" custScaleY="104245" custLinFactNeighborY="-470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CF16ACB-DC06-4E67-AF2F-64A8C0096C7C}" type="presOf" srcId="{3122A262-73B9-4C24-B40A-471AA336BE51}" destId="{D4B82BE4-3561-49E6-B922-0AC322BDCC92}" srcOrd="0" destOrd="3" presId="urn:microsoft.com/office/officeart/2005/8/layout/list1"/>
    <dgm:cxn modelId="{3CB4EAE9-A5A6-4A3D-875B-6D6F41F339EA}" type="presOf" srcId="{8A966759-F3CF-4B9A-BD55-8A9A136D3CC3}" destId="{D4B82BE4-3561-49E6-B922-0AC322BDCC92}" srcOrd="0" destOrd="1" presId="urn:microsoft.com/office/officeart/2005/8/layout/list1"/>
    <dgm:cxn modelId="{B3E829CC-CF54-4152-BE39-73382319CC4F}" type="presOf" srcId="{A07E2E5F-ACC6-4CDC-AA3B-52710B7B0666}" destId="{6267DCE5-B494-40D1-8696-392AF84CAF01}" srcOrd="1" destOrd="0" presId="urn:microsoft.com/office/officeart/2005/8/layout/list1"/>
    <dgm:cxn modelId="{C0421D58-7014-4DCB-8DAD-F3E863319485}" srcId="{A07E2E5F-ACC6-4CDC-AA3B-52710B7B0666}" destId="{3122A262-73B9-4C24-B40A-471AA336BE51}" srcOrd="3" destOrd="0" parTransId="{A6791205-FB04-4A55-B0ED-C8B60BA68F23}" sibTransId="{AA304B73-4091-4FB7-B96A-A2E08615611C}"/>
    <dgm:cxn modelId="{A71D691A-B60C-48E1-9F2E-AA90D206EB44}" type="presOf" srcId="{974A3026-1BF5-4F70-959D-B970B7BEB723}" destId="{D4B82BE4-3561-49E6-B922-0AC322BDCC92}" srcOrd="0" destOrd="2" presId="urn:microsoft.com/office/officeart/2005/8/layout/list1"/>
    <dgm:cxn modelId="{A592F4D0-F8B4-466E-A024-8D9831A8EEC6}" srcId="{A07E2E5F-ACC6-4CDC-AA3B-52710B7B0666}" destId="{974A3026-1BF5-4F70-959D-B970B7BEB723}" srcOrd="2" destOrd="0" parTransId="{82AC45B9-CC28-4461-876C-C83351BEAEAC}" sibTransId="{FACC8A9D-E552-4194-8291-70851F13C0AE}"/>
    <dgm:cxn modelId="{32685077-6F08-4436-988C-0EE13B39D815}" type="presOf" srcId="{0509BCF1-369A-493B-8C8B-236361FD4551}" destId="{D4B82BE4-3561-49E6-B922-0AC322BDCC92}" srcOrd="0" destOrd="4" presId="urn:microsoft.com/office/officeart/2005/8/layout/list1"/>
    <dgm:cxn modelId="{D5C61140-A64E-40A7-AC01-02E6D53736A5}" srcId="{A07E2E5F-ACC6-4CDC-AA3B-52710B7B0666}" destId="{CA04FC48-D17A-4C6C-B5FD-55347BEB00A4}" srcOrd="0" destOrd="0" parTransId="{D48ED3BB-87D0-428D-94B9-BF6A32C53C50}" sibTransId="{D46C9EA5-C836-4B9B-B768-B8044E7CDF95}"/>
    <dgm:cxn modelId="{8FF97163-63D4-4C87-9785-A3AE7290C67B}" type="presOf" srcId="{CA04FC48-D17A-4C6C-B5FD-55347BEB00A4}" destId="{D4B82BE4-3561-49E6-B922-0AC322BDCC92}" srcOrd="0" destOrd="0" presId="urn:microsoft.com/office/officeart/2005/8/layout/list1"/>
    <dgm:cxn modelId="{A410C8AA-E2E8-4665-A1BF-10D9F3692301}" srcId="{A07E2E5F-ACC6-4CDC-AA3B-52710B7B0666}" destId="{0509BCF1-369A-493B-8C8B-236361FD4551}" srcOrd="4" destOrd="0" parTransId="{36DDB6DB-71DC-4014-BD5F-12BDD803443B}" sibTransId="{B08BCD97-025E-4CC1-BBB6-769E3826EB67}"/>
    <dgm:cxn modelId="{1BB70EB9-DAC8-47F3-8B62-DCDFF3F7BBC6}" type="presOf" srcId="{4CC948BB-4D5F-4D88-B0CC-8C1F26B305B9}" destId="{BAA6CDC7-0519-4CED-A92F-C8F84CD95A24}" srcOrd="0" destOrd="0" presId="urn:microsoft.com/office/officeart/2005/8/layout/list1"/>
    <dgm:cxn modelId="{13706FB0-6649-435F-B8A8-ED331D25107E}" type="presOf" srcId="{A07E2E5F-ACC6-4CDC-AA3B-52710B7B0666}" destId="{B3B759CA-50D0-4470-9E0B-B1126D61A9C8}" srcOrd="0" destOrd="0" presId="urn:microsoft.com/office/officeart/2005/8/layout/list1"/>
    <dgm:cxn modelId="{8C3A9B4C-8E86-4A8D-97DA-43D0C4396251}" srcId="{A07E2E5F-ACC6-4CDC-AA3B-52710B7B0666}" destId="{8A966759-F3CF-4B9A-BD55-8A9A136D3CC3}" srcOrd="1" destOrd="0" parTransId="{EA693716-6D18-4A17-A0E0-EB19990E2329}" sibTransId="{69F92D79-8F64-491D-8DCA-8CC392CD0DEC}"/>
    <dgm:cxn modelId="{835DB90C-727A-4185-A2E1-82B7126E3A30}" srcId="{4CC948BB-4D5F-4D88-B0CC-8C1F26B305B9}" destId="{A07E2E5F-ACC6-4CDC-AA3B-52710B7B0666}" srcOrd="0" destOrd="0" parTransId="{9AF307BA-09E3-4695-9DDC-5E30ECFEE473}" sibTransId="{0F1B4BCF-270A-4659-9399-B374CDC98293}"/>
    <dgm:cxn modelId="{F7197993-D8E7-4B58-BD3F-D4A1611255D5}" type="presParOf" srcId="{BAA6CDC7-0519-4CED-A92F-C8F84CD95A24}" destId="{A5F50CA1-C01D-4327-A91D-D71E22841FDD}" srcOrd="0" destOrd="0" presId="urn:microsoft.com/office/officeart/2005/8/layout/list1"/>
    <dgm:cxn modelId="{9023D413-E499-4210-B33F-ACE0237073C3}" type="presParOf" srcId="{A5F50CA1-C01D-4327-A91D-D71E22841FDD}" destId="{B3B759CA-50D0-4470-9E0B-B1126D61A9C8}" srcOrd="0" destOrd="0" presId="urn:microsoft.com/office/officeart/2005/8/layout/list1"/>
    <dgm:cxn modelId="{6AA6BCA0-B33D-4214-9ECE-D42FA88A1F43}" type="presParOf" srcId="{A5F50CA1-C01D-4327-A91D-D71E22841FDD}" destId="{6267DCE5-B494-40D1-8696-392AF84CAF01}" srcOrd="1" destOrd="0" presId="urn:microsoft.com/office/officeart/2005/8/layout/list1"/>
    <dgm:cxn modelId="{29003F1E-77CB-46D5-BEE9-18C0B36A82EC}" type="presParOf" srcId="{BAA6CDC7-0519-4CED-A92F-C8F84CD95A24}" destId="{AFED45DC-E64F-4B5F-B9F2-D622A256412C}" srcOrd="1" destOrd="0" presId="urn:microsoft.com/office/officeart/2005/8/layout/list1"/>
    <dgm:cxn modelId="{38B32162-B929-486D-8450-ACD5CF885E1A}" type="presParOf" srcId="{BAA6CDC7-0519-4CED-A92F-C8F84CD95A24}" destId="{D4B82BE4-3561-49E6-B922-0AC322BDCC9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CC948BB-4D5F-4D88-B0CC-8C1F26B305B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07E2E5F-ACC6-4CDC-AA3B-52710B7B0666}">
      <dgm:prSet phldrT="[Tekst]" custT="1"/>
      <dgm:spPr/>
      <dgm:t>
        <a:bodyPr/>
        <a:lstStyle/>
        <a:p>
          <a:r>
            <a:rPr lang="pl-PL" sz="1800" b="1" dirty="0">
              <a:solidFill>
                <a:srgbClr val="002060"/>
              </a:solidFill>
            </a:rPr>
            <a:t>1) Zasada realizacji celów i neutralności</a:t>
          </a:r>
          <a:endParaRPr lang="pl-PL" sz="1800" dirty="0"/>
        </a:p>
      </dgm:t>
    </dgm:pt>
    <dgm:pt modelId="{9AF307BA-09E3-4695-9DDC-5E30ECFEE473}" type="parTrans" cxnId="{835DB90C-727A-4185-A2E1-82B7126E3A30}">
      <dgm:prSet/>
      <dgm:spPr/>
      <dgm:t>
        <a:bodyPr/>
        <a:lstStyle/>
        <a:p>
          <a:endParaRPr lang="pl-PL"/>
        </a:p>
      </dgm:t>
    </dgm:pt>
    <dgm:pt modelId="{0F1B4BCF-270A-4659-9399-B374CDC98293}" type="sibTrans" cxnId="{835DB90C-727A-4185-A2E1-82B7126E3A30}">
      <dgm:prSet/>
      <dgm:spPr/>
      <dgm:t>
        <a:bodyPr/>
        <a:lstStyle/>
        <a:p>
          <a:endParaRPr lang="pl-PL"/>
        </a:p>
      </dgm:t>
    </dgm:pt>
    <dgm:pt modelId="{9306DECC-F0E5-4BBA-B1E5-AAAA32F40C79}">
      <dgm:prSet phldrT="[Tekst]" custT="1"/>
      <dgm:spPr/>
      <dgm:t>
        <a:bodyPr/>
        <a:lstStyle/>
        <a:p>
          <a:r>
            <a:rPr lang="pl-PL" sz="1700" dirty="0">
              <a:solidFill>
                <a:srgbClr val="002060"/>
              </a:solidFill>
            </a:rPr>
            <a:t>Działania są prowadzone wyłącznie w obszarze wsparcia Unii i w zakresie postawionych celów, </a:t>
          </a:r>
          <a:r>
            <a:rPr lang="pl-PL" sz="1700" b="1" dirty="0">
              <a:solidFill>
                <a:srgbClr val="002060"/>
              </a:solidFill>
            </a:rPr>
            <a:t>z wyłączeniem działań o charakterze np.:</a:t>
          </a:r>
          <a:br>
            <a:rPr lang="pl-PL" sz="1700" b="1" dirty="0">
              <a:solidFill>
                <a:srgbClr val="002060"/>
              </a:solidFill>
            </a:rPr>
          </a:br>
          <a:r>
            <a:rPr lang="pl-PL" sz="1700" b="1" dirty="0">
              <a:solidFill>
                <a:srgbClr val="002060"/>
              </a:solidFill>
            </a:rPr>
            <a:t>a) kampanii politycznych,</a:t>
          </a:r>
          <a:br>
            <a:rPr lang="pl-PL" sz="1700" b="1" dirty="0">
              <a:solidFill>
                <a:srgbClr val="002060"/>
              </a:solidFill>
            </a:rPr>
          </a:br>
          <a:r>
            <a:rPr lang="pl-PL" sz="1700" b="1" dirty="0">
              <a:solidFill>
                <a:srgbClr val="002060"/>
              </a:solidFill>
            </a:rPr>
            <a:t>b) promowania instytucji lub konkretnych osób,</a:t>
          </a:r>
          <a:br>
            <a:rPr lang="pl-PL" sz="1700" b="1" dirty="0">
              <a:solidFill>
                <a:srgbClr val="002060"/>
              </a:solidFill>
            </a:rPr>
          </a:br>
          <a:r>
            <a:rPr lang="pl-PL" sz="1700" b="1" dirty="0">
              <a:solidFill>
                <a:srgbClr val="002060"/>
              </a:solidFill>
            </a:rPr>
            <a:t>c) promowania wydarzeń, które nie są powiązane z </a:t>
          </a:r>
          <a:r>
            <a:rPr lang="pl-PL" sz="1700" b="1" dirty="0" smtClean="0">
              <a:solidFill>
                <a:srgbClr val="002060"/>
              </a:solidFill>
            </a:rPr>
            <a:t>PS WPR 2023-2027</a:t>
          </a:r>
          <a:r>
            <a:rPr lang="pl-PL" sz="1700" dirty="0" smtClean="0">
              <a:solidFill>
                <a:srgbClr val="002060"/>
              </a:solidFill>
            </a:rPr>
            <a:t>.</a:t>
          </a:r>
          <a:r>
            <a:rPr lang="pl-PL" sz="1700" dirty="0">
              <a:solidFill>
                <a:srgbClr val="002060"/>
              </a:solidFill>
            </a:rPr>
            <a:t/>
          </a:r>
          <a:br>
            <a:rPr lang="pl-PL" sz="1700" dirty="0">
              <a:solidFill>
                <a:srgbClr val="002060"/>
              </a:solidFill>
            </a:rPr>
          </a:br>
          <a:r>
            <a:rPr lang="pl-PL" sz="1700" dirty="0">
              <a:solidFill>
                <a:srgbClr val="002060"/>
              </a:solidFill>
            </a:rPr>
            <a:t>Należy zapewnić neutralność działań komunikacyjnych oraz zadbać o prawidłowe wydatkowanie otrzymanych pieniędzy.</a:t>
          </a:r>
        </a:p>
      </dgm:t>
    </dgm:pt>
    <dgm:pt modelId="{434D74A4-B912-4677-B62B-96CC69CFFDB0}" type="parTrans" cxnId="{757D6939-07EA-4CCD-8F0D-99C7080F4BB9}">
      <dgm:prSet/>
      <dgm:spPr/>
      <dgm:t>
        <a:bodyPr/>
        <a:lstStyle/>
        <a:p>
          <a:endParaRPr lang="pl-PL"/>
        </a:p>
      </dgm:t>
    </dgm:pt>
    <dgm:pt modelId="{089F66D0-466E-4191-998D-2799EA777C42}" type="sibTrans" cxnId="{757D6939-07EA-4CCD-8F0D-99C7080F4BB9}">
      <dgm:prSet/>
      <dgm:spPr/>
      <dgm:t>
        <a:bodyPr/>
        <a:lstStyle/>
        <a:p>
          <a:endParaRPr lang="pl-PL"/>
        </a:p>
      </dgm:t>
    </dgm:pt>
    <dgm:pt modelId="{299CF090-6B55-4E23-8704-3D6509BDF23E}">
      <dgm:prSet phldrT="[Tekst]" custT="1"/>
      <dgm:spPr/>
      <dgm:t>
        <a:bodyPr/>
        <a:lstStyle/>
        <a:p>
          <a:endParaRPr lang="pl-PL" sz="1800" b="1" dirty="0" smtClean="0">
            <a:solidFill>
              <a:srgbClr val="002060"/>
            </a:solidFill>
          </a:endParaRPr>
        </a:p>
        <a:p>
          <a:r>
            <a:rPr lang="pl-PL" sz="1800" b="1" dirty="0" smtClean="0">
              <a:solidFill>
                <a:srgbClr val="002060"/>
              </a:solidFill>
            </a:rPr>
            <a:t>2</a:t>
          </a:r>
          <a:r>
            <a:rPr lang="pl-PL" sz="1800" b="1" dirty="0">
              <a:solidFill>
                <a:srgbClr val="002060"/>
              </a:solidFill>
            </a:rPr>
            <a:t>) Zasada równego dostępu i dostępnego przekazu</a:t>
          </a:r>
          <a:endParaRPr lang="pl-PL" sz="1800" dirty="0"/>
        </a:p>
      </dgm:t>
    </dgm:pt>
    <dgm:pt modelId="{9D66DC8F-5A95-4572-8952-4C3395E2F998}" type="parTrans" cxnId="{9DAAB09C-5A8C-4439-8489-9B40BE7327CD}">
      <dgm:prSet/>
      <dgm:spPr/>
      <dgm:t>
        <a:bodyPr/>
        <a:lstStyle/>
        <a:p>
          <a:endParaRPr lang="pl-PL"/>
        </a:p>
      </dgm:t>
    </dgm:pt>
    <dgm:pt modelId="{1D27ACF6-9DF0-4DB6-90DE-988326ECA31C}" type="sibTrans" cxnId="{9DAAB09C-5A8C-4439-8489-9B40BE7327CD}">
      <dgm:prSet/>
      <dgm:spPr/>
      <dgm:t>
        <a:bodyPr/>
        <a:lstStyle/>
        <a:p>
          <a:endParaRPr lang="pl-PL"/>
        </a:p>
      </dgm:t>
    </dgm:pt>
    <dgm:pt modelId="{E1CF65CB-9F2E-4E1A-9A00-E323162421C1}">
      <dgm:prSet phldrT="[Tekst]" custT="1"/>
      <dgm:spPr/>
      <dgm:t>
        <a:bodyPr/>
        <a:lstStyle/>
        <a:p>
          <a:r>
            <a:rPr lang="pl-PL" sz="1700" dirty="0">
              <a:solidFill>
                <a:srgbClr val="002060"/>
              </a:solidFill>
            </a:rPr>
            <a:t>Realizowane działania są zgodne z horyzontalnymi zasadami UE, tj. promują równość szans mężczyzn i kobiet, dostępności funduszy dla osób z niepełnosprawnościami i partnerstwo, zapobiegają dyskryminacji, reprezentują różnorodność społeczeństwa, w miarę możliwości i dostępności narzędzi uwzględniają potrzeby wszystkich odbiorców.</a:t>
          </a:r>
        </a:p>
      </dgm:t>
    </dgm:pt>
    <dgm:pt modelId="{CA6585DE-03B0-4F0C-9721-9C722C32A437}" type="parTrans" cxnId="{F41B900A-3B0C-42AC-81D8-5D37E37328A4}">
      <dgm:prSet/>
      <dgm:spPr/>
      <dgm:t>
        <a:bodyPr/>
        <a:lstStyle/>
        <a:p>
          <a:endParaRPr lang="pl-PL"/>
        </a:p>
      </dgm:t>
    </dgm:pt>
    <dgm:pt modelId="{0FC24302-15DD-41DA-B7E7-307149666CF6}" type="sibTrans" cxnId="{F41B900A-3B0C-42AC-81D8-5D37E37328A4}">
      <dgm:prSet/>
      <dgm:spPr/>
      <dgm:t>
        <a:bodyPr/>
        <a:lstStyle/>
        <a:p>
          <a:endParaRPr lang="pl-PL"/>
        </a:p>
      </dgm:t>
    </dgm:pt>
    <dgm:pt modelId="{9FFBB126-8D7F-44CA-A5A3-5EF5C077DA53}">
      <dgm:prSet phldrT="[Tekst]" custT="1"/>
      <dgm:spPr/>
      <dgm:t>
        <a:bodyPr/>
        <a:lstStyle/>
        <a:p>
          <a:r>
            <a:rPr lang="pl-PL" sz="1700" dirty="0">
              <a:solidFill>
                <a:srgbClr val="002060"/>
              </a:solidFill>
            </a:rPr>
            <a:t>Tworzone przekazy mają być dostępne dla osób z różnymi ograniczeniami sprawności, a stosowane środki adekwatne do różnych rodzajów niepełnosprawności oraz spełniające ich specyficzne potrzeby.</a:t>
          </a:r>
        </a:p>
      </dgm:t>
    </dgm:pt>
    <dgm:pt modelId="{D5E337CE-9650-4A4A-AD3B-C37823E69FC1}" type="parTrans" cxnId="{8E9EE4A8-01C4-4623-94D4-6235D06FB334}">
      <dgm:prSet/>
      <dgm:spPr/>
      <dgm:t>
        <a:bodyPr/>
        <a:lstStyle/>
        <a:p>
          <a:endParaRPr lang="pl-PL"/>
        </a:p>
      </dgm:t>
    </dgm:pt>
    <dgm:pt modelId="{1C2081F0-7DD0-4CD8-AFDB-2A4E1B0B58B3}" type="sibTrans" cxnId="{8E9EE4A8-01C4-4623-94D4-6235D06FB334}">
      <dgm:prSet/>
      <dgm:spPr/>
      <dgm:t>
        <a:bodyPr/>
        <a:lstStyle/>
        <a:p>
          <a:endParaRPr lang="pl-PL"/>
        </a:p>
      </dgm:t>
    </dgm:pt>
    <dgm:pt modelId="{851C82CE-E0A2-45F6-B175-11513438589B}" type="pres">
      <dgm:prSet presAssocID="{4CC948BB-4D5F-4D88-B0CC-8C1F26B305B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3829E28-363B-4602-9F91-EA5D79C84F81}" type="pres">
      <dgm:prSet presAssocID="{A07E2E5F-ACC6-4CDC-AA3B-52710B7B0666}" presName="composite" presStyleCnt="0"/>
      <dgm:spPr/>
    </dgm:pt>
    <dgm:pt modelId="{EC014770-9734-4C2D-9ED4-1FCAD2F4C8E9}" type="pres">
      <dgm:prSet presAssocID="{A07E2E5F-ACC6-4CDC-AA3B-52710B7B0666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AE278A6-AAF4-4C65-B6F7-8BBCA3FB8311}" type="pres">
      <dgm:prSet presAssocID="{A07E2E5F-ACC6-4CDC-AA3B-52710B7B0666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D83689C-0F0C-4866-9420-27FDD789D0B0}" type="pres">
      <dgm:prSet presAssocID="{0F1B4BCF-270A-4659-9399-B374CDC98293}" presName="sp" presStyleCnt="0"/>
      <dgm:spPr/>
    </dgm:pt>
    <dgm:pt modelId="{BD3BF7A2-B899-446B-A46F-90A0DF41C443}" type="pres">
      <dgm:prSet presAssocID="{299CF090-6B55-4E23-8704-3D6509BDF23E}" presName="composite" presStyleCnt="0"/>
      <dgm:spPr/>
    </dgm:pt>
    <dgm:pt modelId="{16273ACC-FB4A-401C-85CE-1690C143376E}" type="pres">
      <dgm:prSet presAssocID="{299CF090-6B55-4E23-8704-3D6509BDF23E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E46E70D-3BA1-40C2-9604-F79F2E390D91}" type="pres">
      <dgm:prSet presAssocID="{299CF090-6B55-4E23-8704-3D6509BDF23E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DAAB09C-5A8C-4439-8489-9B40BE7327CD}" srcId="{4CC948BB-4D5F-4D88-B0CC-8C1F26B305B9}" destId="{299CF090-6B55-4E23-8704-3D6509BDF23E}" srcOrd="1" destOrd="0" parTransId="{9D66DC8F-5A95-4572-8952-4C3395E2F998}" sibTransId="{1D27ACF6-9DF0-4DB6-90DE-988326ECA31C}"/>
    <dgm:cxn modelId="{CD0D0BF1-1F41-45C4-A6AC-D8DD16E6008A}" type="presOf" srcId="{9306DECC-F0E5-4BBA-B1E5-AAAA32F40C79}" destId="{8AE278A6-AAF4-4C65-B6F7-8BBCA3FB8311}" srcOrd="0" destOrd="0" presId="urn:microsoft.com/office/officeart/2005/8/layout/chevron2"/>
    <dgm:cxn modelId="{757D6939-07EA-4CCD-8F0D-99C7080F4BB9}" srcId="{A07E2E5F-ACC6-4CDC-AA3B-52710B7B0666}" destId="{9306DECC-F0E5-4BBA-B1E5-AAAA32F40C79}" srcOrd="0" destOrd="0" parTransId="{434D74A4-B912-4677-B62B-96CC69CFFDB0}" sibTransId="{089F66D0-466E-4191-998D-2799EA777C42}"/>
    <dgm:cxn modelId="{ED726DA7-5B58-4984-94F4-88E5A4104F11}" type="presOf" srcId="{299CF090-6B55-4E23-8704-3D6509BDF23E}" destId="{16273ACC-FB4A-401C-85CE-1690C143376E}" srcOrd="0" destOrd="0" presId="urn:microsoft.com/office/officeart/2005/8/layout/chevron2"/>
    <dgm:cxn modelId="{7ED114E3-F108-4FE0-B7A0-19DDA612A465}" type="presOf" srcId="{9FFBB126-8D7F-44CA-A5A3-5EF5C077DA53}" destId="{CE46E70D-3BA1-40C2-9604-F79F2E390D91}" srcOrd="0" destOrd="1" presId="urn:microsoft.com/office/officeart/2005/8/layout/chevron2"/>
    <dgm:cxn modelId="{EAE6C3C6-6561-4387-8C81-021469E9E3A5}" type="presOf" srcId="{4CC948BB-4D5F-4D88-B0CC-8C1F26B305B9}" destId="{851C82CE-E0A2-45F6-B175-11513438589B}" srcOrd="0" destOrd="0" presId="urn:microsoft.com/office/officeart/2005/8/layout/chevron2"/>
    <dgm:cxn modelId="{FF1A189A-741A-4D7D-A74D-607B52E7EE75}" type="presOf" srcId="{A07E2E5F-ACC6-4CDC-AA3B-52710B7B0666}" destId="{EC014770-9734-4C2D-9ED4-1FCAD2F4C8E9}" srcOrd="0" destOrd="0" presId="urn:microsoft.com/office/officeart/2005/8/layout/chevron2"/>
    <dgm:cxn modelId="{8E9EE4A8-01C4-4623-94D4-6235D06FB334}" srcId="{299CF090-6B55-4E23-8704-3D6509BDF23E}" destId="{9FFBB126-8D7F-44CA-A5A3-5EF5C077DA53}" srcOrd="1" destOrd="0" parTransId="{D5E337CE-9650-4A4A-AD3B-C37823E69FC1}" sibTransId="{1C2081F0-7DD0-4CD8-AFDB-2A4E1B0B58B3}"/>
    <dgm:cxn modelId="{F41B900A-3B0C-42AC-81D8-5D37E37328A4}" srcId="{299CF090-6B55-4E23-8704-3D6509BDF23E}" destId="{E1CF65CB-9F2E-4E1A-9A00-E323162421C1}" srcOrd="0" destOrd="0" parTransId="{CA6585DE-03B0-4F0C-9721-9C722C32A437}" sibTransId="{0FC24302-15DD-41DA-B7E7-307149666CF6}"/>
    <dgm:cxn modelId="{63A60830-773B-4452-9F20-C6AF2DE8EF17}" type="presOf" srcId="{E1CF65CB-9F2E-4E1A-9A00-E323162421C1}" destId="{CE46E70D-3BA1-40C2-9604-F79F2E390D91}" srcOrd="0" destOrd="0" presId="urn:microsoft.com/office/officeart/2005/8/layout/chevron2"/>
    <dgm:cxn modelId="{835DB90C-727A-4185-A2E1-82B7126E3A30}" srcId="{4CC948BB-4D5F-4D88-B0CC-8C1F26B305B9}" destId="{A07E2E5F-ACC6-4CDC-AA3B-52710B7B0666}" srcOrd="0" destOrd="0" parTransId="{9AF307BA-09E3-4695-9DDC-5E30ECFEE473}" sibTransId="{0F1B4BCF-270A-4659-9399-B374CDC98293}"/>
    <dgm:cxn modelId="{695229ED-6993-47B6-8C74-4F9C5C86CF22}" type="presParOf" srcId="{851C82CE-E0A2-45F6-B175-11513438589B}" destId="{33829E28-363B-4602-9F91-EA5D79C84F81}" srcOrd="0" destOrd="0" presId="urn:microsoft.com/office/officeart/2005/8/layout/chevron2"/>
    <dgm:cxn modelId="{C5A38677-857F-4883-BB0D-3E1C4C3D2A13}" type="presParOf" srcId="{33829E28-363B-4602-9F91-EA5D79C84F81}" destId="{EC014770-9734-4C2D-9ED4-1FCAD2F4C8E9}" srcOrd="0" destOrd="0" presId="urn:microsoft.com/office/officeart/2005/8/layout/chevron2"/>
    <dgm:cxn modelId="{0B442193-C1F0-453A-AABC-61605B712BB4}" type="presParOf" srcId="{33829E28-363B-4602-9F91-EA5D79C84F81}" destId="{8AE278A6-AAF4-4C65-B6F7-8BBCA3FB8311}" srcOrd="1" destOrd="0" presId="urn:microsoft.com/office/officeart/2005/8/layout/chevron2"/>
    <dgm:cxn modelId="{11E71583-C1D4-4A24-A9FF-D3B4E45FD535}" type="presParOf" srcId="{851C82CE-E0A2-45F6-B175-11513438589B}" destId="{4D83689C-0F0C-4866-9420-27FDD789D0B0}" srcOrd="1" destOrd="0" presId="urn:microsoft.com/office/officeart/2005/8/layout/chevron2"/>
    <dgm:cxn modelId="{0BB01AE4-646F-4F29-9137-13AF9D476A96}" type="presParOf" srcId="{851C82CE-E0A2-45F6-B175-11513438589B}" destId="{BD3BF7A2-B899-446B-A46F-90A0DF41C443}" srcOrd="2" destOrd="0" presId="urn:microsoft.com/office/officeart/2005/8/layout/chevron2"/>
    <dgm:cxn modelId="{022BD7B4-E014-46EC-A661-CC8ACA87F46C}" type="presParOf" srcId="{BD3BF7A2-B899-446B-A46F-90A0DF41C443}" destId="{16273ACC-FB4A-401C-85CE-1690C143376E}" srcOrd="0" destOrd="0" presId="urn:microsoft.com/office/officeart/2005/8/layout/chevron2"/>
    <dgm:cxn modelId="{F1AA7FD2-4BE0-480D-B7CC-9D1780C28792}" type="presParOf" srcId="{BD3BF7A2-B899-446B-A46F-90A0DF41C443}" destId="{CE46E70D-3BA1-40C2-9604-F79F2E390D9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CC948BB-4D5F-4D88-B0CC-8C1F26B305B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07E2E5F-ACC6-4CDC-AA3B-52710B7B0666}">
      <dgm:prSet phldrT="[Tekst]" custT="1"/>
      <dgm:spPr/>
      <dgm:t>
        <a:bodyPr/>
        <a:lstStyle/>
        <a:p>
          <a:r>
            <a:rPr lang="pl-PL" sz="1800" b="1" dirty="0" smtClean="0">
              <a:solidFill>
                <a:srgbClr val="002060"/>
              </a:solidFill>
            </a:rPr>
            <a:t>3) Zasada </a:t>
          </a:r>
        </a:p>
        <a:p>
          <a:r>
            <a:rPr lang="pl-PL" sz="1800" b="1" dirty="0" smtClean="0">
              <a:solidFill>
                <a:srgbClr val="002060"/>
              </a:solidFill>
            </a:rPr>
            <a:t>prośrodowiskowej</a:t>
          </a:r>
        </a:p>
        <a:p>
          <a:r>
            <a:rPr lang="pl-PL" sz="1800" b="1" dirty="0" smtClean="0">
              <a:solidFill>
                <a:srgbClr val="002060"/>
              </a:solidFill>
            </a:rPr>
            <a:t>postawy do komunikacji</a:t>
          </a:r>
          <a:endParaRPr lang="pl-PL" sz="1800" b="1" dirty="0">
            <a:solidFill>
              <a:srgbClr val="002060"/>
            </a:solidFill>
          </a:endParaRPr>
        </a:p>
      </dgm:t>
    </dgm:pt>
    <dgm:pt modelId="{9AF307BA-09E3-4695-9DDC-5E30ECFEE473}" type="parTrans" cxnId="{835DB90C-727A-4185-A2E1-82B7126E3A30}">
      <dgm:prSet/>
      <dgm:spPr/>
      <dgm:t>
        <a:bodyPr/>
        <a:lstStyle/>
        <a:p>
          <a:endParaRPr lang="pl-PL"/>
        </a:p>
      </dgm:t>
    </dgm:pt>
    <dgm:pt modelId="{0F1B4BCF-270A-4659-9399-B374CDC98293}" type="sibTrans" cxnId="{835DB90C-727A-4185-A2E1-82B7126E3A30}">
      <dgm:prSet/>
      <dgm:spPr/>
      <dgm:t>
        <a:bodyPr/>
        <a:lstStyle/>
        <a:p>
          <a:endParaRPr lang="pl-PL"/>
        </a:p>
      </dgm:t>
    </dgm:pt>
    <dgm:pt modelId="{C086F31D-C258-4DB5-84CC-0AF971C566C8}">
      <dgm:prSet custT="1"/>
      <dgm:spPr/>
      <dgm:t>
        <a:bodyPr/>
        <a:lstStyle/>
        <a:p>
          <a:r>
            <a:rPr lang="pl-PL" sz="1700" b="1" dirty="0" smtClean="0">
              <a:solidFill>
                <a:srgbClr val="002060"/>
              </a:solidFill>
            </a:rPr>
            <a:t>zastępować, wszędzie gdzie to możliwe, materiały drukowane wersjami cyfrowymi lub wykorzystywać materiały przyjazne dla środowiska</a:t>
          </a:r>
          <a:r>
            <a:rPr lang="pl-PL" sz="1700" dirty="0" smtClean="0">
              <a:solidFill>
                <a:srgbClr val="002060"/>
              </a:solidFill>
            </a:rPr>
            <a:t> (ograniczenie zużycia surowców naturalnych, w tym rezygnacja z nadmiernego wykorzystywania papieru, stosowanie kodów QR);</a:t>
          </a:r>
          <a:endParaRPr lang="pl-PL" sz="1700" dirty="0">
            <a:solidFill>
              <a:srgbClr val="002060"/>
            </a:solidFill>
          </a:endParaRPr>
        </a:p>
      </dgm:t>
    </dgm:pt>
    <dgm:pt modelId="{9C6868EC-3F7E-4BE9-BDA5-AE6EA7BF2BAF}" type="parTrans" cxnId="{13968CBC-9C4D-437A-8025-99599377F29E}">
      <dgm:prSet/>
      <dgm:spPr/>
      <dgm:t>
        <a:bodyPr/>
        <a:lstStyle/>
        <a:p>
          <a:endParaRPr lang="pl-PL"/>
        </a:p>
      </dgm:t>
    </dgm:pt>
    <dgm:pt modelId="{071676B5-51BA-459A-A93B-7EC6ED94B9EF}" type="sibTrans" cxnId="{13968CBC-9C4D-437A-8025-99599377F29E}">
      <dgm:prSet/>
      <dgm:spPr/>
      <dgm:t>
        <a:bodyPr/>
        <a:lstStyle/>
        <a:p>
          <a:endParaRPr lang="pl-PL"/>
        </a:p>
      </dgm:t>
    </dgm:pt>
    <dgm:pt modelId="{B9BA2CD0-145D-4E40-92FC-8FF1BF073874}">
      <dgm:prSet custT="1"/>
      <dgm:spPr/>
      <dgm:t>
        <a:bodyPr/>
        <a:lstStyle/>
        <a:p>
          <a:r>
            <a:rPr lang="pl-PL" sz="1700" dirty="0" smtClean="0">
              <a:solidFill>
                <a:srgbClr val="002060"/>
              </a:solidFill>
            </a:rPr>
            <a:t>Zgodność działań komunikacyjnych z postulatami Europejskiego Zielonego Ładu oraz zasadami zrównoważonego rozwoju. Przy wyborze narzędzi należy:</a:t>
          </a:r>
          <a:br>
            <a:rPr lang="pl-PL" sz="1700" dirty="0" smtClean="0">
              <a:solidFill>
                <a:srgbClr val="002060"/>
              </a:solidFill>
            </a:rPr>
          </a:br>
          <a:endParaRPr lang="pl-PL" sz="1600" dirty="0">
            <a:solidFill>
              <a:srgbClr val="002060"/>
            </a:solidFill>
          </a:endParaRPr>
        </a:p>
      </dgm:t>
    </dgm:pt>
    <dgm:pt modelId="{AE639327-2D3D-4767-BA0A-FA470BC17A31}" type="parTrans" cxnId="{C99FA2A3-29CA-4A69-B345-53348FD0FEEE}">
      <dgm:prSet/>
      <dgm:spPr/>
      <dgm:t>
        <a:bodyPr/>
        <a:lstStyle/>
        <a:p>
          <a:endParaRPr lang="pl-PL"/>
        </a:p>
      </dgm:t>
    </dgm:pt>
    <dgm:pt modelId="{8A7753E0-69E0-4FFB-8549-E18BC532EF0A}" type="sibTrans" cxnId="{C99FA2A3-29CA-4A69-B345-53348FD0FEEE}">
      <dgm:prSet/>
      <dgm:spPr/>
      <dgm:t>
        <a:bodyPr/>
        <a:lstStyle/>
        <a:p>
          <a:endParaRPr lang="pl-PL"/>
        </a:p>
      </dgm:t>
    </dgm:pt>
    <dgm:pt modelId="{1F5F1EEA-EA76-49DE-A9FA-6DAAAA617BFE}">
      <dgm:prSet custT="1"/>
      <dgm:spPr/>
      <dgm:t>
        <a:bodyPr/>
        <a:lstStyle/>
        <a:p>
          <a:r>
            <a:rPr lang="pl-PL" sz="1700" b="1" dirty="0" smtClean="0">
              <a:solidFill>
                <a:srgbClr val="002060"/>
              </a:solidFill>
            </a:rPr>
            <a:t>rezygnować z akcesoriów i produktów, które nie są obojętne dla środowiska </a:t>
          </a:r>
          <a:r>
            <a:rPr lang="pl-PL" sz="1700" dirty="0" smtClean="0">
              <a:solidFill>
                <a:srgbClr val="002060"/>
              </a:solidFill>
            </a:rPr>
            <a:t>lub zastępować ich przyjaznymi dla środowiska odpowiednikami;</a:t>
          </a:r>
          <a:endParaRPr lang="pl-PL" sz="1700" dirty="0">
            <a:solidFill>
              <a:srgbClr val="002060"/>
            </a:solidFill>
          </a:endParaRPr>
        </a:p>
      </dgm:t>
    </dgm:pt>
    <dgm:pt modelId="{F650B265-BC1A-480A-B111-AED0EE5C2448}" type="parTrans" cxnId="{86E31CC4-3E0F-4375-B053-C5EC44696CF7}">
      <dgm:prSet/>
      <dgm:spPr/>
      <dgm:t>
        <a:bodyPr/>
        <a:lstStyle/>
        <a:p>
          <a:endParaRPr lang="pl-PL"/>
        </a:p>
      </dgm:t>
    </dgm:pt>
    <dgm:pt modelId="{A446C219-5A58-4F98-8DBA-2147F2354214}" type="sibTrans" cxnId="{86E31CC4-3E0F-4375-B053-C5EC44696CF7}">
      <dgm:prSet/>
      <dgm:spPr/>
      <dgm:t>
        <a:bodyPr/>
        <a:lstStyle/>
        <a:p>
          <a:endParaRPr lang="pl-PL"/>
        </a:p>
      </dgm:t>
    </dgm:pt>
    <dgm:pt modelId="{F938D013-1506-4598-8142-A269AD6EEF80}">
      <dgm:prSet custT="1"/>
      <dgm:spPr/>
      <dgm:t>
        <a:bodyPr/>
        <a:lstStyle/>
        <a:p>
          <a:r>
            <a:rPr lang="pl-PL" sz="1700" b="1" dirty="0" smtClean="0">
              <a:solidFill>
                <a:srgbClr val="002060"/>
              </a:solidFill>
            </a:rPr>
            <a:t>wprowadzać proekologiczne rozwiązania</a:t>
          </a:r>
          <a:r>
            <a:rPr lang="pl-PL" sz="1700" dirty="0" smtClean="0">
              <a:solidFill>
                <a:srgbClr val="002060"/>
              </a:solidFill>
            </a:rPr>
            <a:t>, np. podczas spotkań zapewniać serwis obejmujący polską (lokalną), certyfikowaną żywność ekologiczną;</a:t>
          </a:r>
          <a:endParaRPr lang="pl-PL" sz="1700" dirty="0">
            <a:solidFill>
              <a:srgbClr val="002060"/>
            </a:solidFill>
          </a:endParaRPr>
        </a:p>
      </dgm:t>
    </dgm:pt>
    <dgm:pt modelId="{1103E3B8-3887-46A3-AFFA-7D0685B03669}" type="parTrans" cxnId="{0BF1E065-8B1C-4359-8ACE-17F975E2B8C1}">
      <dgm:prSet/>
      <dgm:spPr/>
      <dgm:t>
        <a:bodyPr/>
        <a:lstStyle/>
        <a:p>
          <a:endParaRPr lang="pl-PL"/>
        </a:p>
      </dgm:t>
    </dgm:pt>
    <dgm:pt modelId="{13E5DB1A-D688-4688-AF69-6BC2A938D288}" type="sibTrans" cxnId="{0BF1E065-8B1C-4359-8ACE-17F975E2B8C1}">
      <dgm:prSet/>
      <dgm:spPr/>
      <dgm:t>
        <a:bodyPr/>
        <a:lstStyle/>
        <a:p>
          <a:endParaRPr lang="pl-PL"/>
        </a:p>
      </dgm:t>
    </dgm:pt>
    <dgm:pt modelId="{BFC1DBCE-1026-49F6-9976-C1F9C0E98CF2}">
      <dgm:prSet custT="1"/>
      <dgm:spPr/>
      <dgm:t>
        <a:bodyPr/>
        <a:lstStyle/>
        <a:p>
          <a:r>
            <a:rPr lang="pl-PL" sz="1700" dirty="0" smtClean="0">
              <a:solidFill>
                <a:srgbClr val="002060"/>
              </a:solidFill>
            </a:rPr>
            <a:t>ograniczać liczbę i długości podróży przez </a:t>
          </a:r>
          <a:r>
            <a:rPr lang="pl-PL" sz="1700" b="1" dirty="0" smtClean="0">
              <a:solidFill>
                <a:srgbClr val="002060"/>
              </a:solidFill>
            </a:rPr>
            <a:t>wykorzystywanie technologii zdalnej obecności</a:t>
          </a:r>
          <a:r>
            <a:rPr lang="pl-PL" sz="1700" dirty="0" smtClean="0">
              <a:solidFill>
                <a:srgbClr val="002060"/>
              </a:solidFill>
            </a:rPr>
            <a:t>;</a:t>
          </a:r>
          <a:endParaRPr lang="pl-PL" sz="1700" dirty="0">
            <a:solidFill>
              <a:srgbClr val="002060"/>
            </a:solidFill>
          </a:endParaRPr>
        </a:p>
      </dgm:t>
    </dgm:pt>
    <dgm:pt modelId="{B2014689-F1EA-4194-8EC5-F6A23AB19A73}" type="parTrans" cxnId="{366C8C23-1D7D-436C-B4FA-FD46F2E141BE}">
      <dgm:prSet/>
      <dgm:spPr/>
      <dgm:t>
        <a:bodyPr/>
        <a:lstStyle/>
        <a:p>
          <a:endParaRPr lang="pl-PL"/>
        </a:p>
      </dgm:t>
    </dgm:pt>
    <dgm:pt modelId="{94C59AF4-1718-4E5E-87EB-3F620A730B32}" type="sibTrans" cxnId="{366C8C23-1D7D-436C-B4FA-FD46F2E141BE}">
      <dgm:prSet/>
      <dgm:spPr/>
      <dgm:t>
        <a:bodyPr/>
        <a:lstStyle/>
        <a:p>
          <a:endParaRPr lang="pl-PL"/>
        </a:p>
      </dgm:t>
    </dgm:pt>
    <dgm:pt modelId="{C0671644-8456-41BD-9333-CA629F36410C}">
      <dgm:prSet custT="1"/>
      <dgm:spPr/>
      <dgm:t>
        <a:bodyPr/>
        <a:lstStyle/>
        <a:p>
          <a:r>
            <a:rPr lang="pl-PL" sz="1700" b="1" dirty="0" smtClean="0">
              <a:solidFill>
                <a:srgbClr val="002060"/>
              </a:solidFill>
            </a:rPr>
            <a:t>przy wyborze materiałów promocyjnych rozważyć ich wpływ na środowisko, społeczeństwo i gospodarkę.</a:t>
          </a:r>
          <a:endParaRPr lang="pl-PL" sz="1700" dirty="0">
            <a:solidFill>
              <a:srgbClr val="002060"/>
            </a:solidFill>
          </a:endParaRPr>
        </a:p>
      </dgm:t>
    </dgm:pt>
    <dgm:pt modelId="{A8323477-B10C-47E5-87DC-F5FE985498BD}" type="parTrans" cxnId="{99F58875-7D3A-4E26-8059-E22A3B0DB3E7}">
      <dgm:prSet/>
      <dgm:spPr/>
      <dgm:t>
        <a:bodyPr/>
        <a:lstStyle/>
        <a:p>
          <a:endParaRPr lang="pl-PL"/>
        </a:p>
      </dgm:t>
    </dgm:pt>
    <dgm:pt modelId="{82F8E12C-C40E-42D7-AF04-315F002E9967}" type="sibTrans" cxnId="{99F58875-7D3A-4E26-8059-E22A3B0DB3E7}">
      <dgm:prSet/>
      <dgm:spPr/>
      <dgm:t>
        <a:bodyPr/>
        <a:lstStyle/>
        <a:p>
          <a:endParaRPr lang="pl-PL"/>
        </a:p>
      </dgm:t>
    </dgm:pt>
    <dgm:pt modelId="{8E71BE17-2D24-467B-801E-1C772881B019}" type="pres">
      <dgm:prSet presAssocID="{4CC948BB-4D5F-4D88-B0CC-8C1F26B305B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340656D-9843-428E-B1DB-08447F81F879}" type="pres">
      <dgm:prSet presAssocID="{A07E2E5F-ACC6-4CDC-AA3B-52710B7B0666}" presName="composite" presStyleCnt="0"/>
      <dgm:spPr/>
    </dgm:pt>
    <dgm:pt modelId="{2B0EB85B-37A8-4287-91C7-0998B15986A6}" type="pres">
      <dgm:prSet presAssocID="{A07E2E5F-ACC6-4CDC-AA3B-52710B7B0666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76D2BD9-B83E-4678-80A1-C8BB1AB4BB58}" type="pres">
      <dgm:prSet presAssocID="{A07E2E5F-ACC6-4CDC-AA3B-52710B7B0666}" presName="descendantText" presStyleLbl="alignAcc1" presStyleIdx="0" presStyleCnt="1" custScaleY="189375" custLinFactNeighborX="1470" custLinFactNeighborY="849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87CDB00-8988-4D9E-BF5E-D1543704A2CA}" type="presOf" srcId="{F938D013-1506-4598-8142-A269AD6EEF80}" destId="{D76D2BD9-B83E-4678-80A1-C8BB1AB4BB58}" srcOrd="0" destOrd="3" presId="urn:microsoft.com/office/officeart/2005/8/layout/chevron2"/>
    <dgm:cxn modelId="{70BFF7CF-4E39-47C5-814C-B300180BE3E0}" type="presOf" srcId="{C086F31D-C258-4DB5-84CC-0AF971C566C8}" destId="{D76D2BD9-B83E-4678-80A1-C8BB1AB4BB58}" srcOrd="0" destOrd="1" presId="urn:microsoft.com/office/officeart/2005/8/layout/chevron2"/>
    <dgm:cxn modelId="{7812FEA1-5576-4C55-8950-B2ACE07F37F3}" type="presOf" srcId="{A07E2E5F-ACC6-4CDC-AA3B-52710B7B0666}" destId="{2B0EB85B-37A8-4287-91C7-0998B15986A6}" srcOrd="0" destOrd="0" presId="urn:microsoft.com/office/officeart/2005/8/layout/chevron2"/>
    <dgm:cxn modelId="{13968CBC-9C4D-437A-8025-99599377F29E}" srcId="{B9BA2CD0-145D-4E40-92FC-8FF1BF073874}" destId="{C086F31D-C258-4DB5-84CC-0AF971C566C8}" srcOrd="0" destOrd="0" parTransId="{9C6868EC-3F7E-4BE9-BDA5-AE6EA7BF2BAF}" sibTransId="{071676B5-51BA-459A-A93B-7EC6ED94B9EF}"/>
    <dgm:cxn modelId="{0BF1E065-8B1C-4359-8ACE-17F975E2B8C1}" srcId="{B9BA2CD0-145D-4E40-92FC-8FF1BF073874}" destId="{F938D013-1506-4598-8142-A269AD6EEF80}" srcOrd="2" destOrd="0" parTransId="{1103E3B8-3887-46A3-AFFA-7D0685B03669}" sibTransId="{13E5DB1A-D688-4688-AF69-6BC2A938D288}"/>
    <dgm:cxn modelId="{366C8C23-1D7D-436C-B4FA-FD46F2E141BE}" srcId="{B9BA2CD0-145D-4E40-92FC-8FF1BF073874}" destId="{BFC1DBCE-1026-49F6-9976-C1F9C0E98CF2}" srcOrd="3" destOrd="0" parTransId="{B2014689-F1EA-4194-8EC5-F6A23AB19A73}" sibTransId="{94C59AF4-1718-4E5E-87EB-3F620A730B32}"/>
    <dgm:cxn modelId="{48F51B37-8669-45EC-AD58-DEE6C7D51919}" type="presOf" srcId="{1F5F1EEA-EA76-49DE-A9FA-6DAAAA617BFE}" destId="{D76D2BD9-B83E-4678-80A1-C8BB1AB4BB58}" srcOrd="0" destOrd="2" presId="urn:microsoft.com/office/officeart/2005/8/layout/chevron2"/>
    <dgm:cxn modelId="{86E31CC4-3E0F-4375-B053-C5EC44696CF7}" srcId="{B9BA2CD0-145D-4E40-92FC-8FF1BF073874}" destId="{1F5F1EEA-EA76-49DE-A9FA-6DAAAA617BFE}" srcOrd="1" destOrd="0" parTransId="{F650B265-BC1A-480A-B111-AED0EE5C2448}" sibTransId="{A446C219-5A58-4F98-8DBA-2147F2354214}"/>
    <dgm:cxn modelId="{84D5453C-F9A8-4F19-BED9-06152BEBCAEE}" type="presOf" srcId="{C0671644-8456-41BD-9333-CA629F36410C}" destId="{D76D2BD9-B83E-4678-80A1-C8BB1AB4BB58}" srcOrd="0" destOrd="5" presId="urn:microsoft.com/office/officeart/2005/8/layout/chevron2"/>
    <dgm:cxn modelId="{64EBC56B-B302-47A9-974C-21C4E526D1EA}" type="presOf" srcId="{BFC1DBCE-1026-49F6-9976-C1F9C0E98CF2}" destId="{D76D2BD9-B83E-4678-80A1-C8BB1AB4BB58}" srcOrd="0" destOrd="4" presId="urn:microsoft.com/office/officeart/2005/8/layout/chevron2"/>
    <dgm:cxn modelId="{4AD6CEAF-75B3-4D5A-B5F9-B6DD6BE289C8}" type="presOf" srcId="{4CC948BB-4D5F-4D88-B0CC-8C1F26B305B9}" destId="{8E71BE17-2D24-467B-801E-1C772881B019}" srcOrd="0" destOrd="0" presId="urn:microsoft.com/office/officeart/2005/8/layout/chevron2"/>
    <dgm:cxn modelId="{C99FA2A3-29CA-4A69-B345-53348FD0FEEE}" srcId="{A07E2E5F-ACC6-4CDC-AA3B-52710B7B0666}" destId="{B9BA2CD0-145D-4E40-92FC-8FF1BF073874}" srcOrd="0" destOrd="0" parTransId="{AE639327-2D3D-4767-BA0A-FA470BC17A31}" sibTransId="{8A7753E0-69E0-4FFB-8549-E18BC532EF0A}"/>
    <dgm:cxn modelId="{99F58875-7D3A-4E26-8059-E22A3B0DB3E7}" srcId="{B9BA2CD0-145D-4E40-92FC-8FF1BF073874}" destId="{C0671644-8456-41BD-9333-CA629F36410C}" srcOrd="4" destOrd="0" parTransId="{A8323477-B10C-47E5-87DC-F5FE985498BD}" sibTransId="{82F8E12C-C40E-42D7-AF04-315F002E9967}"/>
    <dgm:cxn modelId="{8EC72BF2-CA52-4AD6-9D26-12FEFEB87541}" type="presOf" srcId="{B9BA2CD0-145D-4E40-92FC-8FF1BF073874}" destId="{D76D2BD9-B83E-4678-80A1-C8BB1AB4BB58}" srcOrd="0" destOrd="0" presId="urn:microsoft.com/office/officeart/2005/8/layout/chevron2"/>
    <dgm:cxn modelId="{835DB90C-727A-4185-A2E1-82B7126E3A30}" srcId="{4CC948BB-4D5F-4D88-B0CC-8C1F26B305B9}" destId="{A07E2E5F-ACC6-4CDC-AA3B-52710B7B0666}" srcOrd="0" destOrd="0" parTransId="{9AF307BA-09E3-4695-9DDC-5E30ECFEE473}" sibTransId="{0F1B4BCF-270A-4659-9399-B374CDC98293}"/>
    <dgm:cxn modelId="{D28EE2E5-F169-4EFF-99F3-596F0B2878CF}" type="presParOf" srcId="{8E71BE17-2D24-467B-801E-1C772881B019}" destId="{7340656D-9843-428E-B1DB-08447F81F879}" srcOrd="0" destOrd="0" presId="urn:microsoft.com/office/officeart/2005/8/layout/chevron2"/>
    <dgm:cxn modelId="{69C328D3-C167-4DE4-85B6-DF111F7C5427}" type="presParOf" srcId="{7340656D-9843-428E-B1DB-08447F81F879}" destId="{2B0EB85B-37A8-4287-91C7-0998B15986A6}" srcOrd="0" destOrd="0" presId="urn:microsoft.com/office/officeart/2005/8/layout/chevron2"/>
    <dgm:cxn modelId="{6D8AF95B-BB05-4056-ABB6-7E0923316392}" type="presParOf" srcId="{7340656D-9843-428E-B1DB-08447F81F879}" destId="{D76D2BD9-B83E-4678-80A1-C8BB1AB4BB5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EECF1A-3D35-4BC9-ACA6-AB61E1AD7147}">
      <dsp:nvSpPr>
        <dsp:cNvPr id="0" name=""/>
        <dsp:cNvSpPr/>
      </dsp:nvSpPr>
      <dsp:spPr>
        <a:xfrm>
          <a:off x="0" y="166572"/>
          <a:ext cx="11924145" cy="691016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>
              <a:solidFill>
                <a:srgbClr val="7030A0"/>
              </a:solidFill>
            </a:rPr>
            <a:t>RODZAJE DZIAŁAŃ INFORMACYJNO-PROMOCYJNYCH</a:t>
          </a:r>
        </a:p>
      </dsp:txBody>
      <dsp:txXfrm>
        <a:off x="0" y="166572"/>
        <a:ext cx="11924145" cy="691016"/>
      </dsp:txXfrm>
    </dsp:sp>
    <dsp:sp modelId="{D6C101E5-1CEC-4303-AFDB-77EF22520C06}">
      <dsp:nvSpPr>
        <dsp:cNvPr id="0" name=""/>
        <dsp:cNvSpPr/>
      </dsp:nvSpPr>
      <dsp:spPr>
        <a:xfrm>
          <a:off x="0" y="1287839"/>
          <a:ext cx="3290857" cy="31739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b="0" kern="1200" dirty="0">
            <a:solidFill>
              <a:srgbClr val="002060"/>
            </a:solidFill>
          </a:endParaRP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b="0" kern="1200" dirty="0">
            <a:solidFill>
              <a:srgbClr val="002060"/>
            </a:solidFill>
          </a:endParaRP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>
              <a:solidFill>
                <a:srgbClr val="002060"/>
              </a:solidFill>
            </a:rPr>
            <a:t>1) Upowszechnianie wiedzy ogólnej i szczegółowej na temat PS WPR 2023-2027, rezultatów jego realizacji oraz informowanie o wkładzie UE w realizację PS WPR 2023-2027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>
              <a:solidFill>
                <a:schemeClr val="bg1"/>
              </a:solidFill>
            </a:rPr>
            <a:t>(w tym o nowych instrumentach wsparcia, które realizują cele Europejskiego Zielonego Ładu)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>
              <a:solidFill>
                <a:srgbClr val="002060"/>
              </a:solidFill>
            </a:rPr>
            <a:t> </a:t>
          </a:r>
        </a:p>
      </dsp:txBody>
      <dsp:txXfrm>
        <a:off x="0" y="1287839"/>
        <a:ext cx="3290857" cy="3173960"/>
      </dsp:txXfrm>
    </dsp:sp>
    <dsp:sp modelId="{14A319D7-D541-4925-AF93-53DF825DE585}">
      <dsp:nvSpPr>
        <dsp:cNvPr id="0" name=""/>
        <dsp:cNvSpPr/>
      </dsp:nvSpPr>
      <dsp:spPr>
        <a:xfrm>
          <a:off x="3293150" y="1306311"/>
          <a:ext cx="2157175" cy="31739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>
              <a:solidFill>
                <a:srgbClr val="002060"/>
              </a:solidFill>
            </a:rPr>
            <a:t>2) Zapewnienie informacji podmiotom zaangażowanym w realizację Strategii</a:t>
          </a:r>
        </a:p>
      </dsp:txBody>
      <dsp:txXfrm>
        <a:off x="3293150" y="1306311"/>
        <a:ext cx="2157175" cy="3173960"/>
      </dsp:txXfrm>
    </dsp:sp>
    <dsp:sp modelId="{F80DF33B-73FA-407E-A569-B9A8D7B4FAA5}">
      <dsp:nvSpPr>
        <dsp:cNvPr id="0" name=""/>
        <dsp:cNvSpPr/>
      </dsp:nvSpPr>
      <dsp:spPr>
        <a:xfrm>
          <a:off x="5450325" y="1306311"/>
          <a:ext cx="2157175" cy="31739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>
              <a:solidFill>
                <a:srgbClr val="002060"/>
              </a:solidFill>
            </a:rPr>
            <a:t>3) Zapewnienie informacji pracownikom punktów informacyjnych oraz podmiotom doradczym i LGD</a:t>
          </a:r>
        </a:p>
      </dsp:txBody>
      <dsp:txXfrm>
        <a:off x="5450325" y="1306311"/>
        <a:ext cx="2157175" cy="3173960"/>
      </dsp:txXfrm>
    </dsp:sp>
    <dsp:sp modelId="{525B87A3-5262-4DDE-91E8-AE42325AD042}">
      <dsp:nvSpPr>
        <dsp:cNvPr id="0" name=""/>
        <dsp:cNvSpPr/>
      </dsp:nvSpPr>
      <dsp:spPr>
        <a:xfrm>
          <a:off x="7607501" y="1306311"/>
          <a:ext cx="2157175" cy="31739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>
              <a:solidFill>
                <a:srgbClr val="002060"/>
              </a:solidFill>
            </a:rPr>
            <a:t>4) Zapewnienie odpowiedniej wizualizacji UE oraz PS WPR 2023-2027</a:t>
          </a:r>
        </a:p>
      </dsp:txBody>
      <dsp:txXfrm>
        <a:off x="7607501" y="1306311"/>
        <a:ext cx="2157175" cy="3173960"/>
      </dsp:txXfrm>
    </dsp:sp>
    <dsp:sp modelId="{9460C66B-095D-4DCC-ABDB-B445DAB23DCB}">
      <dsp:nvSpPr>
        <dsp:cNvPr id="0" name=""/>
        <dsp:cNvSpPr/>
      </dsp:nvSpPr>
      <dsp:spPr>
        <a:xfrm>
          <a:off x="9764677" y="1306311"/>
          <a:ext cx="2157175" cy="31739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>
              <a:solidFill>
                <a:srgbClr val="002060"/>
              </a:solidFill>
            </a:rPr>
            <a:t>5) Zapewnienie informacji o nowym okresie programowania 2028-2034</a:t>
          </a:r>
        </a:p>
      </dsp:txBody>
      <dsp:txXfrm>
        <a:off x="9764677" y="1306311"/>
        <a:ext cx="2157175" cy="3173960"/>
      </dsp:txXfrm>
    </dsp:sp>
    <dsp:sp modelId="{DD5BA2C7-98AC-4F3C-B670-0F6C0E88526D}">
      <dsp:nvSpPr>
        <dsp:cNvPr id="0" name=""/>
        <dsp:cNvSpPr/>
      </dsp:nvSpPr>
      <dsp:spPr>
        <a:xfrm>
          <a:off x="0" y="4480272"/>
          <a:ext cx="11924145" cy="352662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shade val="8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CD5CAA-EC65-45D5-A7C1-8721C306B732}">
      <dsp:nvSpPr>
        <dsp:cNvPr id="0" name=""/>
        <dsp:cNvSpPr/>
      </dsp:nvSpPr>
      <dsp:spPr>
        <a:xfrm rot="5400000">
          <a:off x="-434416" y="437733"/>
          <a:ext cx="2896110" cy="20272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rgbClr val="002060"/>
              </a:solidFill>
            </a:rPr>
            <a:t>4) Zasada adekwatności narzędzi </a:t>
          </a:r>
          <a:endParaRPr lang="pl-PL" sz="1800" kern="1200" dirty="0">
            <a:solidFill>
              <a:srgbClr val="002060"/>
            </a:solidFill>
          </a:endParaRPr>
        </a:p>
      </dsp:txBody>
      <dsp:txXfrm rot="-5400000">
        <a:off x="1" y="1016956"/>
        <a:ext cx="2027277" cy="868833"/>
      </dsp:txXfrm>
    </dsp:sp>
    <dsp:sp modelId="{D9D5323B-FCA2-44DA-89FE-1DF4E26D1D89}">
      <dsp:nvSpPr>
        <dsp:cNvPr id="0" name=""/>
        <dsp:cNvSpPr/>
      </dsp:nvSpPr>
      <dsp:spPr>
        <a:xfrm rot="5400000">
          <a:off x="5808185" y="-3777591"/>
          <a:ext cx="1882471" cy="94442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>
              <a:solidFill>
                <a:srgbClr val="002060"/>
              </a:solidFill>
            </a:rPr>
            <a:t>Należy </a:t>
          </a:r>
          <a:r>
            <a:rPr lang="pl-PL" sz="1700" kern="1200" dirty="0">
              <a:solidFill>
                <a:srgbClr val="002060"/>
              </a:solidFill>
            </a:rPr>
            <a:t>wybierać narzędzia, które uwzględniają wszystkie potrzeby wynikające z celu </a:t>
          </a:r>
          <a:r>
            <a:rPr lang="pl-PL" sz="1700" kern="1200" dirty="0" smtClean="0">
              <a:solidFill>
                <a:srgbClr val="002060"/>
              </a:solidFill>
            </a:rPr>
            <a:t>komunikacji.</a:t>
          </a:r>
          <a:endParaRPr lang="pl-PL" sz="1700" kern="1200" dirty="0">
            <a:solidFill>
              <a:srgbClr val="002060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>
              <a:solidFill>
                <a:srgbClr val="002060"/>
              </a:solidFill>
            </a:rPr>
            <a:t>Należy </a:t>
          </a:r>
          <a:r>
            <a:rPr lang="pl-PL" sz="1700" kern="1200" dirty="0">
              <a:solidFill>
                <a:srgbClr val="002060"/>
              </a:solidFill>
            </a:rPr>
            <a:t>ocenić, czy wybrane narzędzie lub zestaw narzędzi będą skuteczne w osiągnięciu zamierzonego celu.</a:t>
          </a:r>
        </a:p>
      </dsp:txBody>
      <dsp:txXfrm rot="-5400000">
        <a:off x="2027278" y="95211"/>
        <a:ext cx="9352392" cy="1698681"/>
      </dsp:txXfrm>
    </dsp:sp>
    <dsp:sp modelId="{C063D440-B28A-481E-AB01-4D10B3B7B876}">
      <dsp:nvSpPr>
        <dsp:cNvPr id="0" name=""/>
        <dsp:cNvSpPr/>
      </dsp:nvSpPr>
      <dsp:spPr>
        <a:xfrm rot="5400000">
          <a:off x="-434416" y="3052676"/>
          <a:ext cx="2896110" cy="20272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b="1" kern="1200" dirty="0" smtClean="0">
            <a:solidFill>
              <a:srgbClr val="00206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solidFill>
                <a:srgbClr val="002060"/>
              </a:solidFill>
            </a:rPr>
            <a:t>5</a:t>
          </a:r>
          <a:r>
            <a:rPr lang="pl-PL" sz="1800" b="1" kern="1200" dirty="0">
              <a:solidFill>
                <a:srgbClr val="002060"/>
              </a:solidFill>
            </a:rPr>
            <a:t>) Zasada najniższego efektywnego kosztu </a:t>
          </a:r>
          <a:r>
            <a:rPr lang="pl-PL" sz="1800" b="1" kern="1200" dirty="0" smtClean="0">
              <a:solidFill>
                <a:srgbClr val="002060"/>
              </a:solidFill>
            </a:rPr>
            <a:t>dotarcia do grupy docelowej</a:t>
          </a:r>
          <a:endParaRPr lang="pl-PL" sz="1800" b="1" kern="1200" dirty="0">
            <a:solidFill>
              <a:srgbClr val="002060"/>
            </a:solidFill>
          </a:endParaRPr>
        </a:p>
      </dsp:txBody>
      <dsp:txXfrm rot="-5400000">
        <a:off x="1" y="3631899"/>
        <a:ext cx="2027277" cy="868833"/>
      </dsp:txXfrm>
    </dsp:sp>
    <dsp:sp modelId="{9E147496-B66C-48DB-8096-7A6D3406DD13}">
      <dsp:nvSpPr>
        <dsp:cNvPr id="0" name=""/>
        <dsp:cNvSpPr/>
      </dsp:nvSpPr>
      <dsp:spPr>
        <a:xfrm rot="5400000">
          <a:off x="5807690" y="-1162152"/>
          <a:ext cx="1883461" cy="94442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>
              <a:solidFill>
                <a:srgbClr val="002060"/>
              </a:solidFill>
            </a:rPr>
            <a:t>Podczas </a:t>
          </a:r>
          <a:r>
            <a:rPr lang="pl-PL" sz="1700" kern="1200" dirty="0">
              <a:solidFill>
                <a:srgbClr val="002060"/>
              </a:solidFill>
            </a:rPr>
            <a:t>porównywania alternatywnych narzędzi, należy wybrać te o możliwie niskim koszcie efektywnego </a:t>
          </a:r>
          <a:r>
            <a:rPr lang="pl-PL" sz="1700" kern="1200" dirty="0" smtClean="0">
              <a:solidFill>
                <a:srgbClr val="002060"/>
              </a:solidFill>
            </a:rPr>
            <a:t>dotarcia.</a:t>
          </a:r>
          <a:endParaRPr lang="pl-PL" sz="1700" kern="1200" dirty="0">
            <a:solidFill>
              <a:srgbClr val="002060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>
              <a:solidFill>
                <a:srgbClr val="002060"/>
              </a:solidFill>
            </a:rPr>
            <a:t>Efektywne </a:t>
          </a:r>
          <a:r>
            <a:rPr lang="pl-PL" sz="1700" kern="1200" dirty="0">
              <a:solidFill>
                <a:srgbClr val="002060"/>
              </a:solidFill>
            </a:rPr>
            <a:t>dotarcie to minimalna liczba kontaktów z przekazem, która jest niezbędna, aby wpłynąć na odbiorcę (kiedy odbiorca zapamiętuje i rozumie przekaz).</a:t>
          </a:r>
        </a:p>
      </dsp:txBody>
      <dsp:txXfrm rot="-5400000">
        <a:off x="2027278" y="2710203"/>
        <a:ext cx="9352344" cy="169957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1B2C5-C41D-4D17-8C0A-F70B38A5F2AB}">
      <dsp:nvSpPr>
        <dsp:cNvPr id="0" name=""/>
        <dsp:cNvSpPr/>
      </dsp:nvSpPr>
      <dsp:spPr>
        <a:xfrm rot="5400000">
          <a:off x="-414824" y="419705"/>
          <a:ext cx="2765499" cy="19358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rgbClr val="002060"/>
              </a:solidFill>
            </a:rPr>
            <a:t>6) Zasada zgodności zasięgu projektu z zasięgiem narzędzia komunikacji</a:t>
          </a:r>
        </a:p>
      </dsp:txBody>
      <dsp:txXfrm rot="-5400000">
        <a:off x="2" y="972805"/>
        <a:ext cx="1935849" cy="829650"/>
      </dsp:txXfrm>
    </dsp:sp>
    <dsp:sp modelId="{083FFC36-760B-4D2E-A12E-04A40F2ED46B}">
      <dsp:nvSpPr>
        <dsp:cNvPr id="0" name=""/>
        <dsp:cNvSpPr/>
      </dsp:nvSpPr>
      <dsp:spPr>
        <a:xfrm rot="5400000">
          <a:off x="5458083" y="-3517353"/>
          <a:ext cx="1798519" cy="88429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>
              <a:solidFill>
                <a:srgbClr val="002060"/>
              </a:solidFill>
            </a:rPr>
            <a:t>Narzędzia komunikacji powinny odpowiadać zasięgowi promowanego działania lub projektu.</a:t>
          </a:r>
          <a:br>
            <a:rPr lang="pl-PL" sz="1700" kern="1200" dirty="0">
              <a:solidFill>
                <a:srgbClr val="002060"/>
              </a:solidFill>
            </a:rPr>
          </a:br>
          <a:r>
            <a:rPr lang="pl-PL" sz="1700" kern="1200" dirty="0">
              <a:solidFill>
                <a:srgbClr val="002060"/>
              </a:solidFill>
            </a:rPr>
            <a:t>Na przykład:</a:t>
          </a:r>
          <a:br>
            <a:rPr lang="pl-PL" sz="1700" kern="1200" dirty="0">
              <a:solidFill>
                <a:srgbClr val="002060"/>
              </a:solidFill>
            </a:rPr>
          </a:br>
          <a:r>
            <a:rPr lang="pl-PL" sz="1700" kern="1200" dirty="0">
              <a:solidFill>
                <a:srgbClr val="002060"/>
              </a:solidFill>
            </a:rPr>
            <a:t>- kiedy komunikat jest o kwestiach horyzontalnych lub o naborach obejmujących wszystkie województwa, powinno się korzystać z mediów ogólnopolskich, regionalnych lub lokalnych.</a:t>
          </a:r>
          <a:br>
            <a:rPr lang="pl-PL" sz="1700" kern="1200" dirty="0">
              <a:solidFill>
                <a:srgbClr val="002060"/>
              </a:solidFill>
            </a:rPr>
          </a:br>
          <a:r>
            <a:rPr lang="pl-PL" sz="1700" kern="1200" dirty="0">
              <a:solidFill>
                <a:srgbClr val="002060"/>
              </a:solidFill>
            </a:rPr>
            <a:t>- kiedy mowa np. o naborach w wybranych województwach lub wydarzeniu o charakterze regionalnym, należy korzystać z mediów o zasięgu regionalnym lub lokalnym.</a:t>
          </a:r>
        </a:p>
      </dsp:txBody>
      <dsp:txXfrm rot="-5400000">
        <a:off x="1935849" y="92677"/>
        <a:ext cx="8755191" cy="1622927"/>
      </dsp:txXfrm>
    </dsp:sp>
    <dsp:sp modelId="{C6DB6CD3-74CB-4071-8BBB-BACE7E8A42F1}">
      <dsp:nvSpPr>
        <dsp:cNvPr id="0" name=""/>
        <dsp:cNvSpPr/>
      </dsp:nvSpPr>
      <dsp:spPr>
        <a:xfrm rot="5400000">
          <a:off x="-414824" y="2903515"/>
          <a:ext cx="2765499" cy="19358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rgbClr val="002060"/>
              </a:solidFill>
            </a:rPr>
            <a:t>7) Zasada zgodności grupy docelowej z grupą docelową PS WPR 2023-2027</a:t>
          </a:r>
        </a:p>
      </dsp:txBody>
      <dsp:txXfrm rot="-5400000">
        <a:off x="2" y="3456615"/>
        <a:ext cx="1935849" cy="829650"/>
      </dsp:txXfrm>
    </dsp:sp>
    <dsp:sp modelId="{66FF7766-17CC-4010-9F6F-A0E45A9E560D}">
      <dsp:nvSpPr>
        <dsp:cNvPr id="0" name=""/>
        <dsp:cNvSpPr/>
      </dsp:nvSpPr>
      <dsp:spPr>
        <a:xfrm rot="5400000">
          <a:off x="5458555" y="-1034015"/>
          <a:ext cx="1797574" cy="88429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>
              <a:solidFill>
                <a:srgbClr val="002060"/>
              </a:solidFill>
            </a:rPr>
            <a:t>Grupa docelowa powinna jak najwierniej odzwierciedlać grupę docelową interwencji czy innego działania, o którym komunikujemy.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>
              <a:solidFill>
                <a:srgbClr val="002060"/>
              </a:solidFill>
            </a:rPr>
            <a:t>Należy unikać poszerzania grupy docelowej tylko po to, aby zastosować media o szerokim zasięgu</a:t>
          </a:r>
          <a:r>
            <a:rPr lang="pl-PL" sz="1600" kern="1200" dirty="0">
              <a:solidFill>
                <a:srgbClr val="002060"/>
              </a:solidFill>
            </a:rPr>
            <a:t>.</a:t>
          </a:r>
        </a:p>
      </dsp:txBody>
      <dsp:txXfrm rot="-5400000">
        <a:off x="1935849" y="2576441"/>
        <a:ext cx="8755237" cy="162207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49AAD-6D3D-485A-A954-58D792578A78}">
      <dsp:nvSpPr>
        <dsp:cNvPr id="0" name=""/>
        <dsp:cNvSpPr/>
      </dsp:nvSpPr>
      <dsp:spPr>
        <a:xfrm>
          <a:off x="0" y="1775"/>
          <a:ext cx="11485984" cy="63456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rgbClr val="002060"/>
              </a:solidFill>
            </a:rPr>
            <a:t>możliwości uzyskania dofinansowania oraz terminów naboru wniosków o dofinansowanie;</a:t>
          </a:r>
          <a:endParaRPr lang="pl-PL" sz="1600" kern="1200" dirty="0">
            <a:solidFill>
              <a:srgbClr val="002060"/>
            </a:solidFill>
          </a:endParaRPr>
        </a:p>
      </dsp:txBody>
      <dsp:txXfrm>
        <a:off x="30977" y="32752"/>
        <a:ext cx="11424030" cy="572606"/>
      </dsp:txXfrm>
    </dsp:sp>
    <dsp:sp modelId="{C9432626-E886-4225-A5EB-D5A43363F997}">
      <dsp:nvSpPr>
        <dsp:cNvPr id="0" name=""/>
        <dsp:cNvSpPr/>
      </dsp:nvSpPr>
      <dsp:spPr>
        <a:xfrm>
          <a:off x="0" y="646727"/>
          <a:ext cx="11485984" cy="63456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8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rgbClr val="002060"/>
              </a:solidFill>
            </a:rPr>
            <a:t>udostępnienia instrukcji wypełniania wniosków;</a:t>
          </a:r>
          <a:endParaRPr lang="pl-PL" sz="1600" kern="1200" dirty="0">
            <a:solidFill>
              <a:srgbClr val="002060"/>
            </a:solidFill>
          </a:endParaRPr>
        </a:p>
      </dsp:txBody>
      <dsp:txXfrm>
        <a:off x="30977" y="677704"/>
        <a:ext cx="11424030" cy="572606"/>
      </dsp:txXfrm>
    </dsp:sp>
    <dsp:sp modelId="{0E598836-9101-4AAD-9C95-F21DE8045C1A}">
      <dsp:nvSpPr>
        <dsp:cNvPr id="0" name=""/>
        <dsp:cNvSpPr/>
      </dsp:nvSpPr>
      <dsp:spPr>
        <a:xfrm>
          <a:off x="0" y="1291680"/>
          <a:ext cx="11485984" cy="63456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16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rgbClr val="002060"/>
              </a:solidFill>
            </a:rPr>
            <a:t>procedur rozpatrywania wniosków o dofinansowanie, w tym warunków i kryteriów wyboru i oceny projektów w przypadku dotacji oraz informacji o instrumentach finansowych oferowanych w ramach PS WPR 2023-2027;</a:t>
          </a:r>
          <a:endParaRPr lang="pl-PL" sz="1600" kern="1200" dirty="0">
            <a:solidFill>
              <a:srgbClr val="002060"/>
            </a:solidFill>
          </a:endParaRPr>
        </a:p>
      </dsp:txBody>
      <dsp:txXfrm>
        <a:off x="30977" y="1322657"/>
        <a:ext cx="11424030" cy="572606"/>
      </dsp:txXfrm>
    </dsp:sp>
    <dsp:sp modelId="{42DAF8C8-34A0-4457-8973-7DD120DA8BF7}">
      <dsp:nvSpPr>
        <dsp:cNvPr id="0" name=""/>
        <dsp:cNvSpPr/>
      </dsp:nvSpPr>
      <dsp:spPr>
        <a:xfrm>
          <a:off x="0" y="1936632"/>
          <a:ext cx="11485984" cy="63456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4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rgbClr val="002060"/>
              </a:solidFill>
            </a:rPr>
            <a:t>danych teleadresowych do punktów informacyjnych lub listę banków kredytujących, gdzie odbiorcy mogą uzyskać informacje na temat PS WPR 2023-2027, kryteriów wyboru i oceny operacji oraz informacji o instrumentach finansowych oferowanych w ramach PS WPR 2023-2027;</a:t>
          </a:r>
          <a:endParaRPr lang="pl-PL" sz="1600" kern="1200" dirty="0">
            <a:solidFill>
              <a:srgbClr val="002060"/>
            </a:solidFill>
          </a:endParaRPr>
        </a:p>
      </dsp:txBody>
      <dsp:txXfrm>
        <a:off x="30977" y="1967609"/>
        <a:ext cx="11424030" cy="572606"/>
      </dsp:txXfrm>
    </dsp:sp>
    <dsp:sp modelId="{57E6ABF6-20C0-4F78-BC41-84960746F0DA}">
      <dsp:nvSpPr>
        <dsp:cNvPr id="0" name=""/>
        <dsp:cNvSpPr/>
      </dsp:nvSpPr>
      <dsp:spPr>
        <a:xfrm>
          <a:off x="0" y="2581585"/>
          <a:ext cx="11485984" cy="63456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32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rgbClr val="002060"/>
              </a:solidFill>
            </a:rPr>
            <a:t>odpowiedzialności potencjalnych beneficjentów/ostatecznych odbiorców za poinformowanie opinii publicznej o celu operacji i wsparciu operacji z UE zgodnie rozporządzeniem (UE) 2022/129;</a:t>
          </a:r>
          <a:endParaRPr lang="pl-PL" sz="1600" kern="1200" dirty="0">
            <a:solidFill>
              <a:srgbClr val="002060"/>
            </a:solidFill>
          </a:endParaRPr>
        </a:p>
      </dsp:txBody>
      <dsp:txXfrm>
        <a:off x="30977" y="2612562"/>
        <a:ext cx="11424030" cy="572606"/>
      </dsp:txXfrm>
    </dsp:sp>
    <dsp:sp modelId="{65BAD512-57A3-46DC-B5B1-A7E1910A1B98}">
      <dsp:nvSpPr>
        <dsp:cNvPr id="0" name=""/>
        <dsp:cNvSpPr/>
      </dsp:nvSpPr>
      <dsp:spPr>
        <a:xfrm>
          <a:off x="0" y="3226537"/>
          <a:ext cx="11485984" cy="634560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rgbClr val="002060"/>
              </a:solidFill>
            </a:rPr>
            <a:t>monitorowania i sprawozdawczości z realizacji działań komunikacyjnych w ramach planów operacyjnych, realizowanych zgodnie z wytycznymi IZ. </a:t>
          </a:r>
          <a:endParaRPr lang="pl-PL" sz="1600" kern="1200" dirty="0">
            <a:solidFill>
              <a:srgbClr val="002060"/>
            </a:solidFill>
          </a:endParaRPr>
        </a:p>
      </dsp:txBody>
      <dsp:txXfrm>
        <a:off x="30977" y="3257514"/>
        <a:ext cx="11424030" cy="57260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B6F4A-9C1C-4B9F-845C-07652D53647E}">
      <dsp:nvSpPr>
        <dsp:cNvPr id="0" name=""/>
        <dsp:cNvSpPr/>
      </dsp:nvSpPr>
      <dsp:spPr>
        <a:xfrm rot="5400000">
          <a:off x="-548694" y="1704981"/>
          <a:ext cx="3657963" cy="25605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b="1" kern="1200" dirty="0"/>
            <a:t>EWALUACJA</a:t>
          </a:r>
          <a:endParaRPr lang="pl-PL" sz="3900" kern="1200" dirty="0"/>
        </a:p>
      </dsp:txBody>
      <dsp:txXfrm rot="-5400000">
        <a:off x="1" y="2436573"/>
        <a:ext cx="2560574" cy="1097389"/>
      </dsp:txXfrm>
    </dsp:sp>
    <dsp:sp modelId="{7A0F7FAE-BB6B-4452-9624-A62142B2CE29}">
      <dsp:nvSpPr>
        <dsp:cNvPr id="0" name=""/>
        <dsp:cNvSpPr/>
      </dsp:nvSpPr>
      <dsp:spPr>
        <a:xfrm rot="5400000">
          <a:off x="3936715" y="-1375796"/>
          <a:ext cx="4689562" cy="74418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>
              <a:solidFill>
                <a:srgbClr val="002060"/>
              </a:solidFill>
            </a:rPr>
            <a:t>systematyczna i obiektywna ocena realizacji Strategii komunikacji PS WPR 2023-2027 jako całości oraz każdego rocznego planu operacyjnego, zawierającego informacje o stopniu i efektach realizacji działania 8 Planu działania KSOW+ z osobna, tj. ich założeń, procesu realizacji i rezultatów pod względem takich czynników jak efektywność i skuteczność, ale także adekwatność i trwałość podjętych działań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500" kern="1200" dirty="0">
            <a:solidFill>
              <a:srgbClr val="00206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>
              <a:solidFill>
                <a:srgbClr val="002060"/>
              </a:solidFill>
            </a:rPr>
            <a:t>odnosi się do długoterminowych efektów realizacji </a:t>
          </a:r>
          <a:r>
            <a:rPr lang="pl-PL" sz="1500" kern="1200" dirty="0" smtClean="0">
              <a:solidFill>
                <a:srgbClr val="002060"/>
              </a:solidFill>
            </a:rPr>
            <a:t>Strategii </a:t>
          </a:r>
          <a:r>
            <a:rPr lang="pl-PL" sz="1500" kern="1200" dirty="0">
              <a:solidFill>
                <a:srgbClr val="002060"/>
              </a:solidFill>
            </a:rPr>
            <a:t>i planów oraz ich oddziaływania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500" kern="1200" dirty="0">
            <a:solidFill>
              <a:srgbClr val="00206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>
              <a:solidFill>
                <a:srgbClr val="002060"/>
              </a:solidFill>
            </a:rPr>
            <a:t>powinna dostarczyć rzetelnych i przydatnych informacji o obiekcie badania zwiększając efektywność procesu decyzyjnego oraz umożliwiając poprawę współdziałania wszystkich partnerów zaangażowanych w realizację Strategii prowadzonych działań informacyjnych i promocyjnych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500" kern="1200" dirty="0">
            <a:solidFill>
              <a:srgbClr val="00206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>
              <a:solidFill>
                <a:srgbClr val="002060"/>
              </a:solidFill>
            </a:rPr>
            <a:t>umożliwia ocenę racjonalności wydatków ponoszonych na działania informacyjno-promocyjne PS WPR 2023-2027</a:t>
          </a:r>
        </a:p>
      </dsp:txBody>
      <dsp:txXfrm rot="-5400000">
        <a:off x="2560575" y="229270"/>
        <a:ext cx="7212917" cy="42317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82BE4-3561-49E6-B922-0AC322BDCC92}">
      <dsp:nvSpPr>
        <dsp:cNvPr id="0" name=""/>
        <dsp:cNvSpPr/>
      </dsp:nvSpPr>
      <dsp:spPr>
        <a:xfrm>
          <a:off x="0" y="232193"/>
          <a:ext cx="11148292" cy="18316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5231" tIns="104140" rIns="865231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>
              <a:solidFill>
                <a:srgbClr val="002060"/>
              </a:solidFill>
            </a:rPr>
            <a:t>grupa bardzo niejednorodna, obejmująca osoby w różnym wieku, </a:t>
          </a:r>
          <a:r>
            <a:rPr lang="pl-PL" sz="1500" kern="1200" dirty="0" smtClean="0">
              <a:solidFill>
                <a:srgbClr val="002060"/>
              </a:solidFill>
            </a:rPr>
            <a:t>poziomie </a:t>
          </a:r>
          <a:r>
            <a:rPr lang="pl-PL" sz="1500" kern="1200" dirty="0">
              <a:solidFill>
                <a:srgbClr val="002060"/>
              </a:solidFill>
            </a:rPr>
            <a:t>wykształcenia, z różnych grup zawodowych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>
              <a:solidFill>
                <a:srgbClr val="002060"/>
              </a:solidFill>
            </a:rPr>
            <a:t>przekaz powinien być uniwersalny i zrozumiały dla wszystkich odbiorców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>
              <a:solidFill>
                <a:srgbClr val="002060"/>
              </a:solidFill>
            </a:rPr>
            <a:t>należy skupiać się na budowaniu pozytywnego wizerunku wsi jako miejsca zamieszkania i popularyzacji modelu wielofunkcyjności obszarów wiejskich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>
              <a:solidFill>
                <a:srgbClr val="7030A0"/>
              </a:solidFill>
            </a:rPr>
            <a:t>ważną grupą wśród ogółu społeczeństwa są </a:t>
          </a:r>
          <a:r>
            <a:rPr lang="pl-PL" sz="1600" b="1" kern="1200" dirty="0">
              <a:solidFill>
                <a:srgbClr val="7030A0"/>
              </a:solidFill>
            </a:rPr>
            <a:t>konsumenci </a:t>
          </a:r>
          <a:r>
            <a:rPr lang="pl-PL" sz="1600" kern="1200" dirty="0">
              <a:solidFill>
                <a:srgbClr val="7030A0"/>
              </a:solidFill>
            </a:rPr>
            <a:t>(w szczególności osoby podejmujące decyzje zakupowe), a także </a:t>
          </a:r>
          <a:r>
            <a:rPr lang="pl-PL" sz="1600" b="1" kern="1200" dirty="0">
              <a:solidFill>
                <a:srgbClr val="7030A0"/>
              </a:solidFill>
            </a:rPr>
            <a:t>młodzież</a:t>
          </a:r>
          <a:r>
            <a:rPr lang="pl-PL" sz="1600" kern="1200" dirty="0">
              <a:solidFill>
                <a:srgbClr val="7030A0"/>
              </a:solidFill>
            </a:rPr>
            <a:t> (grupa przyszłych beneficjentów, a także obecnych i przyszłych odbiorców rezultatów działania funduszy europejskich - osoby w wieku 15-25 lat)</a:t>
          </a:r>
        </a:p>
      </dsp:txBody>
      <dsp:txXfrm>
        <a:off x="0" y="232193"/>
        <a:ext cx="11148292" cy="1831697"/>
      </dsp:txXfrm>
    </dsp:sp>
    <dsp:sp modelId="{6267DCE5-B494-40D1-8696-392AF84CAF01}">
      <dsp:nvSpPr>
        <dsp:cNvPr id="0" name=""/>
        <dsp:cNvSpPr/>
      </dsp:nvSpPr>
      <dsp:spPr>
        <a:xfrm>
          <a:off x="557414" y="69349"/>
          <a:ext cx="7818163" cy="2809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4965" tIns="0" rIns="29496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rgbClr val="002060"/>
              </a:solidFill>
            </a:rPr>
            <a:t>Ogół społeczeństwa</a:t>
          </a:r>
          <a:endParaRPr lang="pl-PL" sz="1800" kern="1200" dirty="0"/>
        </a:p>
      </dsp:txBody>
      <dsp:txXfrm>
        <a:off x="571128" y="83063"/>
        <a:ext cx="7790735" cy="253496"/>
      </dsp:txXfrm>
    </dsp:sp>
    <dsp:sp modelId="{E6A26294-7734-4A65-84E9-024F821996CA}">
      <dsp:nvSpPr>
        <dsp:cNvPr id="0" name=""/>
        <dsp:cNvSpPr/>
      </dsp:nvSpPr>
      <dsp:spPr>
        <a:xfrm>
          <a:off x="0" y="2228714"/>
          <a:ext cx="11148292" cy="2585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5231" tIns="104140" rIns="865231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500" kern="1200" dirty="0">
            <a:solidFill>
              <a:srgbClr val="00206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>
              <a:solidFill>
                <a:srgbClr val="002060"/>
              </a:solidFill>
            </a:rPr>
            <a:t>zróżnicowana grupa odbiorców pod wieloma względami (doświadczenie zawodowe, wykształcenie, płci, wieku itd.)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>
              <a:solidFill>
                <a:srgbClr val="002060"/>
              </a:solidFill>
            </a:rPr>
            <a:t>mogą być odbiorcami posiadającymi już pewną wiedzę na temat PS WPR 2023-2027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>
              <a:solidFill>
                <a:srgbClr val="002060"/>
              </a:solidFill>
            </a:rPr>
            <a:t>kierując do nich działania </a:t>
          </a:r>
          <a:r>
            <a:rPr lang="pl-PL" sz="1500" kern="1200" dirty="0">
              <a:solidFill>
                <a:srgbClr val="002060"/>
              </a:solidFill>
            </a:rPr>
            <a:t>informacyjne należy brać pod uwagę różnicowanie przekazu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>
              <a:solidFill>
                <a:srgbClr val="002060"/>
              </a:solidFill>
            </a:rPr>
            <a:t>przekazywane informacje muszą być wiarygodne, rzetelne, </a:t>
          </a:r>
          <a:r>
            <a:rPr lang="pl-PL" sz="1500" b="0" kern="1200" dirty="0">
              <a:solidFill>
                <a:srgbClr val="002060"/>
              </a:solidFill>
            </a:rPr>
            <a:t>przejrzyste i przekazywane z odpowiednim wyprzedzeniem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b="0" kern="1200" dirty="0" smtClean="0">
              <a:solidFill>
                <a:srgbClr val="7030A0"/>
              </a:solidFill>
            </a:rPr>
            <a:t>warto </a:t>
          </a:r>
          <a:r>
            <a:rPr lang="pl-PL" sz="1600" b="0" kern="1200" dirty="0">
              <a:solidFill>
                <a:srgbClr val="7030A0"/>
              </a:solidFill>
            </a:rPr>
            <a:t>wyróżnić </a:t>
          </a:r>
          <a:r>
            <a:rPr lang="pl-PL" sz="1600" b="1" kern="1200" dirty="0">
              <a:solidFill>
                <a:srgbClr val="7030A0"/>
              </a:solidFill>
            </a:rPr>
            <a:t>potencjalnych beneficjentów, którzy nie otrzymali wsparcia </a:t>
          </a:r>
          <a:r>
            <a:rPr lang="pl-PL" sz="1600" kern="1200" dirty="0">
              <a:solidFill>
                <a:srgbClr val="7030A0"/>
              </a:solidFill>
            </a:rPr>
            <a:t>– od doświadczeń tej grupy oraz sposobu komunikacji z nimi, zależy ich pozytywna lub negatywna opinia o roli UE w rozwoju rolnictwa i obszarów wiejskich w Polsce. Celem komunikacji jest – co najmniej – podtrzymanie zaufania do funduszy unijnych. Należy zapewnić informację zwrotną oraz wzbudzić zaangażowanie (gotowość do ponownego aplikowania o wsparcie</a:t>
          </a:r>
          <a:r>
            <a:rPr lang="pl-PL" sz="1600" kern="1200" dirty="0"/>
            <a:t>).</a:t>
          </a:r>
          <a:endParaRPr lang="pl-PL" sz="1600" b="0" kern="1200" dirty="0"/>
        </a:p>
      </dsp:txBody>
      <dsp:txXfrm>
        <a:off x="0" y="2228714"/>
        <a:ext cx="11148292" cy="2585812"/>
      </dsp:txXfrm>
    </dsp:sp>
    <dsp:sp modelId="{CD1ACEFD-2C83-4C82-B0B8-60608A9C4660}">
      <dsp:nvSpPr>
        <dsp:cNvPr id="0" name=""/>
        <dsp:cNvSpPr/>
      </dsp:nvSpPr>
      <dsp:spPr>
        <a:xfrm>
          <a:off x="557414" y="2107090"/>
          <a:ext cx="7803804" cy="2520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4965" tIns="0" rIns="29496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rgbClr val="002060"/>
              </a:solidFill>
            </a:rPr>
            <a:t>Potencjalni beneficjenci/potencjalni ostateczni </a:t>
          </a:r>
          <a:r>
            <a:rPr lang="pl-PL" sz="1800" b="1" kern="1200" dirty="0" smtClean="0">
              <a:solidFill>
                <a:srgbClr val="002060"/>
              </a:solidFill>
            </a:rPr>
            <a:t>odbiorcy</a:t>
          </a:r>
          <a:endParaRPr lang="pl-PL" sz="1800" kern="1200" dirty="0">
            <a:solidFill>
              <a:srgbClr val="002060"/>
            </a:solidFill>
          </a:endParaRPr>
        </a:p>
      </dsp:txBody>
      <dsp:txXfrm>
        <a:off x="569717" y="2119393"/>
        <a:ext cx="7779198" cy="227412"/>
      </dsp:txXfrm>
    </dsp:sp>
    <dsp:sp modelId="{280E4CFC-BA3C-49E2-8356-FC6829E6A683}">
      <dsp:nvSpPr>
        <dsp:cNvPr id="0" name=""/>
        <dsp:cNvSpPr/>
      </dsp:nvSpPr>
      <dsp:spPr>
        <a:xfrm>
          <a:off x="0" y="4988121"/>
          <a:ext cx="11148292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F60963-6E05-464E-A4D9-B58CEE5D0EEB}">
      <dsp:nvSpPr>
        <dsp:cNvPr id="0" name=""/>
        <dsp:cNvSpPr/>
      </dsp:nvSpPr>
      <dsp:spPr>
        <a:xfrm>
          <a:off x="557414" y="4870041"/>
          <a:ext cx="7803804" cy="236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4965" tIns="0" rIns="29496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rgbClr val="002060"/>
              </a:solidFill>
            </a:rPr>
            <a:t>Beneficjenci/ostateczni </a:t>
          </a:r>
          <a:r>
            <a:rPr lang="pl-PL" sz="1800" b="1" kern="1200" dirty="0" smtClean="0">
              <a:solidFill>
                <a:srgbClr val="002060"/>
              </a:solidFill>
            </a:rPr>
            <a:t>odbiorcy</a:t>
          </a:r>
          <a:endParaRPr lang="pl-PL" sz="1800" kern="1200" dirty="0">
            <a:solidFill>
              <a:srgbClr val="002060"/>
            </a:solidFill>
          </a:endParaRPr>
        </a:p>
      </dsp:txBody>
      <dsp:txXfrm>
        <a:off x="568942" y="4881569"/>
        <a:ext cx="7780748" cy="2131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82BE4-3561-49E6-B922-0AC322BDCC92}">
      <dsp:nvSpPr>
        <dsp:cNvPr id="0" name=""/>
        <dsp:cNvSpPr/>
      </dsp:nvSpPr>
      <dsp:spPr>
        <a:xfrm>
          <a:off x="0" y="228133"/>
          <a:ext cx="11918613" cy="27883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6880" tIns="583184" rIns="926880" bIns="28448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400" kern="1200" dirty="0" smtClean="0">
              <a:solidFill>
                <a:schemeClr val="bg1"/>
              </a:solidFill>
            </a:rPr>
            <a:t>g</a:t>
          </a:r>
          <a:endParaRPr lang="pl-PL" sz="400" kern="1200" dirty="0">
            <a:solidFill>
              <a:schemeClr val="bg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/>
            <a:t>Instytucja </a:t>
          </a:r>
          <a:r>
            <a:rPr lang="pl-PL" sz="1500" kern="1200" dirty="0" smtClean="0"/>
            <a:t>Zarządzająca</a:t>
          </a: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>
              <a:solidFill>
                <a:srgbClr val="002060"/>
              </a:solidFill>
            </a:rPr>
            <a:t>samorządy województw</a:t>
          </a:r>
          <a:endParaRPr lang="pl-PL" sz="1500" kern="1200" dirty="0">
            <a:solidFill>
              <a:srgbClr val="00206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>
              <a:solidFill>
                <a:srgbClr val="002060"/>
              </a:solidFill>
            </a:rPr>
            <a:t>Agencja Restrukturyzacji i Modernizacji </a:t>
          </a:r>
          <a:r>
            <a:rPr lang="pl-PL" sz="1500" kern="1200" dirty="0" smtClean="0">
              <a:solidFill>
                <a:srgbClr val="002060"/>
              </a:solidFill>
            </a:rPr>
            <a:t>Rolnictwa</a:t>
          </a:r>
          <a:endParaRPr lang="pl-PL" sz="15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>
              <a:solidFill>
                <a:srgbClr val="7030A0"/>
              </a:solidFill>
            </a:rPr>
            <a:t>ośrodki doradztwa rolniczego (nie wdrażają bezpośrednio interwencji PS WPR 2023-2027 ale prowadzą działania informacyjno-promocyjne dotyczące PS WPR, w tym o zasadach i trybie przyznania i wypłaty pomocy oraz o obowiązkach beneficjentów wynikających z przyznania tej pomocy), </a:t>
          </a:r>
          <a:r>
            <a:rPr lang="pl-PL" sz="1500" kern="1200" dirty="0">
              <a:solidFill>
                <a:srgbClr val="002060"/>
              </a:solidFill>
            </a:rPr>
            <a:t>a także: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>
              <a:solidFill>
                <a:srgbClr val="002060"/>
              </a:solidFill>
            </a:rPr>
            <a:t>podmiot wdrażający instrument finansowy (IZ powierza bezpośrednio wdrożenie instrumentów podmiotowi wdrażającemu instrumenty finansowe zgodnie z art. 59 ust. 3 rozporządzenia 2021/1060</a:t>
          </a:r>
          <a:r>
            <a:rPr lang="pl-PL" sz="1500" kern="1200" dirty="0" smtClean="0">
              <a:solidFill>
                <a:srgbClr val="002060"/>
              </a:solidFill>
            </a:rPr>
            <a:t>)</a:t>
          </a:r>
          <a:endParaRPr lang="pl-PL" sz="1500" kern="1200" dirty="0">
            <a:solidFill>
              <a:srgbClr val="00206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>
              <a:solidFill>
                <a:srgbClr val="002060"/>
              </a:solidFill>
            </a:rPr>
            <a:t>Lokalne Grupy Działania (realizują zadania określone w rozporządzeniu 2021/1060</a:t>
          </a:r>
          <a:r>
            <a:rPr lang="pl-PL" sz="1500" kern="1200" dirty="0" smtClean="0">
              <a:solidFill>
                <a:srgbClr val="002060"/>
              </a:solidFill>
            </a:rPr>
            <a:t>)</a:t>
          </a:r>
          <a:endParaRPr lang="pl-PL" sz="1200" b="1" kern="1200" dirty="0">
            <a:solidFill>
              <a:srgbClr val="002060"/>
            </a:solidFill>
          </a:endParaRPr>
        </a:p>
      </dsp:txBody>
      <dsp:txXfrm>
        <a:off x="0" y="228133"/>
        <a:ext cx="11918613" cy="2788324"/>
      </dsp:txXfrm>
    </dsp:sp>
    <dsp:sp modelId="{6267DCE5-B494-40D1-8696-392AF84CAF01}">
      <dsp:nvSpPr>
        <dsp:cNvPr id="0" name=""/>
        <dsp:cNvSpPr/>
      </dsp:nvSpPr>
      <dsp:spPr>
        <a:xfrm>
          <a:off x="597130" y="243"/>
          <a:ext cx="9836597" cy="7912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982" tIns="0" rIns="31598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rgbClr val="002060"/>
              </a:solidFill>
            </a:rPr>
            <a:t>Instytucje zaangażowane bezpośrednio we wdrażanie PS WPR 2023-2027 (rozpowszechniające informacje o PS </a:t>
          </a:r>
          <a:r>
            <a:rPr lang="pl-PL" sz="1800" b="1" kern="1200" dirty="0" smtClean="0">
              <a:solidFill>
                <a:srgbClr val="002060"/>
              </a:solidFill>
            </a:rPr>
            <a:t>WPR zgodnie z art. 13.1 ustawy PS WPR)</a:t>
          </a:r>
          <a:endParaRPr lang="pl-PL" sz="1800" kern="1200" dirty="0">
            <a:solidFill>
              <a:srgbClr val="002060"/>
            </a:solidFill>
          </a:endParaRPr>
        </a:p>
      </dsp:txBody>
      <dsp:txXfrm>
        <a:off x="635754" y="38867"/>
        <a:ext cx="9759349" cy="713975"/>
      </dsp:txXfrm>
    </dsp:sp>
    <dsp:sp modelId="{E6A26294-7734-4A65-84E9-024F821996CA}">
      <dsp:nvSpPr>
        <dsp:cNvPr id="0" name=""/>
        <dsp:cNvSpPr/>
      </dsp:nvSpPr>
      <dsp:spPr>
        <a:xfrm>
          <a:off x="0" y="3355174"/>
          <a:ext cx="11879919" cy="20484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6880" tIns="583184" rIns="926880" bIns="42672" numCol="1" spcCol="1270" anchor="t" anchorCtr="0">
          <a:noAutofit/>
        </a:bodyPr>
        <a:lstStyle/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6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>
              <a:solidFill>
                <a:srgbClr val="002060"/>
              </a:solidFill>
            </a:rPr>
            <a:t>grupa skupiająca osoby wyspecjalizowane w przekazywaniu informacji, posiadające w przeważającej części wykształcenie średnie i wyższe oraz ogólną wiedzę w zakresie instrumentów pomocy wspierających rozwój sektora rolno-spożywczego i obszarów wiejskich</a:t>
          </a:r>
          <a:endParaRPr lang="pl-PL" sz="1400" kern="1200" dirty="0">
            <a:solidFill>
              <a:srgbClr val="00206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>
              <a:solidFill>
                <a:srgbClr val="002060"/>
              </a:solidFill>
            </a:rPr>
            <a:t>jako kanał dystrybucji informacji na poziomie lokalnym, regionalnym i krajowym podmioty te powinny posiadać zarówno wiedzę ogólną, jak i szczegółową o PS WPR 2023-2027, umożliwiającą im dostarczanie tej wiedzy do ostatecznych </a:t>
          </a:r>
          <a:br>
            <a:rPr lang="pl-PL" sz="1500" kern="1200" dirty="0">
              <a:solidFill>
                <a:srgbClr val="002060"/>
              </a:solidFill>
            </a:rPr>
          </a:br>
          <a:r>
            <a:rPr lang="pl-PL" sz="1500" kern="1200" dirty="0">
              <a:solidFill>
                <a:srgbClr val="002060"/>
              </a:solidFill>
            </a:rPr>
            <a:t>odbiorców, w tym w szczególności </a:t>
          </a:r>
          <a:r>
            <a:rPr lang="pl-PL" sz="1500" kern="1200" dirty="0" smtClean="0">
              <a:solidFill>
                <a:srgbClr val="002060"/>
              </a:solidFill>
            </a:rPr>
            <a:t>rolników</a:t>
          </a:r>
          <a:endParaRPr lang="pl-PL" sz="1500" kern="1200" dirty="0">
            <a:solidFill>
              <a:srgbClr val="002060"/>
            </a:solidFill>
          </a:endParaRPr>
        </a:p>
      </dsp:txBody>
      <dsp:txXfrm>
        <a:off x="0" y="3355174"/>
        <a:ext cx="11879919" cy="2048448"/>
      </dsp:txXfrm>
    </dsp:sp>
    <dsp:sp modelId="{CD1ACEFD-2C83-4C82-B0B8-60608A9C4660}">
      <dsp:nvSpPr>
        <dsp:cNvPr id="0" name=""/>
        <dsp:cNvSpPr/>
      </dsp:nvSpPr>
      <dsp:spPr>
        <a:xfrm rot="10800000" flipV="1">
          <a:off x="597130" y="3308350"/>
          <a:ext cx="9816115" cy="5968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982" tIns="0" rIns="31598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rgbClr val="002060"/>
              </a:solidFill>
            </a:rPr>
            <a:t>Instytucje zaangażowane pośrednio we wdrażanie PS WPR 2023-2027</a:t>
          </a:r>
        </a:p>
      </dsp:txBody>
      <dsp:txXfrm rot="-10800000">
        <a:off x="626267" y="3337487"/>
        <a:ext cx="9757841" cy="5386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82BE4-3561-49E6-B922-0AC322BDCC92}">
      <dsp:nvSpPr>
        <dsp:cNvPr id="0" name=""/>
        <dsp:cNvSpPr/>
      </dsp:nvSpPr>
      <dsp:spPr>
        <a:xfrm>
          <a:off x="0" y="28336"/>
          <a:ext cx="10778837" cy="23716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6558" tIns="1083056" rIns="83655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>
              <a:solidFill>
                <a:srgbClr val="002060"/>
              </a:solidFill>
            </a:rPr>
            <a:t>grupa, która najsilniej oddziałuje na wizerunek </a:t>
          </a:r>
          <a:r>
            <a:rPr lang="pl-PL" sz="1600" kern="1200" dirty="0" smtClean="0">
              <a:solidFill>
                <a:srgbClr val="002060"/>
              </a:solidFill>
            </a:rPr>
            <a:t>UE i PS </a:t>
          </a:r>
          <a:r>
            <a:rPr lang="pl-PL" sz="1600" kern="1200" dirty="0">
              <a:solidFill>
                <a:srgbClr val="002060"/>
              </a:solidFill>
            </a:rPr>
            <a:t>WPR 2023-2027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solidFill>
                <a:srgbClr val="002060"/>
              </a:solidFill>
            </a:rPr>
            <a:t>wpływają </a:t>
          </a:r>
          <a:r>
            <a:rPr lang="pl-PL" sz="1600" kern="1200" dirty="0">
              <a:solidFill>
                <a:srgbClr val="002060"/>
              </a:solidFill>
            </a:rPr>
            <a:t>bezpośrednio lub pośrednio na wszystkie pozostałe grupy docelowe działań komunikacyjnych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solidFill>
                <a:srgbClr val="002060"/>
              </a:solidFill>
            </a:rPr>
            <a:t>to </a:t>
          </a:r>
          <a:r>
            <a:rPr lang="pl-PL" sz="1600" kern="1200" dirty="0">
              <a:solidFill>
                <a:srgbClr val="002060"/>
              </a:solidFill>
            </a:rPr>
            <a:t>jednocześnie </a:t>
          </a:r>
          <a:r>
            <a:rPr lang="pl-PL" sz="1600" kern="1200" dirty="0" smtClean="0">
              <a:solidFill>
                <a:srgbClr val="002060"/>
              </a:solidFill>
            </a:rPr>
            <a:t>adresat </a:t>
          </a:r>
          <a:r>
            <a:rPr lang="pl-PL" sz="1600" kern="1200" dirty="0">
              <a:solidFill>
                <a:srgbClr val="002060"/>
              </a:solidFill>
            </a:rPr>
            <a:t>komunikacji, pośrednik (medium), jak i podmioty działające na zasadach komercyjnych</a:t>
          </a:r>
        </a:p>
      </dsp:txBody>
      <dsp:txXfrm>
        <a:off x="0" y="28336"/>
        <a:ext cx="10778837" cy="2371606"/>
      </dsp:txXfrm>
    </dsp:sp>
    <dsp:sp modelId="{6267DCE5-B494-40D1-8696-392AF84CAF01}">
      <dsp:nvSpPr>
        <dsp:cNvPr id="0" name=""/>
        <dsp:cNvSpPr/>
      </dsp:nvSpPr>
      <dsp:spPr>
        <a:xfrm>
          <a:off x="511234" y="255660"/>
          <a:ext cx="8873742" cy="4839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190" tIns="0" rIns="2851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rgbClr val="002060"/>
              </a:solidFill>
            </a:rPr>
            <a:t>Media</a:t>
          </a:r>
        </a:p>
      </dsp:txBody>
      <dsp:txXfrm>
        <a:off x="534860" y="279286"/>
        <a:ext cx="8826490" cy="436730"/>
      </dsp:txXfrm>
    </dsp:sp>
    <dsp:sp modelId="{E6A26294-7734-4A65-84E9-024F821996CA}">
      <dsp:nvSpPr>
        <dsp:cNvPr id="0" name=""/>
        <dsp:cNvSpPr/>
      </dsp:nvSpPr>
      <dsp:spPr>
        <a:xfrm>
          <a:off x="0" y="2183705"/>
          <a:ext cx="10778837" cy="28282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6558" tIns="1083056" rIns="83655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4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>
              <a:solidFill>
                <a:srgbClr val="7030A0"/>
              </a:solidFill>
            </a:rPr>
            <a:t>szczególna grupa opinii publicznej, która ma wyjątkowo silny wpływ na kształtowanie przekonań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solidFill>
                <a:srgbClr val="7030A0"/>
              </a:solidFill>
            </a:rPr>
            <a:t>do </a:t>
          </a:r>
          <a:r>
            <a:rPr lang="pl-PL" sz="1600" kern="1200" dirty="0">
              <a:solidFill>
                <a:srgbClr val="7030A0"/>
              </a:solidFill>
            </a:rPr>
            <a:t>grupy zaliczają się naukowcy, artyści, sportowcy, biznesmeni, osoby ze świata mediów społecznościowych itp.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>
              <a:solidFill>
                <a:srgbClr val="7030A0"/>
              </a:solidFill>
            </a:rPr>
            <a:t> mogą wywierać pozytywny wpływ w budowaniu świadomości, kształtowaniu pozytywnego odbioru PS WPR 2023-2027, a także z powodzeniem pełnić funkcje ambasadorów tej marki (szczególnie w budowaniu postaw prośrodowiskowych, świadomości konsumenckiej czy promocji wsi jako miejsca do życia)</a:t>
          </a:r>
        </a:p>
      </dsp:txBody>
      <dsp:txXfrm>
        <a:off x="0" y="2183705"/>
        <a:ext cx="10778837" cy="2828232"/>
      </dsp:txXfrm>
    </dsp:sp>
    <dsp:sp modelId="{CD1ACEFD-2C83-4C82-B0B8-60608A9C4660}">
      <dsp:nvSpPr>
        <dsp:cNvPr id="0" name=""/>
        <dsp:cNvSpPr/>
      </dsp:nvSpPr>
      <dsp:spPr>
        <a:xfrm>
          <a:off x="538941" y="2680743"/>
          <a:ext cx="8856765" cy="4892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190" tIns="0" rIns="2851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rgbClr val="7030A0"/>
              </a:solidFill>
            </a:rPr>
            <a:t>Środowiska opiniotwórcze</a:t>
          </a:r>
        </a:p>
      </dsp:txBody>
      <dsp:txXfrm>
        <a:off x="562826" y="2704628"/>
        <a:ext cx="8808995" cy="4415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82BE4-3561-49E6-B922-0AC322BDCC92}">
      <dsp:nvSpPr>
        <dsp:cNvPr id="0" name=""/>
        <dsp:cNvSpPr/>
      </dsp:nvSpPr>
      <dsp:spPr>
        <a:xfrm>
          <a:off x="0" y="174956"/>
          <a:ext cx="11425382" cy="49091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6737" tIns="1353820" rIns="88673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pl-PL" sz="1600" kern="1200" dirty="0">
              <a:solidFill>
                <a:srgbClr val="002060"/>
              </a:solidFill>
            </a:rPr>
            <a:t>strony zawierające informacje o PS WPR 2023-2027/narzędzia nowoczesnej komunikacji m.in. media </a:t>
          </a:r>
          <a:r>
            <a:rPr lang="pl-PL" sz="1600" kern="1200" dirty="0" smtClean="0">
              <a:solidFill>
                <a:srgbClr val="002060"/>
              </a:solidFill>
            </a:rPr>
            <a:t>społecznościowe;</a:t>
          </a:r>
          <a:endParaRPr lang="pl-PL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pl-PL" sz="1600" kern="1200" dirty="0">
              <a:solidFill>
                <a:srgbClr val="002060"/>
              </a:solidFill>
            </a:rPr>
            <a:t>IZ zapewnia funkcjonowanie zakładki PS WPR 2023-2027 na swojej stronie </a:t>
          </a:r>
          <a:r>
            <a:rPr lang="pl-PL" sz="1600" kern="1200" dirty="0" smtClean="0">
              <a:solidFill>
                <a:srgbClr val="002060"/>
              </a:solidFill>
            </a:rPr>
            <a:t>internetowej;</a:t>
          </a:r>
          <a:endParaRPr lang="pl-PL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pl-PL" sz="1600" kern="1200" dirty="0">
              <a:solidFill>
                <a:srgbClr val="002060"/>
              </a:solidFill>
            </a:rPr>
            <a:t>IZ oraz podmioty bezpośrednio zaangażowane w realizację Strategii prowadzą własne serwisy/ strony internetowe (lub dedykowane PS WPR zakładki) poświęcone działaniom wdrażanym w ramach PS WPR </a:t>
          </a:r>
          <a:r>
            <a:rPr lang="pl-PL" sz="1600" kern="1200" dirty="0" smtClean="0">
              <a:solidFill>
                <a:srgbClr val="002060"/>
              </a:solidFill>
            </a:rPr>
            <a:t>2023-2027;</a:t>
          </a:r>
          <a:endParaRPr lang="pl-PL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pl-PL" sz="1600" kern="1200" dirty="0">
              <a:solidFill>
                <a:srgbClr val="002060"/>
              </a:solidFill>
            </a:rPr>
            <a:t>strony internetowe IZ zawierają informacje ogólne na temat całości PS WPR 2023-2027 oraz skrót informacji na temat poszczególnych podmiotów zaangażowanych w realizację Strategii, natomiast na stronach ww. podmiotów znajdują się szczegółowe informacje dot. PS WPR 2023-2027 wraz z opisem zadań danego podmiotu.</a:t>
          </a:r>
        </a:p>
      </dsp:txBody>
      <dsp:txXfrm>
        <a:off x="0" y="174956"/>
        <a:ext cx="11425382" cy="4909157"/>
      </dsp:txXfrm>
    </dsp:sp>
    <dsp:sp modelId="{6267DCE5-B494-40D1-8696-392AF84CAF01}">
      <dsp:nvSpPr>
        <dsp:cNvPr id="0" name=""/>
        <dsp:cNvSpPr/>
      </dsp:nvSpPr>
      <dsp:spPr>
        <a:xfrm>
          <a:off x="543562" y="593869"/>
          <a:ext cx="8012483" cy="512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297" tIns="0" rIns="30229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rgbClr val="002060"/>
              </a:solidFill>
            </a:rPr>
            <a:t>Internet, w tym media </a:t>
          </a:r>
          <a:r>
            <a:rPr lang="pl-PL" sz="1800" b="1" kern="1200" dirty="0" smtClean="0">
              <a:solidFill>
                <a:srgbClr val="002060"/>
              </a:solidFill>
            </a:rPr>
            <a:t>społecznościowe:</a:t>
          </a:r>
          <a:endParaRPr lang="pl-PL" sz="1800" kern="1200" dirty="0">
            <a:solidFill>
              <a:srgbClr val="002060"/>
            </a:solidFill>
          </a:endParaRPr>
        </a:p>
      </dsp:txBody>
      <dsp:txXfrm>
        <a:off x="568594" y="618901"/>
        <a:ext cx="7962419" cy="4627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26294-7734-4A65-84E9-024F821996CA}">
      <dsp:nvSpPr>
        <dsp:cNvPr id="0" name=""/>
        <dsp:cNvSpPr/>
      </dsp:nvSpPr>
      <dsp:spPr>
        <a:xfrm>
          <a:off x="0" y="0"/>
          <a:ext cx="11425382" cy="51964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6737" tIns="874776" rIns="88673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>
              <a:solidFill>
                <a:srgbClr val="002060"/>
              </a:solidFill>
            </a:rPr>
            <a:t>w przypadku samorządów województw zadania realizowane są w ramach funkcjonujących punktów informacyjnych,</a:t>
          </a:r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>
              <a:solidFill>
                <a:srgbClr val="002060"/>
              </a:solidFill>
            </a:rPr>
            <a:t>w przypadku ARiMR m.in. poprzez infolinię, </a:t>
          </a:r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>
              <a:solidFill>
                <a:srgbClr val="002060"/>
              </a:solidFill>
            </a:rPr>
            <a:t>w przypadku MRiRW– </a:t>
          </a:r>
          <a:r>
            <a:rPr lang="pl-PL" sz="1600" kern="1200" dirty="0" smtClean="0">
              <a:solidFill>
                <a:srgbClr val="002060"/>
              </a:solidFill>
            </a:rPr>
            <a:t>m.in</a:t>
          </a:r>
          <a:r>
            <a:rPr lang="pl-PL" sz="1600" kern="1200" dirty="0">
              <a:solidFill>
                <a:srgbClr val="002060"/>
              </a:solidFill>
            </a:rPr>
            <a:t>. telefonicznie, mailowo.</a:t>
          </a:r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solidFill>
                <a:srgbClr val="7030A0"/>
              </a:solidFill>
            </a:rPr>
            <a:t>w przypadku ODR-ów - konsultacje/porady udzielane bezpośrednio (w punktach i na stoiskach) oraz poprzez kontakt telefoniczny i mailowy.</a:t>
          </a:r>
          <a:br>
            <a:rPr lang="pl-PL" sz="1600" kern="1200" dirty="0" smtClean="0">
              <a:solidFill>
                <a:srgbClr val="7030A0"/>
              </a:solidFill>
            </a:rPr>
          </a:br>
          <a:r>
            <a:rPr lang="pl-PL" sz="1600" kern="1200" dirty="0" smtClean="0">
              <a:solidFill>
                <a:srgbClr val="7030A0"/>
              </a:solidFill>
            </a:rPr>
            <a:t/>
          </a:r>
          <a:br>
            <a:rPr lang="pl-PL" sz="1600" kern="1200" dirty="0" smtClean="0">
              <a:solidFill>
                <a:srgbClr val="7030A0"/>
              </a:solidFill>
            </a:rPr>
          </a:br>
          <a:r>
            <a:rPr lang="pl-PL" sz="1600" kern="1200" dirty="0" smtClean="0">
              <a:solidFill>
                <a:srgbClr val="7030A0"/>
              </a:solidFill>
            </a:rPr>
            <a:t>Ponadto ODR-y upowszechniają informacje poprzez:</a:t>
          </a:r>
          <a:br>
            <a:rPr lang="pl-PL" sz="1600" kern="1200" dirty="0" smtClean="0">
              <a:solidFill>
                <a:srgbClr val="7030A0"/>
              </a:solidFill>
            </a:rPr>
          </a:br>
          <a:r>
            <a:rPr lang="pl-PL" sz="1600" kern="1200" dirty="0" smtClean="0">
              <a:solidFill>
                <a:srgbClr val="7030A0"/>
              </a:solidFill>
            </a:rPr>
            <a:t>- swoje strony internetowe oraz media społecznościowe,</a:t>
          </a:r>
          <a:br>
            <a:rPr lang="pl-PL" sz="1600" kern="1200" dirty="0" smtClean="0">
              <a:solidFill>
                <a:srgbClr val="7030A0"/>
              </a:solidFill>
            </a:rPr>
          </a:br>
          <a:r>
            <a:rPr lang="pl-PL" sz="1600" kern="1200" dirty="0" smtClean="0">
              <a:solidFill>
                <a:srgbClr val="7030A0"/>
              </a:solidFill>
            </a:rPr>
            <a:t>- artykuły w wydawanych przez siebie czasopismach, broszury i ulotki,</a:t>
          </a:r>
          <a:br>
            <a:rPr lang="pl-PL" sz="1600" kern="1200" dirty="0" smtClean="0">
              <a:solidFill>
                <a:srgbClr val="7030A0"/>
              </a:solidFill>
            </a:rPr>
          </a:br>
          <a:r>
            <a:rPr lang="pl-PL" sz="1600" kern="1200" dirty="0" smtClean="0">
              <a:solidFill>
                <a:srgbClr val="7030A0"/>
              </a:solidFill>
            </a:rPr>
            <a:t>- konferencje, szkolenia, spotkania, warsztaty i seminaria, a także współpracują z lokalnymi mediami</a:t>
          </a:r>
          <a:r>
            <a:rPr lang="pl-PL" sz="1600" kern="1200" dirty="0" smtClean="0"/>
            <a:t>.</a:t>
          </a:r>
          <a:endParaRPr lang="pl-PL" sz="1600" kern="1200" dirty="0"/>
        </a:p>
      </dsp:txBody>
      <dsp:txXfrm>
        <a:off x="0" y="0"/>
        <a:ext cx="11425382" cy="5196488"/>
      </dsp:txXfrm>
    </dsp:sp>
    <dsp:sp modelId="{CD1ACEFD-2C83-4C82-B0B8-60608A9C4660}">
      <dsp:nvSpPr>
        <dsp:cNvPr id="0" name=""/>
        <dsp:cNvSpPr/>
      </dsp:nvSpPr>
      <dsp:spPr>
        <a:xfrm>
          <a:off x="571269" y="334540"/>
          <a:ext cx="7997767" cy="3461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297" tIns="0" rIns="30229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rgbClr val="002060"/>
              </a:solidFill>
            </a:rPr>
            <a:t>Punkty informacyjne</a:t>
          </a:r>
          <a:endParaRPr lang="pl-PL" sz="1800" kern="1200" dirty="0">
            <a:solidFill>
              <a:srgbClr val="002060"/>
            </a:solidFill>
          </a:endParaRPr>
        </a:p>
      </dsp:txBody>
      <dsp:txXfrm>
        <a:off x="588169" y="351440"/>
        <a:ext cx="7963967" cy="3123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82BE4-3561-49E6-B922-0AC322BDCC92}">
      <dsp:nvSpPr>
        <dsp:cNvPr id="0" name=""/>
        <dsp:cNvSpPr/>
      </dsp:nvSpPr>
      <dsp:spPr>
        <a:xfrm>
          <a:off x="0" y="3"/>
          <a:ext cx="11887200" cy="53655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2579" tIns="895604" rIns="922579" bIns="120904" numCol="1" spcCol="1270" anchor="t" anchorCtr="0">
          <a:noAutofit/>
        </a:bodyPr>
        <a:lstStyle/>
        <a:p>
          <a:pPr marL="171450" lvl="1" indent="0" algn="l" defTabSz="7556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b="1" kern="1200" dirty="0" smtClean="0">
              <a:solidFill>
                <a:srgbClr val="002060"/>
              </a:solidFill>
            </a:rPr>
            <a:t>Telewizja</a:t>
          </a:r>
          <a:r>
            <a:rPr lang="pl-PL" sz="1700" kern="1200" dirty="0" smtClean="0">
              <a:solidFill>
                <a:srgbClr val="002060"/>
              </a:solidFill>
            </a:rPr>
            <a:t> - główny kanał komunikacji, w szczególności z osobami, które nie mają dostępu do Internetu</a:t>
          </a:r>
          <a:endParaRPr lang="pl-PL" sz="1700" kern="1200" dirty="0">
            <a:solidFill>
              <a:srgbClr val="002060"/>
            </a:solidFill>
          </a:endParaRPr>
        </a:p>
        <a:p>
          <a:pPr marL="171450" lvl="1" indent="0" algn="l" defTabSz="7556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>
              <a:solidFill>
                <a:srgbClr val="002060"/>
              </a:solidFill>
            </a:rPr>
            <a:t>Rekomenduje się stosowanie wątków dot. realizacji PS WPR w popularnych programach i audycjach telewizyjnych</a:t>
          </a:r>
          <a:endParaRPr lang="pl-PL" sz="1700" kern="1200" dirty="0">
            <a:solidFill>
              <a:srgbClr val="002060"/>
            </a:solidFill>
          </a:endParaRPr>
        </a:p>
        <a:p>
          <a:pPr marL="171450" lvl="1" indent="0" algn="l" defTabSz="7556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b="1" kern="1200" dirty="0">
              <a:solidFill>
                <a:srgbClr val="002060"/>
              </a:solidFill>
            </a:rPr>
            <a:t>Radio oraz prasa </a:t>
          </a:r>
          <a:r>
            <a:rPr lang="pl-PL" sz="1700" kern="1200" dirty="0">
              <a:solidFill>
                <a:srgbClr val="002060"/>
              </a:solidFill>
            </a:rPr>
            <a:t>– skuteczne pod warunkiem odpowiedniego sprofilowania przekazu</a:t>
          </a:r>
        </a:p>
        <a:p>
          <a:pPr marL="171450" lvl="1" indent="0" algn="l" defTabSz="7556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>
              <a:solidFill>
                <a:srgbClr val="002060"/>
              </a:solidFill>
            </a:rPr>
            <a:t>Na poziome programu media informują opinię publiczną w szczególności </a:t>
          </a:r>
          <a:r>
            <a:rPr lang="pl-PL" sz="1700" kern="1200" dirty="0" smtClean="0">
              <a:solidFill>
                <a:srgbClr val="002060"/>
              </a:solidFill>
            </a:rPr>
            <a:t>o:</a:t>
          </a:r>
          <a:r>
            <a:rPr lang="pl-PL" sz="1700" kern="1200" dirty="0">
              <a:solidFill>
                <a:srgbClr val="002060"/>
              </a:solidFill>
            </a:rPr>
            <a:t/>
          </a:r>
          <a:br>
            <a:rPr lang="pl-PL" sz="1700" kern="1200" dirty="0">
              <a:solidFill>
                <a:srgbClr val="002060"/>
              </a:solidFill>
            </a:rPr>
          </a:br>
          <a:r>
            <a:rPr lang="pl-PL" sz="1700" kern="1200" dirty="0">
              <a:solidFill>
                <a:srgbClr val="002060"/>
              </a:solidFill>
            </a:rPr>
            <a:t>- zatwierdzeniu PS WPR 2023-2027 przez KE,</a:t>
          </a:r>
          <a:br>
            <a:rPr lang="pl-PL" sz="1700" kern="1200" dirty="0">
              <a:solidFill>
                <a:srgbClr val="002060"/>
              </a:solidFill>
            </a:rPr>
          </a:br>
          <a:r>
            <a:rPr lang="pl-PL" sz="1700" kern="1200" dirty="0">
              <a:solidFill>
                <a:srgbClr val="002060"/>
              </a:solidFill>
            </a:rPr>
            <a:t>- uruchomieniu naboru wniosków,</a:t>
          </a:r>
          <a:br>
            <a:rPr lang="pl-PL" sz="1700" kern="1200" dirty="0">
              <a:solidFill>
                <a:srgbClr val="002060"/>
              </a:solidFill>
            </a:rPr>
          </a:br>
          <a:r>
            <a:rPr lang="pl-PL" sz="1700" kern="1200" dirty="0">
              <a:solidFill>
                <a:srgbClr val="002060"/>
              </a:solidFill>
            </a:rPr>
            <a:t>- efektach PS WPR 2023-2027.</a:t>
          </a:r>
        </a:p>
        <a:p>
          <a:pPr marL="171450" lvl="1" indent="0" algn="l" defTabSz="7556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>
              <a:solidFill>
                <a:srgbClr val="002060"/>
              </a:solidFill>
            </a:rPr>
            <a:t>IZ i ww. podmioty we współpracy np. z beneficjentami mogą organizować </a:t>
          </a:r>
          <a:r>
            <a:rPr lang="pl-PL" sz="1700" b="1" kern="1200" dirty="0">
              <a:solidFill>
                <a:srgbClr val="002060"/>
              </a:solidFill>
            </a:rPr>
            <a:t>konferencje prasowe</a:t>
          </a:r>
          <a:r>
            <a:rPr lang="pl-PL" sz="1700" kern="1200" dirty="0">
              <a:solidFill>
                <a:srgbClr val="002060"/>
              </a:solidFill>
            </a:rPr>
            <a:t>, jak również </a:t>
          </a:r>
          <a:r>
            <a:rPr lang="pl-PL" sz="1700" b="1" kern="1200" dirty="0">
              <a:solidFill>
                <a:srgbClr val="002060"/>
              </a:solidFill>
            </a:rPr>
            <a:t>kampanie informacyjne dotyczące PS WPR 2023-2027</a:t>
          </a:r>
          <a:r>
            <a:rPr lang="pl-PL" sz="1700" kern="1200" dirty="0">
              <a:solidFill>
                <a:srgbClr val="002060"/>
              </a:solidFill>
            </a:rPr>
            <a:t>.</a:t>
          </a:r>
        </a:p>
      </dsp:txBody>
      <dsp:txXfrm>
        <a:off x="0" y="3"/>
        <a:ext cx="11887200" cy="5365594"/>
      </dsp:txXfrm>
    </dsp:sp>
    <dsp:sp modelId="{6267DCE5-B494-40D1-8696-392AF84CAF01}">
      <dsp:nvSpPr>
        <dsp:cNvPr id="0" name=""/>
        <dsp:cNvSpPr/>
      </dsp:nvSpPr>
      <dsp:spPr>
        <a:xfrm>
          <a:off x="594360" y="244044"/>
          <a:ext cx="8336350" cy="42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4516" tIns="0" rIns="31451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rgbClr val="002060"/>
              </a:solidFill>
            </a:rPr>
            <a:t>Telewizja, radio </a:t>
          </a:r>
          <a:r>
            <a:rPr lang="pl-PL" sz="1800" b="1" kern="1200" dirty="0" smtClean="0">
              <a:solidFill>
                <a:srgbClr val="002060"/>
              </a:solidFill>
            </a:rPr>
            <a:t>i </a:t>
          </a:r>
          <a:r>
            <a:rPr lang="pl-PL" sz="1800" b="1" kern="1200" dirty="0">
              <a:solidFill>
                <a:srgbClr val="002060"/>
              </a:solidFill>
            </a:rPr>
            <a:t>prasa</a:t>
          </a:r>
          <a:endParaRPr lang="pl-PL" sz="1800" kern="1200" dirty="0">
            <a:solidFill>
              <a:srgbClr val="002060"/>
            </a:solidFill>
          </a:endParaRPr>
        </a:p>
      </dsp:txBody>
      <dsp:txXfrm>
        <a:off x="614887" y="264571"/>
        <a:ext cx="8295296" cy="3794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014770-9734-4C2D-9ED4-1FCAD2F4C8E9}">
      <dsp:nvSpPr>
        <dsp:cNvPr id="0" name=""/>
        <dsp:cNvSpPr/>
      </dsp:nvSpPr>
      <dsp:spPr>
        <a:xfrm rot="5400000">
          <a:off x="-414824" y="419705"/>
          <a:ext cx="2765499" cy="19358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rgbClr val="002060"/>
              </a:solidFill>
            </a:rPr>
            <a:t>1) Zasada realizacji celów i neutralności</a:t>
          </a:r>
          <a:endParaRPr lang="pl-PL" sz="1800" kern="1200" dirty="0"/>
        </a:p>
      </dsp:txBody>
      <dsp:txXfrm rot="-5400000">
        <a:off x="2" y="972805"/>
        <a:ext cx="1935849" cy="829650"/>
      </dsp:txXfrm>
    </dsp:sp>
    <dsp:sp modelId="{8AE278A6-AAF4-4C65-B6F7-8BBCA3FB8311}">
      <dsp:nvSpPr>
        <dsp:cNvPr id="0" name=""/>
        <dsp:cNvSpPr/>
      </dsp:nvSpPr>
      <dsp:spPr>
        <a:xfrm rot="5400000">
          <a:off x="5458555" y="-3517825"/>
          <a:ext cx="1797574" cy="88429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>
              <a:solidFill>
                <a:srgbClr val="002060"/>
              </a:solidFill>
            </a:rPr>
            <a:t>Działania są prowadzone wyłącznie w obszarze wsparcia Unii i w zakresie postawionych celów, </a:t>
          </a:r>
          <a:r>
            <a:rPr lang="pl-PL" sz="1700" b="1" kern="1200" dirty="0">
              <a:solidFill>
                <a:srgbClr val="002060"/>
              </a:solidFill>
            </a:rPr>
            <a:t>z wyłączeniem działań o charakterze np.:</a:t>
          </a:r>
          <a:br>
            <a:rPr lang="pl-PL" sz="1700" b="1" kern="1200" dirty="0">
              <a:solidFill>
                <a:srgbClr val="002060"/>
              </a:solidFill>
            </a:rPr>
          </a:br>
          <a:r>
            <a:rPr lang="pl-PL" sz="1700" b="1" kern="1200" dirty="0">
              <a:solidFill>
                <a:srgbClr val="002060"/>
              </a:solidFill>
            </a:rPr>
            <a:t>a) kampanii politycznych,</a:t>
          </a:r>
          <a:br>
            <a:rPr lang="pl-PL" sz="1700" b="1" kern="1200" dirty="0">
              <a:solidFill>
                <a:srgbClr val="002060"/>
              </a:solidFill>
            </a:rPr>
          </a:br>
          <a:r>
            <a:rPr lang="pl-PL" sz="1700" b="1" kern="1200" dirty="0">
              <a:solidFill>
                <a:srgbClr val="002060"/>
              </a:solidFill>
            </a:rPr>
            <a:t>b) promowania instytucji lub konkretnych osób,</a:t>
          </a:r>
          <a:br>
            <a:rPr lang="pl-PL" sz="1700" b="1" kern="1200" dirty="0">
              <a:solidFill>
                <a:srgbClr val="002060"/>
              </a:solidFill>
            </a:rPr>
          </a:br>
          <a:r>
            <a:rPr lang="pl-PL" sz="1700" b="1" kern="1200" dirty="0">
              <a:solidFill>
                <a:srgbClr val="002060"/>
              </a:solidFill>
            </a:rPr>
            <a:t>c) promowania wydarzeń, które nie są powiązane z </a:t>
          </a:r>
          <a:r>
            <a:rPr lang="pl-PL" sz="1700" b="1" kern="1200" dirty="0" smtClean="0">
              <a:solidFill>
                <a:srgbClr val="002060"/>
              </a:solidFill>
            </a:rPr>
            <a:t>PS WPR 2023-2027</a:t>
          </a:r>
          <a:r>
            <a:rPr lang="pl-PL" sz="1700" kern="1200" dirty="0" smtClean="0">
              <a:solidFill>
                <a:srgbClr val="002060"/>
              </a:solidFill>
            </a:rPr>
            <a:t>.</a:t>
          </a:r>
          <a:r>
            <a:rPr lang="pl-PL" sz="1700" kern="1200" dirty="0">
              <a:solidFill>
                <a:srgbClr val="002060"/>
              </a:solidFill>
            </a:rPr>
            <a:t/>
          </a:r>
          <a:br>
            <a:rPr lang="pl-PL" sz="1700" kern="1200" dirty="0">
              <a:solidFill>
                <a:srgbClr val="002060"/>
              </a:solidFill>
            </a:rPr>
          </a:br>
          <a:r>
            <a:rPr lang="pl-PL" sz="1700" kern="1200" dirty="0">
              <a:solidFill>
                <a:srgbClr val="002060"/>
              </a:solidFill>
            </a:rPr>
            <a:t>Należy zapewnić neutralność działań komunikacyjnych oraz zadbać o prawidłowe wydatkowanie otrzymanych pieniędzy.</a:t>
          </a:r>
        </a:p>
      </dsp:txBody>
      <dsp:txXfrm rot="-5400000">
        <a:off x="1935849" y="92631"/>
        <a:ext cx="8755237" cy="1622074"/>
      </dsp:txXfrm>
    </dsp:sp>
    <dsp:sp modelId="{16273ACC-FB4A-401C-85CE-1690C143376E}">
      <dsp:nvSpPr>
        <dsp:cNvPr id="0" name=""/>
        <dsp:cNvSpPr/>
      </dsp:nvSpPr>
      <dsp:spPr>
        <a:xfrm rot="5400000">
          <a:off x="-414824" y="2903515"/>
          <a:ext cx="2765499" cy="19358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b="1" kern="1200" dirty="0" smtClean="0">
            <a:solidFill>
              <a:srgbClr val="00206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solidFill>
                <a:srgbClr val="002060"/>
              </a:solidFill>
            </a:rPr>
            <a:t>2</a:t>
          </a:r>
          <a:r>
            <a:rPr lang="pl-PL" sz="1800" b="1" kern="1200" dirty="0">
              <a:solidFill>
                <a:srgbClr val="002060"/>
              </a:solidFill>
            </a:rPr>
            <a:t>) Zasada równego dostępu i dostępnego przekazu</a:t>
          </a:r>
          <a:endParaRPr lang="pl-PL" sz="1800" kern="1200" dirty="0"/>
        </a:p>
      </dsp:txBody>
      <dsp:txXfrm rot="-5400000">
        <a:off x="2" y="3456615"/>
        <a:ext cx="1935849" cy="829650"/>
      </dsp:txXfrm>
    </dsp:sp>
    <dsp:sp modelId="{CE46E70D-3BA1-40C2-9604-F79F2E390D91}">
      <dsp:nvSpPr>
        <dsp:cNvPr id="0" name=""/>
        <dsp:cNvSpPr/>
      </dsp:nvSpPr>
      <dsp:spPr>
        <a:xfrm rot="5400000">
          <a:off x="5458083" y="-1033543"/>
          <a:ext cx="1798519" cy="88429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>
              <a:solidFill>
                <a:srgbClr val="002060"/>
              </a:solidFill>
            </a:rPr>
            <a:t>Realizowane działania są zgodne z horyzontalnymi zasadami UE, tj. promują równość szans mężczyzn i kobiet, dostępności funduszy dla osób z niepełnosprawnościami i partnerstwo, zapobiegają dyskryminacji, reprezentują różnorodność społeczeństwa, w miarę możliwości i dostępności narzędzi uwzględniają potrzeby wszystkich odbiorców.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>
              <a:solidFill>
                <a:srgbClr val="002060"/>
              </a:solidFill>
            </a:rPr>
            <a:t>Tworzone przekazy mają być dostępne dla osób z różnymi ograniczeniami sprawności, a stosowane środki adekwatne do różnych rodzajów niepełnosprawności oraz spełniające ich specyficzne potrzeby.</a:t>
          </a:r>
        </a:p>
      </dsp:txBody>
      <dsp:txXfrm rot="-5400000">
        <a:off x="1935849" y="2576487"/>
        <a:ext cx="8755191" cy="162292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0EB85B-37A8-4287-91C7-0998B15986A6}">
      <dsp:nvSpPr>
        <dsp:cNvPr id="0" name=""/>
        <dsp:cNvSpPr/>
      </dsp:nvSpPr>
      <dsp:spPr>
        <a:xfrm rot="5400000">
          <a:off x="-602389" y="1773093"/>
          <a:ext cx="4015931" cy="28111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solidFill>
                <a:srgbClr val="002060"/>
              </a:solidFill>
            </a:rPr>
            <a:t>3) Zasada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solidFill>
                <a:srgbClr val="002060"/>
              </a:solidFill>
            </a:rPr>
            <a:t>prośrodowiskowej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solidFill>
                <a:srgbClr val="002060"/>
              </a:solidFill>
            </a:rPr>
            <a:t>postawy do komunikacji</a:t>
          </a:r>
          <a:endParaRPr lang="pl-PL" sz="1800" b="1" kern="1200" dirty="0">
            <a:solidFill>
              <a:srgbClr val="002060"/>
            </a:solidFill>
          </a:endParaRPr>
        </a:p>
      </dsp:txBody>
      <dsp:txXfrm rot="-5400000">
        <a:off x="1" y="2576279"/>
        <a:ext cx="2811152" cy="1204779"/>
      </dsp:txXfrm>
    </dsp:sp>
    <dsp:sp modelId="{D76D2BD9-B83E-4678-80A1-C8BB1AB4BB58}">
      <dsp:nvSpPr>
        <dsp:cNvPr id="0" name=""/>
        <dsp:cNvSpPr/>
      </dsp:nvSpPr>
      <dsp:spPr>
        <a:xfrm rot="5400000">
          <a:off x="4738950" y="-1701925"/>
          <a:ext cx="4943360" cy="87989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>
              <a:solidFill>
                <a:srgbClr val="002060"/>
              </a:solidFill>
            </a:rPr>
            <a:t>Zgodność działań komunikacyjnych z postulatami Europejskiego Zielonego Ładu oraz zasadami zrównoważonego rozwoju. Przy wyborze narzędzi należy:</a:t>
          </a:r>
          <a:br>
            <a:rPr lang="pl-PL" sz="1700" kern="1200" dirty="0" smtClean="0">
              <a:solidFill>
                <a:srgbClr val="002060"/>
              </a:solidFill>
            </a:rPr>
          </a:br>
          <a:endParaRPr lang="pl-PL" sz="1600" kern="1200" dirty="0">
            <a:solidFill>
              <a:srgbClr val="002060"/>
            </a:solidFill>
          </a:endParaRP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b="1" kern="1200" dirty="0" smtClean="0">
              <a:solidFill>
                <a:srgbClr val="002060"/>
              </a:solidFill>
            </a:rPr>
            <a:t>zastępować, wszędzie gdzie to możliwe, materiały drukowane wersjami cyfrowymi lub wykorzystywać materiały przyjazne dla środowiska</a:t>
          </a:r>
          <a:r>
            <a:rPr lang="pl-PL" sz="1700" kern="1200" dirty="0" smtClean="0">
              <a:solidFill>
                <a:srgbClr val="002060"/>
              </a:solidFill>
            </a:rPr>
            <a:t> (ograniczenie zużycia surowców naturalnych, w tym rezygnacja z nadmiernego wykorzystywania papieru, stosowanie kodów QR);</a:t>
          </a:r>
          <a:endParaRPr lang="pl-PL" sz="1700" kern="1200" dirty="0">
            <a:solidFill>
              <a:srgbClr val="002060"/>
            </a:solidFill>
          </a:endParaRP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b="1" kern="1200" dirty="0" smtClean="0">
              <a:solidFill>
                <a:srgbClr val="002060"/>
              </a:solidFill>
            </a:rPr>
            <a:t>rezygnować z akcesoriów i produktów, które nie są obojętne dla środowiska </a:t>
          </a:r>
          <a:r>
            <a:rPr lang="pl-PL" sz="1700" kern="1200" dirty="0" smtClean="0">
              <a:solidFill>
                <a:srgbClr val="002060"/>
              </a:solidFill>
            </a:rPr>
            <a:t>lub zastępować ich przyjaznymi dla środowiska odpowiednikami;</a:t>
          </a:r>
          <a:endParaRPr lang="pl-PL" sz="1700" kern="1200" dirty="0">
            <a:solidFill>
              <a:srgbClr val="002060"/>
            </a:solidFill>
          </a:endParaRP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b="1" kern="1200" dirty="0" smtClean="0">
              <a:solidFill>
                <a:srgbClr val="002060"/>
              </a:solidFill>
            </a:rPr>
            <a:t>wprowadzać proekologiczne rozwiązania</a:t>
          </a:r>
          <a:r>
            <a:rPr lang="pl-PL" sz="1700" kern="1200" dirty="0" smtClean="0">
              <a:solidFill>
                <a:srgbClr val="002060"/>
              </a:solidFill>
            </a:rPr>
            <a:t>, np. podczas spotkań zapewniać serwis obejmujący polską (lokalną), certyfikowaną żywność ekologiczną;</a:t>
          </a:r>
          <a:endParaRPr lang="pl-PL" sz="1700" kern="1200" dirty="0">
            <a:solidFill>
              <a:srgbClr val="002060"/>
            </a:solidFill>
          </a:endParaRP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>
              <a:solidFill>
                <a:srgbClr val="002060"/>
              </a:solidFill>
            </a:rPr>
            <a:t>ograniczać liczbę i długości podróży przez </a:t>
          </a:r>
          <a:r>
            <a:rPr lang="pl-PL" sz="1700" b="1" kern="1200" dirty="0" smtClean="0">
              <a:solidFill>
                <a:srgbClr val="002060"/>
              </a:solidFill>
            </a:rPr>
            <a:t>wykorzystywanie technologii zdalnej obecności</a:t>
          </a:r>
          <a:r>
            <a:rPr lang="pl-PL" sz="1700" kern="1200" dirty="0" smtClean="0">
              <a:solidFill>
                <a:srgbClr val="002060"/>
              </a:solidFill>
            </a:rPr>
            <a:t>;</a:t>
          </a:r>
          <a:endParaRPr lang="pl-PL" sz="1700" kern="1200" dirty="0">
            <a:solidFill>
              <a:srgbClr val="002060"/>
            </a:solidFill>
          </a:endParaRP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b="1" kern="1200" dirty="0" smtClean="0">
              <a:solidFill>
                <a:srgbClr val="002060"/>
              </a:solidFill>
            </a:rPr>
            <a:t>przy wyborze materiałów promocyjnych rozważyć ich wpływ na środowisko, społeczeństwo i gospodarkę.</a:t>
          </a:r>
          <a:endParaRPr lang="pl-PL" sz="1700" kern="1200" dirty="0">
            <a:solidFill>
              <a:srgbClr val="002060"/>
            </a:solidFill>
          </a:endParaRPr>
        </a:p>
      </dsp:txBody>
      <dsp:txXfrm rot="-5400000">
        <a:off x="2811153" y="467187"/>
        <a:ext cx="8557641" cy="44607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D0FCC-8CA6-4DA7-BD4E-2D1210BEF301}" type="datetimeFigureOut">
              <a:rPr lang="pl-PL" smtClean="0"/>
              <a:t>2024-05-26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8CB84-4334-405D-BF30-EA347722AC3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6134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352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411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58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697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2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9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86755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40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16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1BE4249-C0D0-4B06-8692-E8BB871AF643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78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99496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6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sekretariat.pt@minrol.gov.p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1097280" y="1551709"/>
            <a:ext cx="10058400" cy="4317385"/>
          </a:xfrm>
        </p:spPr>
        <p:txBody>
          <a:bodyPr>
            <a:normAutofit/>
          </a:bodyPr>
          <a:lstStyle/>
          <a:p>
            <a:pPr marL="1471400" lvl="8" indent="0" algn="ctr">
              <a:buNone/>
            </a:pPr>
            <a:endParaRPr lang="pl-PL" sz="3600" dirty="0"/>
          </a:p>
          <a:p>
            <a:pPr algn="ctr"/>
            <a:r>
              <a:rPr lang="pl-PL" sz="3600" dirty="0">
                <a:solidFill>
                  <a:srgbClr val="7030A0"/>
                </a:solidFill>
              </a:rPr>
              <a:t>STRATEGIA KOMUNIKACJI</a:t>
            </a:r>
          </a:p>
          <a:p>
            <a:pPr algn="ctr"/>
            <a:r>
              <a:rPr lang="pl-PL" sz="3600" dirty="0">
                <a:solidFill>
                  <a:srgbClr val="7030A0"/>
                </a:solidFill>
              </a:rPr>
              <a:t>PLANU STRATEGICZNEGO</a:t>
            </a:r>
          </a:p>
          <a:p>
            <a:pPr algn="ctr"/>
            <a:r>
              <a:rPr lang="pl-PL" sz="3600" dirty="0">
                <a:solidFill>
                  <a:srgbClr val="7030A0"/>
                </a:solidFill>
              </a:rPr>
              <a:t>DLA WSPÓLNEJ POLITYKI ROLNEJ</a:t>
            </a:r>
          </a:p>
          <a:p>
            <a:pPr algn="ctr"/>
            <a:r>
              <a:rPr lang="pl-PL" sz="3600" dirty="0">
                <a:solidFill>
                  <a:srgbClr val="7030A0"/>
                </a:solidFill>
              </a:rPr>
              <a:t>NA LATA 2023-2027 </a:t>
            </a:r>
          </a:p>
          <a:p>
            <a:pPr algn="ctr"/>
            <a:endParaRPr lang="pl-PL" sz="36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13745"/>
              </p:ext>
            </p:extLst>
          </p:nvPr>
        </p:nvGraphicFramePr>
        <p:xfrm>
          <a:off x="827463" y="4821382"/>
          <a:ext cx="10477846" cy="1386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477846">
                  <a:extLst>
                    <a:ext uri="{9D8B030D-6E8A-4147-A177-3AD203B41FA5}">
                      <a16:colId xmlns:a16="http://schemas.microsoft.com/office/drawing/2014/main" val="1606673570"/>
                    </a:ext>
                  </a:extLst>
                </a:gridCol>
              </a:tblGrid>
              <a:tr h="130232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700" dirty="0">
                          <a:effectLst/>
                        </a:rPr>
                        <a:t> </a:t>
                      </a:r>
                      <a:endParaRPr lang="pl-PL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1181100" algn="l"/>
                        </a:tabLst>
                      </a:pPr>
                      <a:endParaRPr lang="pl-PL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1181100" algn="l"/>
                        </a:tabLst>
                      </a:pPr>
                      <a:endParaRPr lang="pl-PL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1181100" algn="l"/>
                        </a:tabLst>
                      </a:pPr>
                      <a:r>
                        <a:rPr lang="pl-PL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Operacja współfinansowana ze środków Unii Europejskiej w ramach pomocy technicznej</a:t>
                      </a:r>
                    </a:p>
                    <a:p>
                      <a:pPr algn="ctr"/>
                      <a:r>
                        <a:rPr lang="pl-PL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Programu Rozwoju Obszarów Wiejskich na lata 2014-2020</a:t>
                      </a:r>
                    </a:p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pl-PL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Instytucja Zarządzająca Programem Rozwoju Obszarów Wiejskich na lata 2014-2020 – Minister Rolnictwa i Rozwoju Wsi</a:t>
                      </a:r>
                    </a:p>
                    <a:p>
                      <a:pPr marL="450215" algn="ctr">
                        <a:spcAft>
                          <a:spcPts val="0"/>
                        </a:spcAft>
                      </a:pPr>
                      <a:r>
                        <a:rPr lang="pl-PL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Materiał opracowany przez Ministerstwo Rolnictwa i Rozwoju Wsi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06" marR="61906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141643"/>
                  </a:ext>
                </a:extLst>
              </a:tr>
            </a:tbl>
          </a:graphicData>
        </a:graphic>
      </p:graphicFrame>
      <p:pic>
        <p:nvPicPr>
          <p:cNvPr id="18" name="Obraz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964" y="336859"/>
            <a:ext cx="8709891" cy="109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98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249382" y="110836"/>
            <a:ext cx="11942618" cy="738909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7030A0"/>
                </a:solidFill>
              </a:rPr>
              <a:t>KANAŁY KOMUNIKACYJNE </a:t>
            </a:r>
            <a:r>
              <a:rPr lang="pl-PL" sz="3600" b="1" dirty="0" smtClean="0">
                <a:solidFill>
                  <a:srgbClr val="7030A0"/>
                </a:solidFill>
              </a:rPr>
              <a:t>(3)</a:t>
            </a:r>
            <a:endParaRPr lang="pl-PL" sz="3600" b="1" dirty="0">
              <a:solidFill>
                <a:srgbClr val="7030A0"/>
              </a:solidFill>
            </a:endParaRP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2977732645"/>
              </p:ext>
            </p:extLst>
          </p:nvPr>
        </p:nvGraphicFramePr>
        <p:xfrm>
          <a:off x="0" y="849745"/>
          <a:ext cx="11887200" cy="5425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83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80378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7030A0"/>
                </a:solidFill>
              </a:rPr>
              <a:t>NARZĘDZIA KOMUNIKACJI </a:t>
            </a:r>
            <a:r>
              <a:rPr lang="pl-PL" sz="3600" b="1" dirty="0" smtClean="0">
                <a:solidFill>
                  <a:srgbClr val="7030A0"/>
                </a:solidFill>
              </a:rPr>
              <a:t>(1</a:t>
            </a:r>
            <a:r>
              <a:rPr lang="pl-PL" sz="3600" b="1" dirty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33448" y="1845734"/>
            <a:ext cx="5171787" cy="4429335"/>
          </a:xfrm>
        </p:spPr>
        <p:txBody>
          <a:bodyPr>
            <a:noAutofit/>
          </a:bodyPr>
          <a:lstStyle/>
          <a:p>
            <a:pPr>
              <a:buClr>
                <a:srgbClr val="7030A0"/>
              </a:buClr>
              <a:buSzPct val="50000"/>
              <a:buFont typeface="Wingdings" panose="05000000000000000000" pitchFamily="2" charset="2"/>
              <a:buChar char="v"/>
            </a:pPr>
            <a:r>
              <a:rPr lang="pl-PL" sz="1800" dirty="0">
                <a:solidFill>
                  <a:srgbClr val="7030A0"/>
                </a:solidFill>
              </a:rPr>
              <a:t>strony internetowe (wzrost znaczenia)</a:t>
            </a:r>
          </a:p>
          <a:p>
            <a:pPr>
              <a:buClr>
                <a:srgbClr val="7030A0"/>
              </a:buClr>
              <a:buSzPct val="50000"/>
              <a:buFont typeface="Wingdings" panose="05000000000000000000" pitchFamily="2" charset="2"/>
              <a:buChar char="v"/>
            </a:pPr>
            <a:r>
              <a:rPr lang="pl-PL" sz="1800" dirty="0">
                <a:solidFill>
                  <a:srgbClr val="7030A0"/>
                </a:solidFill>
              </a:rPr>
              <a:t>media społecznościowe (wzrost znaczenia)</a:t>
            </a:r>
          </a:p>
          <a:p>
            <a:pPr>
              <a:buClr>
                <a:srgbClr val="002060"/>
              </a:buClr>
              <a:buSzPct val="50000"/>
              <a:buFont typeface="Wingdings" panose="05000000000000000000" pitchFamily="2" charset="2"/>
              <a:buChar char="v"/>
            </a:pPr>
            <a:r>
              <a:rPr lang="pl-PL" sz="1800" dirty="0">
                <a:solidFill>
                  <a:srgbClr val="002060"/>
                </a:solidFill>
              </a:rPr>
              <a:t>kampanie informacyjne w mediach (telewizja, radio, prasa),</a:t>
            </a:r>
          </a:p>
          <a:p>
            <a:pPr>
              <a:buClr>
                <a:srgbClr val="002060"/>
              </a:buClr>
              <a:buSzPct val="50000"/>
              <a:buFont typeface="Wingdings" panose="05000000000000000000" pitchFamily="2" charset="2"/>
              <a:buChar char="v"/>
            </a:pPr>
            <a:r>
              <a:rPr lang="pl-PL" sz="1800" dirty="0">
                <a:solidFill>
                  <a:srgbClr val="002060"/>
                </a:solidFill>
              </a:rPr>
              <a:t>punkty informacyjne</a:t>
            </a:r>
          </a:p>
          <a:p>
            <a:pPr>
              <a:buClr>
                <a:srgbClr val="002060"/>
              </a:buClr>
              <a:buSzPct val="50000"/>
              <a:buFont typeface="Wingdings" panose="05000000000000000000" pitchFamily="2" charset="2"/>
              <a:buChar char="v"/>
            </a:pPr>
            <a:r>
              <a:rPr lang="pl-PL" sz="1800" dirty="0">
                <a:solidFill>
                  <a:srgbClr val="002060"/>
                </a:solidFill>
              </a:rPr>
              <a:t>konferencje prasowe</a:t>
            </a:r>
          </a:p>
          <a:p>
            <a:pPr>
              <a:buClr>
                <a:srgbClr val="002060"/>
              </a:buClr>
              <a:buSzPct val="50000"/>
              <a:buFont typeface="Wingdings" panose="05000000000000000000" pitchFamily="2" charset="2"/>
              <a:buChar char="v"/>
            </a:pPr>
            <a:r>
              <a:rPr lang="pl-PL" sz="1800" dirty="0">
                <a:solidFill>
                  <a:srgbClr val="002060"/>
                </a:solidFill>
              </a:rPr>
              <a:t>audycje/programy edukacyjne emitowane w telewizji, radio</a:t>
            </a:r>
          </a:p>
          <a:p>
            <a:pPr>
              <a:buClr>
                <a:srgbClr val="002060"/>
              </a:buClr>
              <a:buSzPct val="50000"/>
              <a:buFont typeface="Wingdings" panose="05000000000000000000" pitchFamily="2" charset="2"/>
              <a:buChar char="v"/>
            </a:pPr>
            <a:r>
              <a:rPr lang="pl-PL" sz="1800" dirty="0">
                <a:solidFill>
                  <a:srgbClr val="002060"/>
                </a:solidFill>
              </a:rPr>
              <a:t>popularne seriale, programy, audycje, teleturnieje</a:t>
            </a:r>
          </a:p>
          <a:p>
            <a:pPr>
              <a:buClr>
                <a:srgbClr val="002060"/>
              </a:buClr>
              <a:buSzPct val="50000"/>
              <a:buFont typeface="Wingdings" panose="05000000000000000000" pitchFamily="2" charset="2"/>
              <a:buChar char="v"/>
            </a:pPr>
            <a:r>
              <a:rPr lang="pl-PL" sz="1800" dirty="0">
                <a:solidFill>
                  <a:srgbClr val="002060"/>
                </a:solidFill>
              </a:rPr>
              <a:t>targi, wystawy, wydarzenia o charakterze </a:t>
            </a:r>
            <a:r>
              <a:rPr lang="pl-PL" sz="1800" dirty="0" smtClean="0">
                <a:solidFill>
                  <a:srgbClr val="002060"/>
                </a:solidFill>
              </a:rPr>
              <a:t>rolniczym</a:t>
            </a:r>
          </a:p>
          <a:p>
            <a:pPr>
              <a:buClr>
                <a:srgbClr val="002060"/>
              </a:buClr>
              <a:buSzPct val="50000"/>
              <a:buFont typeface="Wingdings" panose="05000000000000000000" pitchFamily="2" charset="2"/>
              <a:buChar char="v"/>
            </a:pPr>
            <a:r>
              <a:rPr lang="pl-PL" sz="1800" dirty="0">
                <a:solidFill>
                  <a:srgbClr val="002060"/>
                </a:solidFill>
              </a:rPr>
              <a:t>konkursy</a:t>
            </a:r>
          </a:p>
          <a:p>
            <a:pPr>
              <a:buClr>
                <a:srgbClr val="002060"/>
              </a:buClr>
              <a:buSzPct val="50000"/>
              <a:buFont typeface="Wingdings" panose="05000000000000000000" pitchFamily="2" charset="2"/>
              <a:buChar char="v"/>
            </a:pPr>
            <a:endParaRPr lang="pl-PL" sz="1800" dirty="0">
              <a:solidFill>
                <a:srgbClr val="00206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17919" y="1845735"/>
            <a:ext cx="5244407" cy="4023360"/>
          </a:xfrm>
        </p:spPr>
        <p:txBody>
          <a:bodyPr>
            <a:noAutofit/>
          </a:bodyPr>
          <a:lstStyle/>
          <a:p>
            <a:pPr lvl="0">
              <a:buClr>
                <a:srgbClr val="7030A0"/>
              </a:buClr>
              <a:buSzPct val="50000"/>
              <a:buFont typeface="Wingdings" panose="05000000000000000000" pitchFamily="2" charset="2"/>
              <a:buChar char="v"/>
            </a:pPr>
            <a:r>
              <a:rPr lang="pl-PL" sz="1800" dirty="0" smtClean="0">
                <a:solidFill>
                  <a:srgbClr val="7030A0"/>
                </a:solidFill>
              </a:rPr>
              <a:t>reklama </a:t>
            </a:r>
            <a:r>
              <a:rPr lang="pl-PL" sz="1800" dirty="0">
                <a:solidFill>
                  <a:srgbClr val="7030A0"/>
                </a:solidFill>
              </a:rPr>
              <a:t>zewnętrzna (outdoor) – nowe narzędzie</a:t>
            </a:r>
          </a:p>
          <a:p>
            <a:pPr lvl="0">
              <a:buClr>
                <a:srgbClr val="002060"/>
              </a:buClr>
              <a:buSzPct val="50000"/>
              <a:buFont typeface="Wingdings" panose="05000000000000000000" pitchFamily="2" charset="2"/>
              <a:buChar char="v"/>
            </a:pPr>
            <a:r>
              <a:rPr lang="pl-PL" sz="1800" dirty="0">
                <a:solidFill>
                  <a:srgbClr val="002060"/>
                </a:solidFill>
              </a:rPr>
              <a:t>konferencje, szkolenia, spotkania, warsztaty, seminaria</a:t>
            </a:r>
          </a:p>
          <a:p>
            <a:pPr lvl="0">
              <a:buClr>
                <a:srgbClr val="002060"/>
              </a:buClr>
              <a:buSzPct val="50000"/>
              <a:buFont typeface="Wingdings" panose="05000000000000000000" pitchFamily="2" charset="2"/>
              <a:buChar char="v"/>
            </a:pPr>
            <a:r>
              <a:rPr lang="pl-PL" sz="1800" dirty="0">
                <a:solidFill>
                  <a:srgbClr val="002060"/>
                </a:solidFill>
              </a:rPr>
              <a:t>komunikaty w prasie, radio i telewizji</a:t>
            </a:r>
          </a:p>
          <a:p>
            <a:pPr lvl="0">
              <a:buClr>
                <a:srgbClr val="002060"/>
              </a:buClr>
              <a:buSzPct val="50000"/>
              <a:buFont typeface="Wingdings" panose="05000000000000000000" pitchFamily="2" charset="2"/>
              <a:buChar char="v"/>
            </a:pPr>
            <a:r>
              <a:rPr lang="pl-PL" sz="1800" dirty="0">
                <a:solidFill>
                  <a:srgbClr val="002060"/>
                </a:solidFill>
              </a:rPr>
              <a:t>działania edukacyjne w mediach</a:t>
            </a:r>
          </a:p>
          <a:p>
            <a:pPr lvl="0">
              <a:buClr>
                <a:srgbClr val="002060"/>
              </a:buClr>
              <a:buSzPct val="50000"/>
              <a:buFont typeface="Wingdings" panose="05000000000000000000" pitchFamily="2" charset="2"/>
              <a:buChar char="v"/>
            </a:pPr>
            <a:r>
              <a:rPr lang="pl-PL" sz="1800" dirty="0">
                <a:solidFill>
                  <a:srgbClr val="7030A0"/>
                </a:solidFill>
              </a:rPr>
              <a:t>drukowane materiały informacyjne </a:t>
            </a:r>
            <a:r>
              <a:rPr lang="pl-PL" sz="1800" dirty="0" smtClean="0">
                <a:solidFill>
                  <a:srgbClr val="7030A0"/>
                </a:solidFill>
              </a:rPr>
              <a:t>i </a:t>
            </a:r>
            <a:r>
              <a:rPr lang="pl-PL" sz="1800" dirty="0">
                <a:solidFill>
                  <a:srgbClr val="7030A0"/>
                </a:solidFill>
              </a:rPr>
              <a:t>promocyjne (np. broszury, ulotki</a:t>
            </a:r>
            <a:r>
              <a:rPr lang="pl-PL" sz="1800" dirty="0" smtClean="0">
                <a:solidFill>
                  <a:srgbClr val="7030A0"/>
                </a:solidFill>
              </a:rPr>
              <a:t>) - coraz mniejsze znaczenie publikacji </a:t>
            </a:r>
            <a:r>
              <a:rPr lang="pl-PL" sz="1800" dirty="0">
                <a:solidFill>
                  <a:srgbClr val="7030A0"/>
                </a:solidFill>
              </a:rPr>
              <a:t>drukowanych na rzecz elektronicznych, </a:t>
            </a:r>
            <a:r>
              <a:rPr lang="pl-PL" sz="1800" dirty="0" smtClean="0">
                <a:solidFill>
                  <a:srgbClr val="7030A0"/>
                </a:solidFill>
              </a:rPr>
              <a:t>stosujmy </a:t>
            </a:r>
            <a:r>
              <a:rPr lang="pl-PL" sz="1800" dirty="0">
                <a:solidFill>
                  <a:srgbClr val="7030A0"/>
                </a:solidFill>
              </a:rPr>
              <a:t>odniesienia do QR kodów</a:t>
            </a:r>
          </a:p>
          <a:p>
            <a:pPr>
              <a:buClr>
                <a:srgbClr val="002060"/>
              </a:buClr>
              <a:buSzPct val="50000"/>
              <a:buFont typeface="Wingdings" panose="05000000000000000000" pitchFamily="2" charset="2"/>
              <a:buChar char="v"/>
            </a:pPr>
            <a:r>
              <a:rPr lang="pl-PL" sz="1800" dirty="0">
                <a:solidFill>
                  <a:srgbClr val="002060"/>
                </a:solidFill>
              </a:rPr>
              <a:t>zapraszanie na wydarzenia informacyjno-promocyjne istotne z punktu widzenia etapu wdrażania PS WPR </a:t>
            </a:r>
            <a:r>
              <a:rPr lang="pl-PL" sz="1800" dirty="0" smtClean="0">
                <a:solidFill>
                  <a:srgbClr val="002060"/>
                </a:solidFill>
              </a:rPr>
              <a:t>2023-2027 (w tym przedstawicieli KE)</a:t>
            </a:r>
            <a:endParaRPr lang="pl-PL" sz="1800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SzPct val="50000"/>
              <a:buFont typeface="Wingdings" panose="05000000000000000000" pitchFamily="2" charset="2"/>
              <a:buChar char="v"/>
            </a:pPr>
            <a:r>
              <a:rPr lang="pl-PL" sz="1800" dirty="0">
                <a:solidFill>
                  <a:srgbClr val="002060"/>
                </a:solidFill>
              </a:rPr>
              <a:t>e-learning</a:t>
            </a:r>
          </a:p>
        </p:txBody>
      </p:sp>
      <p:pic>
        <p:nvPicPr>
          <p:cNvPr id="6" name="Obraz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21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53155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7030A0"/>
                </a:solidFill>
              </a:rPr>
              <a:t>NARZĘDZIA KOMUNIKACJI (2)</a:t>
            </a:r>
            <a:br>
              <a:rPr lang="pl-PL" sz="3600" b="1" dirty="0">
                <a:solidFill>
                  <a:srgbClr val="7030A0"/>
                </a:solidFill>
              </a:rPr>
            </a:br>
            <a:r>
              <a:rPr lang="pl-PL" sz="2400" b="1" dirty="0">
                <a:solidFill>
                  <a:srgbClr val="7030A0"/>
                </a:solidFill>
              </a:rPr>
              <a:t>SZKOLENIA, WARSZTATY, SEMINARIA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97280" y="2059708"/>
            <a:ext cx="10058400" cy="3809385"/>
          </a:xfrm>
        </p:spPr>
        <p:txBody>
          <a:bodyPr>
            <a:noAutofit/>
          </a:bodyPr>
          <a:lstStyle/>
          <a:p>
            <a:pPr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pl-PL" dirty="0">
                <a:solidFill>
                  <a:srgbClr val="002060"/>
                </a:solidFill>
              </a:rPr>
              <a:t>Programy powinny uwzględniać prowadzenie zajęć w sposób praktyczny/warsztatowy, który angażuje uczestników.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pl-PL" dirty="0">
                <a:solidFill>
                  <a:srgbClr val="002060"/>
                </a:solidFill>
              </a:rPr>
              <a:t>Prowadzenie zajęć w formie biernego odczytu nie jest rekomendowane. 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pl-PL" dirty="0">
                <a:solidFill>
                  <a:srgbClr val="002060"/>
                </a:solidFill>
              </a:rPr>
              <a:t>Należy optymalizować dostępność działań dla poszczególnych grup docelowych  - istotne jest przeprowadzanie ich nie tylko w dużych miastach wojewódzkich, ale również 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w mniejszych ośrodkach miejskich w różnych rejonach Polski.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pl-PL" dirty="0">
                <a:solidFill>
                  <a:srgbClr val="002060"/>
                </a:solidFill>
              </a:rPr>
              <a:t>Planując działania informacyjno-promocyjne dla poszczególnych grup docelowych należy brać pod uwagę planowane terminy naboru wniosków w ramach poszczególnych interwencji PS WPR 2023-2027.</a:t>
            </a:r>
          </a:p>
        </p:txBody>
      </p:sp>
      <p:pic>
        <p:nvPicPr>
          <p:cNvPr id="6" name="Obraz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63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53155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7030A0"/>
                </a:solidFill>
              </a:rPr>
              <a:t>NARZĘDZIA KOMUNIKACJI (3)</a:t>
            </a:r>
            <a:br>
              <a:rPr lang="pl-PL" sz="3600" b="1" dirty="0">
                <a:solidFill>
                  <a:srgbClr val="7030A0"/>
                </a:solidFill>
              </a:rPr>
            </a:br>
            <a:r>
              <a:rPr lang="pl-PL" sz="2400" b="1" dirty="0">
                <a:solidFill>
                  <a:srgbClr val="7030A0"/>
                </a:solidFill>
              </a:rPr>
              <a:t>MATERIAŁY ZWIĄZANE Z KOMUNIKACJĄ I WIDOCZNOŚCIĄ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97280" y="1810328"/>
            <a:ext cx="10058400" cy="405876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b="1" dirty="0">
                <a:solidFill>
                  <a:srgbClr val="002060"/>
                </a:solidFill>
              </a:rPr>
              <a:t>Materiały związane z komunikacją i widocznością</a:t>
            </a:r>
            <a:r>
              <a:rPr lang="pl-PL" dirty="0">
                <a:solidFill>
                  <a:srgbClr val="002060"/>
                </a:solidFill>
              </a:rPr>
              <a:t>, również na poziomie beneficjentów, </a:t>
            </a:r>
            <a:r>
              <a:rPr lang="pl-PL" b="1" dirty="0">
                <a:solidFill>
                  <a:srgbClr val="002060"/>
                </a:solidFill>
              </a:rPr>
              <a:t>muszą być udostępniane na wniosek unijnych instytucji, organów lub jednostek organizacyjnych a także należy udzielać Unii nieodpłatnej, niewyłącznej i nieodwołalnej licencji </a:t>
            </a:r>
            <a:r>
              <a:rPr lang="pl-PL" dirty="0">
                <a:solidFill>
                  <a:srgbClr val="002060"/>
                </a:solidFill>
              </a:rPr>
              <a:t>na korzystanie z takich materiałów oraz wszelkich wcześniej istniejących praw wynikających z takiej licencji.</a:t>
            </a:r>
          </a:p>
          <a:p>
            <a:pPr>
              <a:lnSpc>
                <a:spcPct val="150000"/>
              </a:lnSpc>
            </a:pPr>
            <a:r>
              <a:rPr lang="pl-PL" dirty="0">
                <a:solidFill>
                  <a:srgbClr val="002060"/>
                </a:solidFill>
              </a:rPr>
              <a:t>Nie powinno to pociągać za sobą znacznych dodatkowych kosztów ani znacznych obciążeń administracyjnych dla beneficjentów, ani dla Instytucji </a:t>
            </a:r>
            <a:r>
              <a:rPr lang="pl-PL" dirty="0" smtClean="0">
                <a:solidFill>
                  <a:srgbClr val="002060"/>
                </a:solidFill>
              </a:rPr>
              <a:t>Zarządzającej (pkt 1.7 zał. III do rozporządzenia 2022/129).</a:t>
            </a:r>
          </a:p>
          <a:p>
            <a:pPr>
              <a:lnSpc>
                <a:spcPct val="150000"/>
              </a:lnSpc>
            </a:pPr>
            <a:r>
              <a:rPr lang="pl-PL" b="1" dirty="0" smtClean="0">
                <a:solidFill>
                  <a:srgbClr val="7030A0"/>
                </a:solidFill>
              </a:rPr>
              <a:t>Ważne: należy zabezpieczyć odpowiednio zapisy w umowach z Wykonawcami </a:t>
            </a:r>
            <a:endParaRPr lang="pl-PL" b="1" dirty="0">
              <a:solidFill>
                <a:srgbClr val="7030A0"/>
              </a:solidFill>
            </a:endParaRPr>
          </a:p>
        </p:txBody>
      </p:sp>
      <p:pic>
        <p:nvPicPr>
          <p:cNvPr id="6" name="Obraz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27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53155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7030A0"/>
                </a:solidFill>
              </a:rPr>
              <a:t>NARZĘDZIA KOMUNIKACJI (4)</a:t>
            </a:r>
            <a:br>
              <a:rPr lang="pl-PL" sz="3600" b="1" dirty="0">
                <a:solidFill>
                  <a:srgbClr val="7030A0"/>
                </a:solidFill>
              </a:rPr>
            </a:br>
            <a:r>
              <a:rPr lang="pl-PL" sz="2400" b="1" dirty="0">
                <a:solidFill>
                  <a:srgbClr val="7030A0"/>
                </a:solidFill>
              </a:rPr>
              <a:t>NARZĘDZIA NIEDOZWOLONE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97280" y="1819564"/>
            <a:ext cx="10058400" cy="4049529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pl-PL" b="1" dirty="0">
                <a:solidFill>
                  <a:srgbClr val="002060"/>
                </a:solidFill>
              </a:rPr>
              <a:t>Niedozwolone są wydatki na cele reprezentacyjne</a:t>
            </a:r>
            <a:r>
              <a:rPr lang="pl-PL" dirty="0">
                <a:solidFill>
                  <a:srgbClr val="002060"/>
                </a:solidFill>
              </a:rPr>
              <a:t>, których nie można jednoznacznie uznać za związane z promocją PS WPR </a:t>
            </a:r>
            <a:r>
              <a:rPr lang="pl-PL" dirty="0" smtClean="0">
                <a:solidFill>
                  <a:srgbClr val="002060"/>
                </a:solidFill>
              </a:rPr>
              <a:t>2023-2027.</a:t>
            </a:r>
            <a:endParaRPr lang="pl-PL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pl-PL" b="1" dirty="0">
                <a:solidFill>
                  <a:srgbClr val="002060"/>
                </a:solidFill>
              </a:rPr>
              <a:t>Nie można stosować przedmiotów o charakterze upominkowym.</a:t>
            </a:r>
          </a:p>
          <a:p>
            <a:pPr marL="45720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pl-PL" b="1" dirty="0">
                <a:solidFill>
                  <a:srgbClr val="002060"/>
                </a:solidFill>
              </a:rPr>
              <a:t>Samodzielnie materiały promocyjne nie są narzędziami promocji. </a:t>
            </a:r>
            <a:r>
              <a:rPr lang="pl-PL" dirty="0">
                <a:solidFill>
                  <a:srgbClr val="002060"/>
                </a:solidFill>
              </a:rPr>
              <a:t>Zakup i dystrybucja przedmiotów promocyjnych klasyfikowanych jako gadżety jest dopuszczalna jedynie jako działanie, które wspiera realizację innego działania informacyjno-promocyjnego. </a:t>
            </a:r>
          </a:p>
        </p:txBody>
      </p:sp>
      <p:pic>
        <p:nvPicPr>
          <p:cNvPr id="6" name="Obraz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87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249382" y="110836"/>
            <a:ext cx="11942618" cy="738909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7030A0"/>
                </a:solidFill>
              </a:rPr>
              <a:t>ZASADY KOMUNIKACJI (1)</a:t>
            </a: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2159082835"/>
              </p:ext>
            </p:extLst>
          </p:nvPr>
        </p:nvGraphicFramePr>
        <p:xfrm>
          <a:off x="166253" y="849745"/>
          <a:ext cx="10778837" cy="5259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74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249382" y="110836"/>
            <a:ext cx="11942618" cy="738909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7030A0"/>
                </a:solidFill>
              </a:rPr>
              <a:t>ZASADY KOMUNIKACJI (2)</a:t>
            </a: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354096589"/>
              </p:ext>
            </p:extLst>
          </p:nvPr>
        </p:nvGraphicFramePr>
        <p:xfrm>
          <a:off x="347980" y="775855"/>
          <a:ext cx="11610109" cy="5190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68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249382" y="110836"/>
            <a:ext cx="11942618" cy="738909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7030A0"/>
                </a:solidFill>
              </a:rPr>
              <a:t>ZASADY KOMUNIKACJI (3)</a:t>
            </a: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3740791163"/>
              </p:ext>
            </p:extLst>
          </p:nvPr>
        </p:nvGraphicFramePr>
        <p:xfrm>
          <a:off x="166252" y="757382"/>
          <a:ext cx="11471565" cy="5517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29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249382" y="110836"/>
            <a:ext cx="11942618" cy="738909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7030A0"/>
                </a:solidFill>
              </a:rPr>
              <a:t>ZASADY KOMUNIKACJI (4)</a:t>
            </a: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1361536144"/>
              </p:ext>
            </p:extLst>
          </p:nvPr>
        </p:nvGraphicFramePr>
        <p:xfrm>
          <a:off x="166253" y="849745"/>
          <a:ext cx="10778837" cy="5259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68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91A573-7400-98E2-83B8-2916EB4D788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3935" y="287338"/>
            <a:ext cx="11968065" cy="581025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7030A0"/>
                </a:solidFill>
              </a:rPr>
              <a:t>ROLA INSTYTUCJI ZARZĄDZAJĄCEJ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07DD60-54B2-ED1B-5210-22E57AF9DDA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23935" y="905103"/>
            <a:ext cx="5794310" cy="496388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Aft>
                <a:spcPts val="1000"/>
              </a:spcAft>
              <a:buClr>
                <a:srgbClr val="002060"/>
              </a:buClr>
              <a:buSzPct val="70000"/>
              <a:buNone/>
            </a:pPr>
            <a:r>
              <a:rPr lang="pl-PL" sz="1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Zgodnie z art. 123 ust. 2 lit. j) i k) rozporządzenia (UE) 2021/2115 Instytucja Zarządzająca planem strategicznym WPR (MRiRW) </a:t>
            </a:r>
            <a:r>
              <a:rPr lang="pl-PL" sz="1500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zapewnia:</a:t>
            </a:r>
            <a:endParaRPr lang="pl-PL" sz="15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Aft>
                <a:spcPts val="1000"/>
              </a:spcAft>
              <a:buClr>
                <a:srgbClr val="002060"/>
              </a:buClr>
              <a:buSzPct val="70000"/>
              <a:buFont typeface="Wingdings" panose="05000000000000000000" pitchFamily="2" charset="2"/>
              <a:buChar char="q"/>
            </a:pPr>
            <a:r>
              <a:rPr lang="pl-PL" sz="1500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poprzez </a:t>
            </a:r>
            <a:r>
              <a:rPr lang="pl-PL" sz="15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odpowiednie działania w zakresie widoczności </a:t>
            </a:r>
            <a:r>
              <a:rPr lang="pl-PL" sz="1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aby beneficjenci wsparcia finansowanego z </a:t>
            </a:r>
            <a:r>
              <a:rPr lang="pl-PL" sz="1500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EFRROW </a:t>
            </a:r>
            <a:r>
              <a:rPr lang="pl-PL" sz="1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z wyjątkiem wsparcia w ramach interwencji obszarowych i interwencji związanych z produkcją zwierzęcą - potwierdzili otrzymanie tego wsparcia, w tym poprzez odpowiednie wykorzystanie symbolu Unii,</a:t>
            </a:r>
          </a:p>
          <a:p>
            <a:pPr lvl="0">
              <a:lnSpc>
                <a:spcPct val="100000"/>
              </a:lnSpc>
              <a:spcAft>
                <a:spcPts val="1000"/>
              </a:spcAft>
              <a:buClr>
                <a:srgbClr val="002060"/>
              </a:buClr>
              <a:buSzPct val="70000"/>
              <a:buFont typeface="Wingdings" panose="05000000000000000000" pitchFamily="2" charset="2"/>
              <a:buChar char="q"/>
            </a:pPr>
            <a:r>
              <a:rPr lang="pl-PL" sz="15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upowszechnianie informacji o planach strategicznych WPR </a:t>
            </a:r>
            <a:r>
              <a:rPr lang="pl-PL" sz="1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poprzez prowadzenie działań w zakresie komunikacji i widoczności skierowanych do ogółu społeczeństwa, potencjalnych beneficjentów i odpowiednich grup docelowych.</a:t>
            </a:r>
          </a:p>
          <a:p>
            <a:pPr lvl="0">
              <a:lnSpc>
                <a:spcPct val="100000"/>
              </a:lnSpc>
              <a:spcAft>
                <a:spcPts val="1000"/>
              </a:spcAft>
              <a:buClr>
                <a:srgbClr val="002060"/>
              </a:buClr>
              <a:buSzPct val="70000"/>
              <a:buFont typeface="Wingdings" panose="05000000000000000000" pitchFamily="2" charset="2"/>
              <a:buChar char="q"/>
            </a:pPr>
            <a:r>
              <a:rPr lang="pl-PL" sz="15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aby potencjalni beneficjenci mieli dostęp do wszystkich niezbędnych informacji </a:t>
            </a:r>
            <a:r>
              <a:rPr lang="pl-PL" sz="1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temat możliwości finansowania, w tym warunków kwalifikowalności, kryteriów wyboru i wszystkich wymogów dotyczących beneficjentów wybranych do otrzymania finansowania, a także ich obowiązków oraz harmonogramu planowanych naborów wniosków.</a:t>
            </a:r>
          </a:p>
          <a:p>
            <a:pPr>
              <a:lnSpc>
                <a:spcPct val="100000"/>
              </a:lnSpc>
              <a:buClr>
                <a:srgbClr val="002060"/>
              </a:buClr>
              <a:buSzPct val="70000"/>
              <a:buFont typeface="Wingdings" panose="05000000000000000000" pitchFamily="2" charset="2"/>
              <a:buChar char="q"/>
            </a:pPr>
            <a:endParaRPr lang="pl-PL" sz="1500" dirty="0">
              <a:solidFill>
                <a:srgbClr val="002060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DD7534A-72FA-33AD-EDDA-21532F3D3D2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018245" y="905103"/>
            <a:ext cx="5859625" cy="5141134"/>
          </a:xfrm>
        </p:spPr>
        <p:txBody>
          <a:bodyPr>
            <a:noAutofit/>
          </a:bodyPr>
          <a:lstStyle/>
          <a:p>
            <a:pPr marL="216000" indent="0">
              <a:lnSpc>
                <a:spcPct val="100000"/>
              </a:lnSpc>
              <a:spcAft>
                <a:spcPts val="1000"/>
              </a:spcAft>
              <a:buClr>
                <a:srgbClr val="002060"/>
              </a:buClr>
              <a:buSzPct val="70000"/>
              <a:buNone/>
            </a:pPr>
            <a:r>
              <a:rPr lang="pl-PL" sz="1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Ponadto Instytucja Zarządzająca:</a:t>
            </a:r>
          </a:p>
          <a:p>
            <a:pPr marL="216000" lvl="0">
              <a:lnSpc>
                <a:spcPct val="100000"/>
              </a:lnSpc>
              <a:spcAft>
                <a:spcPts val="1000"/>
              </a:spcAft>
              <a:buClr>
                <a:srgbClr val="002060"/>
              </a:buClr>
              <a:buSzPct val="70000"/>
              <a:buFont typeface="Wingdings" panose="05000000000000000000" pitchFamily="2" charset="2"/>
              <a:buChar char="q"/>
            </a:pPr>
            <a:r>
              <a:rPr lang="pl-PL" sz="15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udostępnia komitetowi monitorującemu </a:t>
            </a:r>
            <a:r>
              <a:rPr lang="pl-PL" sz="15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niezbędne informacje </a:t>
            </a:r>
            <a:r>
              <a:rPr lang="pl-PL" sz="1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 zbadania realizacji działań w zakresie komunikacji i widoczności,</a:t>
            </a:r>
          </a:p>
          <a:p>
            <a:pPr marL="216000" lvl="0">
              <a:lnSpc>
                <a:spcPct val="100000"/>
              </a:lnSpc>
              <a:spcAft>
                <a:spcPts val="1000"/>
              </a:spcAft>
              <a:buClr>
                <a:srgbClr val="002060"/>
              </a:buClr>
              <a:buSzPct val="70000"/>
              <a:buFont typeface="Wingdings" panose="05000000000000000000" pitchFamily="2" charset="2"/>
              <a:buChar char="q"/>
            </a:pPr>
            <a:r>
              <a:rPr lang="pl-PL" sz="15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ustanawia jednolite warunki stosowania wymogów dotyczących informowania, upowszechniania i widoczności informacji</a:t>
            </a:r>
            <a:r>
              <a:rPr lang="pl-PL" sz="1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o których mowa w tych przepisach,</a:t>
            </a:r>
          </a:p>
          <a:p>
            <a:pPr marL="216000" lvl="0">
              <a:lnSpc>
                <a:spcPct val="100000"/>
              </a:lnSpc>
              <a:spcAft>
                <a:spcPts val="1000"/>
              </a:spcAft>
              <a:buClr>
                <a:srgbClr val="002060"/>
              </a:buClr>
              <a:buSzPct val="70000"/>
              <a:buFont typeface="Wingdings" panose="05000000000000000000" pitchFamily="2" charset="2"/>
              <a:buChar char="q"/>
            </a:pPr>
            <a:r>
              <a:rPr lang="pl-PL" sz="15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zapewnia, aby w terminie 6 miesięcy od decyzji Komisji zatwierdzającej Plan strategiczny WPR powstała strona internetowa udostępniająca informacje o Planie strategicznym WPR</a:t>
            </a:r>
            <a:r>
              <a:rPr lang="pl-PL" sz="1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za który Instytucja Zarządzająca odpowiada, a także zapewnia opublikowanie harmonogramu planowanych zaproszeń do składania wniosków i terminów składania wniosków, aktualizowanego co najmniej trzy razy w roku,</a:t>
            </a:r>
          </a:p>
          <a:p>
            <a:pPr marL="216000" lvl="0">
              <a:lnSpc>
                <a:spcPct val="100000"/>
              </a:lnSpc>
              <a:spcAft>
                <a:spcPts val="1000"/>
              </a:spcAft>
              <a:buClr>
                <a:srgbClr val="002060"/>
              </a:buClr>
              <a:buSzPct val="70000"/>
              <a:buFont typeface="Wingdings" panose="05000000000000000000" pitchFamily="2" charset="2"/>
              <a:buChar char="q"/>
            </a:pPr>
            <a:r>
              <a:rPr lang="pl-PL" sz="15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zapewnia, aby beneficjenci wybrani do otrzymania finansowania byli informowani, że wsparcie jest współfinansowane przez Unię Europejską</a:t>
            </a:r>
            <a:r>
              <a:rPr lang="pl-PL" sz="1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16000">
              <a:lnSpc>
                <a:spcPct val="100000"/>
              </a:lnSpc>
              <a:buClr>
                <a:srgbClr val="002060"/>
              </a:buClr>
              <a:buSzPct val="70000"/>
              <a:buFont typeface="Wingdings" panose="05000000000000000000" pitchFamily="2" charset="2"/>
              <a:buChar char="q"/>
            </a:pPr>
            <a:endParaRPr lang="pl-PL" sz="1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9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4294967295"/>
          </p:nvPr>
        </p:nvSpPr>
        <p:spPr>
          <a:xfrm>
            <a:off x="249381" y="775855"/>
            <a:ext cx="11665527" cy="5144654"/>
          </a:xfrm>
        </p:spPr>
        <p:txBody>
          <a:bodyPr>
            <a:normAutofit fontScale="92500"/>
          </a:bodyPr>
          <a:lstStyle/>
          <a:p>
            <a:pPr marL="457200" lvl="0" indent="-457200">
              <a:buClr>
                <a:srgbClr val="002060"/>
              </a:buClr>
              <a:buFont typeface="+mj-lt"/>
              <a:buAutoNum type="arabicPeriod"/>
            </a:pPr>
            <a:endParaRPr lang="pl-PL" sz="1800" dirty="0" smtClean="0">
              <a:solidFill>
                <a:srgbClr val="002060"/>
              </a:solidFill>
            </a:endParaRPr>
          </a:p>
          <a:p>
            <a:pPr marL="457200" lvl="0" indent="-457200">
              <a:buClr>
                <a:srgbClr val="002060"/>
              </a:buClr>
              <a:buFont typeface="+mj-lt"/>
              <a:buAutoNum type="arabicPeriod"/>
            </a:pPr>
            <a:r>
              <a:rPr lang="pl-PL" sz="1800" dirty="0" smtClean="0">
                <a:solidFill>
                  <a:srgbClr val="002060"/>
                </a:solidFill>
              </a:rPr>
              <a:t>Rozporządzenie </a:t>
            </a:r>
            <a:r>
              <a:rPr lang="pl-PL" sz="1800" dirty="0">
                <a:solidFill>
                  <a:srgbClr val="002060"/>
                </a:solidFill>
              </a:rPr>
              <a:t>Parlamentu Europejskiego i Rady (UE) </a:t>
            </a:r>
            <a:r>
              <a:rPr lang="pl-PL" sz="1800" b="1" dirty="0">
                <a:solidFill>
                  <a:srgbClr val="002060"/>
                </a:solidFill>
              </a:rPr>
              <a:t>2021/2115 </a:t>
            </a:r>
            <a:r>
              <a:rPr lang="pl-PL" sz="1800" dirty="0">
                <a:solidFill>
                  <a:srgbClr val="002060"/>
                </a:solidFill>
              </a:rPr>
              <a:t>z dnia 2 grudnia 2021 r. ustanawiające przepisy dotyczące wsparcia planów strategicznych sporządzanych przez państwa członkowskie w ramach wspólnej polityki rolnej (planów strategicznych WPR) i finansowanych z Europejskiego Funduszu Rolniczego Gwarancji (EFRG) i z Europejskiego Funduszu Rolnego na rzecz Rozwoju Obszarów Wiejskich (EFRROW) oraz uchylające rozporządzenia (UE) nr 1305/2013 i (UE) nr </a:t>
            </a:r>
            <a:r>
              <a:rPr lang="pl-PL" sz="1800" dirty="0" smtClean="0">
                <a:solidFill>
                  <a:srgbClr val="002060"/>
                </a:solidFill>
              </a:rPr>
              <a:t>1307/2013;</a:t>
            </a:r>
            <a:endParaRPr lang="pl-PL" sz="1800" dirty="0">
              <a:solidFill>
                <a:srgbClr val="002060"/>
              </a:solidFill>
            </a:endParaRPr>
          </a:p>
          <a:p>
            <a:pPr marL="457200" lvl="0" indent="-457200">
              <a:buClr>
                <a:srgbClr val="002060"/>
              </a:buClr>
              <a:buFont typeface="+mj-lt"/>
              <a:buAutoNum type="arabicPeriod"/>
            </a:pPr>
            <a:r>
              <a:rPr lang="pl-PL" sz="1800" dirty="0">
                <a:solidFill>
                  <a:srgbClr val="002060"/>
                </a:solidFill>
              </a:rPr>
              <a:t>Rozporządzenie wykonawcze Komisji (UE) </a:t>
            </a:r>
            <a:r>
              <a:rPr lang="pl-PL" sz="1800" b="1" dirty="0">
                <a:solidFill>
                  <a:srgbClr val="002060"/>
                </a:solidFill>
              </a:rPr>
              <a:t>2022/129 </a:t>
            </a:r>
            <a:r>
              <a:rPr lang="pl-PL" sz="1800" dirty="0">
                <a:solidFill>
                  <a:srgbClr val="002060"/>
                </a:solidFill>
              </a:rPr>
              <a:t>z dnia 21 grudnia 2021 r. ustanawiające przepisy dotyczące rodzajów interwencji w odniesieniu do nasion oleistych, bawełny i produktów ubocznych produkcji wina na mocy rozporządzenia Parlamentu Europejskiego i Rady (UE) 2021/2115 oraz dotyczące wymogów w zakresie informowania, upowszechniania i widoczności informacji związanych ze wsparciem unijnym i planami strategicznymi </a:t>
            </a:r>
            <a:r>
              <a:rPr lang="pl-PL" sz="1800" dirty="0" smtClean="0">
                <a:solidFill>
                  <a:srgbClr val="002060"/>
                </a:solidFill>
              </a:rPr>
              <a:t>WPR (aktualizacja tłumaczenia </a:t>
            </a:r>
            <a:r>
              <a:rPr lang="pl-PL" sz="1800" b="1" dirty="0" smtClean="0">
                <a:solidFill>
                  <a:srgbClr val="002060"/>
                </a:solidFill>
              </a:rPr>
              <a:t>2024/194)</a:t>
            </a:r>
            <a:r>
              <a:rPr lang="pl-PL" sz="1800" dirty="0" smtClean="0">
                <a:solidFill>
                  <a:srgbClr val="002060"/>
                </a:solidFill>
              </a:rPr>
              <a:t>;</a:t>
            </a:r>
            <a:endParaRPr lang="pl-PL" sz="1800" dirty="0">
              <a:solidFill>
                <a:srgbClr val="002060"/>
              </a:solidFill>
            </a:endParaRPr>
          </a:p>
          <a:p>
            <a:pPr marL="457200" lvl="0" indent="-457200">
              <a:buClr>
                <a:srgbClr val="002060"/>
              </a:buClr>
              <a:buFont typeface="+mj-lt"/>
              <a:buAutoNum type="arabicPeriod"/>
            </a:pPr>
            <a:r>
              <a:rPr lang="pl-PL" sz="1800" dirty="0">
                <a:solidFill>
                  <a:srgbClr val="002060"/>
                </a:solidFill>
              </a:rPr>
              <a:t>Rozporządzenie Parlamentu Europejskiego i Rady (UE) </a:t>
            </a:r>
            <a:r>
              <a:rPr lang="pl-PL" sz="1800" b="1" dirty="0">
                <a:solidFill>
                  <a:srgbClr val="002060"/>
                </a:solidFill>
              </a:rPr>
              <a:t>2021/1060 </a:t>
            </a:r>
            <a:r>
              <a:rPr lang="pl-PL" sz="1800" dirty="0">
                <a:solidFill>
                  <a:srgbClr val="002060"/>
                </a:solidFill>
              </a:rPr>
              <a:t>z dnia 24 czerwca 2021 r. ustanawiające wspólne przepisy dotyczące Europejskiego Funduszu Rozwoju Regionalnego, Europejskiego Funduszu Społecznego Plus, Funduszu Spójności, Funduszu na rzecz Sprawiedliwej Transformacji i Europejskiego Funduszu Morskiego, Rybackiego i Akwakultury, a także przepisy finansowe na potrzeby tych funduszy oraz na potrzeby Funduszu Azylu, Migracji i Integracji, Funduszu Bezpieczeństwa Wewnętrznego i Instrumentu Wsparcia Finansowego na rzecz Zarządzania Granicami i Polityki </a:t>
            </a:r>
            <a:r>
              <a:rPr lang="pl-PL" sz="1800" dirty="0" smtClean="0">
                <a:solidFill>
                  <a:srgbClr val="002060"/>
                </a:solidFill>
              </a:rPr>
              <a:t>Wizowej;</a:t>
            </a:r>
            <a:endParaRPr lang="pl-PL" sz="1800" dirty="0">
              <a:solidFill>
                <a:srgbClr val="002060"/>
              </a:solidFill>
            </a:endParaRPr>
          </a:p>
          <a:p>
            <a:pPr marL="457200" indent="-457200">
              <a:buClr>
                <a:srgbClr val="002060"/>
              </a:buClr>
              <a:buFont typeface="+mj-lt"/>
              <a:buAutoNum type="arabicPeriod"/>
            </a:pPr>
            <a:r>
              <a:rPr lang="pl-PL" sz="1800" b="1" dirty="0" smtClean="0">
                <a:solidFill>
                  <a:srgbClr val="002060"/>
                </a:solidFill>
              </a:rPr>
              <a:t>Ustawa </a:t>
            </a:r>
            <a:r>
              <a:rPr lang="pl-PL" sz="1800" b="1" dirty="0">
                <a:solidFill>
                  <a:srgbClr val="002060"/>
                </a:solidFill>
              </a:rPr>
              <a:t>z dnia 8 lutego 2023 r. o Planie Strategicznym dla Wspólnej Polityki Rolnej na lata </a:t>
            </a:r>
            <a:r>
              <a:rPr lang="pl-PL" sz="1800" b="1" dirty="0" smtClean="0">
                <a:solidFill>
                  <a:srgbClr val="002060"/>
                </a:solidFill>
              </a:rPr>
              <a:t>2023–2027;</a:t>
            </a:r>
            <a:endParaRPr lang="pl-PL" sz="1800" b="1" dirty="0">
              <a:solidFill>
                <a:srgbClr val="002060"/>
              </a:solidFill>
            </a:endParaRPr>
          </a:p>
          <a:p>
            <a:pPr marL="457200" lvl="0" indent="-457200">
              <a:buClr>
                <a:srgbClr val="002060"/>
              </a:buClr>
              <a:buFont typeface="+mj-lt"/>
              <a:buAutoNum type="arabicPeriod"/>
            </a:pPr>
            <a:r>
              <a:rPr lang="pl-PL" sz="1800" b="1" dirty="0" smtClean="0">
                <a:solidFill>
                  <a:srgbClr val="002060"/>
                </a:solidFill>
              </a:rPr>
              <a:t>Plan </a:t>
            </a:r>
            <a:r>
              <a:rPr lang="pl-PL" sz="1800" b="1" dirty="0">
                <a:solidFill>
                  <a:srgbClr val="002060"/>
                </a:solidFill>
              </a:rPr>
              <a:t>Strategiczny dla Wspólnej Polityki Rolnej na lata </a:t>
            </a:r>
            <a:r>
              <a:rPr lang="pl-PL" sz="1800" b="1" dirty="0" smtClean="0">
                <a:solidFill>
                  <a:srgbClr val="002060"/>
                </a:solidFill>
              </a:rPr>
              <a:t>2023-2027.</a:t>
            </a:r>
            <a:endParaRPr lang="pl-PL" sz="1800" b="1" dirty="0">
              <a:solidFill>
                <a:srgbClr val="002060"/>
              </a:solidFill>
            </a:endParaRPr>
          </a:p>
          <a:p>
            <a:pPr marL="0" lvl="0" indent="0">
              <a:buClr>
                <a:srgbClr val="002060"/>
              </a:buClr>
              <a:buNone/>
            </a:pPr>
            <a:endParaRPr lang="pl-PL" sz="1800" dirty="0">
              <a:solidFill>
                <a:srgbClr val="002060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249382" y="110836"/>
            <a:ext cx="11942618" cy="665019"/>
          </a:xfrm>
        </p:spPr>
        <p:txBody>
          <a:bodyPr>
            <a:normAutofit fontScale="90000"/>
          </a:bodyPr>
          <a:lstStyle/>
          <a:p>
            <a:r>
              <a:rPr lang="pl-PL" sz="3600" b="1" dirty="0">
                <a:solidFill>
                  <a:srgbClr val="7030A0"/>
                </a:solidFill>
              </a:rPr>
              <a:t/>
            </a:r>
            <a:br>
              <a:rPr lang="pl-PL" sz="3600" b="1" dirty="0">
                <a:solidFill>
                  <a:srgbClr val="7030A0"/>
                </a:solidFill>
              </a:rPr>
            </a:br>
            <a:r>
              <a:rPr lang="pl-PL" sz="3600" b="1" dirty="0">
                <a:solidFill>
                  <a:srgbClr val="7030A0"/>
                </a:solidFill>
              </a:rPr>
              <a:t/>
            </a:r>
            <a:br>
              <a:rPr lang="pl-PL" sz="3600" b="1" dirty="0">
                <a:solidFill>
                  <a:srgbClr val="7030A0"/>
                </a:solidFill>
              </a:rPr>
            </a:br>
            <a:r>
              <a:rPr lang="pl-PL" sz="3600" b="1" dirty="0">
                <a:solidFill>
                  <a:srgbClr val="7030A0"/>
                </a:solidFill>
              </a:rPr>
              <a:t>PODSTAWY PRAWNE DLA OPRACOWANIA I REALIZACJI </a:t>
            </a:r>
            <a:r>
              <a:rPr lang="pl-PL" sz="3600" b="1" dirty="0" smtClean="0">
                <a:solidFill>
                  <a:srgbClr val="7030A0"/>
                </a:solidFill>
              </a:rPr>
              <a:t>STRATEGII:</a:t>
            </a:r>
            <a:endParaRPr lang="pl-PL" sz="3600" b="1" dirty="0">
              <a:solidFill>
                <a:srgbClr val="7030A0"/>
              </a:solidFill>
            </a:endParaRPr>
          </a:p>
        </p:txBody>
      </p:sp>
      <p:pic>
        <p:nvPicPr>
          <p:cNvPr id="6" name="Obraz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509" y="5333596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94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91A573-7400-98E2-83B8-2916EB4D788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3934" y="410546"/>
            <a:ext cx="11601061" cy="1754155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7030A0"/>
                </a:solidFill>
              </a:rPr>
              <a:t>ROLA PODMIOTÓW ZAANGAŻOWANYCH W REALIZACJĘ STRATEGII</a:t>
            </a:r>
            <a:br>
              <a:rPr lang="pl-PL" sz="3200" b="1" dirty="0">
                <a:solidFill>
                  <a:srgbClr val="7030A0"/>
                </a:solidFill>
              </a:rPr>
            </a:br>
            <a:r>
              <a:rPr lang="pl-PL" sz="2400" b="1" dirty="0">
                <a:solidFill>
                  <a:srgbClr val="7030A0"/>
                </a:solidFill>
              </a:rPr>
              <a:t/>
            </a:r>
            <a:br>
              <a:rPr lang="pl-PL" sz="2400" b="1" dirty="0">
                <a:solidFill>
                  <a:srgbClr val="7030A0"/>
                </a:solidFill>
              </a:rPr>
            </a:br>
            <a:r>
              <a:rPr lang="pl-PL" sz="24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ARiMR, samorządy województw, podmiot wdrażający instrumenty finansowe, ośrodki doradztwa rolniczego, instytucje pośredniczące oraz LGD informują i rozpowszechniają informacje o Planie, w szczególności w zakresie:</a:t>
            </a:r>
            <a:endParaRPr lang="pl-PL" sz="2400" b="1" dirty="0">
              <a:solidFill>
                <a:srgbClr val="7030A0"/>
              </a:solidFill>
              <a:latin typeface="+mn-lt"/>
            </a:endParaRP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CD41C57E-D964-A71D-437A-687F737559C8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402911297"/>
              </p:ext>
            </p:extLst>
          </p:nvPr>
        </p:nvGraphicFramePr>
        <p:xfrm>
          <a:off x="223934" y="2230016"/>
          <a:ext cx="11485984" cy="3862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031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91A573-7400-98E2-83B8-2916EB4D788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3934" y="410547"/>
            <a:ext cx="11601061" cy="587830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7030A0"/>
                </a:solidFill>
              </a:rPr>
              <a:t>MONITOROWANIE, SPRAWOZDAWCZOŚĆ I OCENA STRATEGII (1) </a:t>
            </a:r>
            <a:endParaRPr lang="pl-PL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07DD60-54B2-ED1B-5210-22E57AF9DDA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01215" y="1278294"/>
            <a:ext cx="10310327" cy="481459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Pct val="90000"/>
              <a:buNone/>
            </a:pPr>
            <a:r>
              <a:rPr lang="pl-PL" sz="1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pl-PL" sz="18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onitoring efektywności podejmowanych aktywności można podzielić </a:t>
            </a:r>
            <a:r>
              <a:rPr lang="pl-PL" sz="1800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Pct val="90000"/>
              <a:buNone/>
            </a:pPr>
            <a:endParaRPr lang="pl-PL" sz="1800" b="1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Pct val="90000"/>
              <a:buNone/>
            </a:pPr>
            <a:r>
              <a:rPr lang="pl-PL" sz="18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800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skaźniki </a:t>
            </a:r>
            <a:r>
              <a:rPr lang="pl-PL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produktu</a:t>
            </a:r>
            <a:r>
              <a:rPr lang="pl-PL" sz="18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odnoszą się do tych produktów, które powstały w trakcie realizowania </a:t>
            </a:r>
            <a:r>
              <a:rPr lang="pl-PL" sz="1800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działań. </a:t>
            </a:r>
            <a:r>
              <a:rPr lang="pl-PL" sz="18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Mierzą natychmiastowe rezultaty działań informacyjno-promocyjnych. Swoim zasięgiem nie powinny wykraczać poza przyjęty termin wdrażania danego przedsięwzięcia.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Pct val="90000"/>
              <a:buNone/>
            </a:pPr>
            <a:endParaRPr lang="pl-PL" sz="1800" b="1" dirty="0" smtClean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Pct val="90000"/>
              <a:buNone/>
            </a:pPr>
            <a:r>
              <a:rPr lang="pl-PL" sz="1800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Wskaźniki </a:t>
            </a:r>
            <a:r>
              <a:rPr lang="pl-PL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oceny</a:t>
            </a:r>
            <a:r>
              <a:rPr lang="pl-PL" sz="18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Pct val="90000"/>
              <a:buAutoNum type="arabicParenR"/>
            </a:pPr>
            <a:r>
              <a:rPr lang="pl-PL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Wskaźniki rezultatu</a:t>
            </a:r>
            <a:r>
              <a:rPr lang="pl-PL" sz="18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odnoszą się do efektów działań o charakterze informacyjno-promocyjnym, które nastąpiły po ich zakończeniu, w wyniku realizowania projektu/kampanii itp.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Pct val="90000"/>
              <a:buAutoNum type="arabicParenR"/>
            </a:pPr>
            <a:r>
              <a:rPr lang="pl-PL" sz="18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Wskaźniki oddziaływania</a:t>
            </a:r>
            <a:r>
              <a:rPr lang="pl-PL" sz="18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dostarczają ilościowej informacji na temat sytuacji społeczno-gospodarczej i mogą wyrażać zidentyfikowane potrzeby w ujęciu ilościowym.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Pct val="90000"/>
              <a:buNone/>
            </a:pPr>
            <a:endParaRPr lang="pl-PL" sz="1800" dirty="0">
              <a:solidFill>
                <a:srgbClr val="002060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2385490-F162-12A1-3EAF-1C82E776AC8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31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91A573-7400-98E2-83B8-2916EB4D788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3935" y="108284"/>
            <a:ext cx="11968065" cy="89942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3200" b="1" dirty="0">
                <a:solidFill>
                  <a:srgbClr val="7030A0"/>
                </a:solidFill>
              </a:rPr>
              <a:t>MONITOROWANIE, SPRAWOZDAWCZOŚĆ I OCENA STRATEGII (2) </a:t>
            </a:r>
            <a:r>
              <a:rPr lang="pl-PL" sz="3200" b="1" dirty="0" smtClean="0">
                <a:solidFill>
                  <a:srgbClr val="7030A0"/>
                </a:solidFill>
              </a:rPr>
              <a:t/>
            </a:r>
            <a:br>
              <a:rPr lang="pl-PL" sz="3200" b="1" dirty="0" smtClean="0">
                <a:solidFill>
                  <a:srgbClr val="7030A0"/>
                </a:solidFill>
              </a:rPr>
            </a:br>
            <a:r>
              <a:rPr lang="pl-PL" sz="1800" b="1" dirty="0" smtClean="0">
                <a:solidFill>
                  <a:srgbClr val="002060"/>
                </a:solidFill>
                <a:latin typeface="+mn-lt"/>
              </a:rPr>
              <a:t>WSKAŹNIKI PRODUKTU</a:t>
            </a:r>
            <a:endParaRPr lang="pl-PL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07DD60-54B2-ED1B-5210-22E57AF9DDA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30629" y="1007705"/>
            <a:ext cx="5887616" cy="526246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Liczba szkoleń/ seminariów/ innych form szkoleniowych dla potencjalnych beneficjentów i beneficjentów	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Liczba uczestników szkoleń/ seminariów/ innych form szkoleniowych dla potencjalnych beneficjentów i beneficjentów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Liczba konferencji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Liczba uczestników konferencji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Liczba szkoleń/ innych form szkoleniowych dla pracowników punktów informacyjnych i doradców 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6. Liczba uczestników szkoleń/ innych form szkoleniowych dla pracowników punktów informacyjnych i doradców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 Liczba stoisk informacyjnych na targach, wystawach, wydarzeniach lokalnych, regionalnych, krajowych i międzynarodowych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8. Liczba odwiedzających stoisko informacyjne podczas targów, wystaw, wydarzeń lokalnych, regionalnych, krajowych i międzynarodowych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9. Liczba tytułów publikacji wydanych w formie papierowej	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10. Liczba tytułów publikacji wydanych w formie elektronicznej</a:t>
            </a:r>
            <a:endParaRPr lang="pl-PL" sz="1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11. Liczba artykułów/wkładek w prasie i w Internecie 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  <a:buClr>
                <a:srgbClr val="002060"/>
              </a:buClr>
              <a:buSzPct val="70000"/>
              <a:buFont typeface="Wingdings" panose="05000000000000000000" pitchFamily="2" charset="2"/>
              <a:buChar char="q"/>
            </a:pPr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DD7534A-72FA-33AD-EDDA-21532F3D3D2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15609" y="1007704"/>
            <a:ext cx="6052456" cy="518989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12. Liczba audycji, programów, spotów, zapisów video i reklam w radio, telewizji i Internecie 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13. Słuchalność/oglądalność audycji, programów, spotów oraz liczba wyświetleń zapisów video szkoleń i konferencji, reklam typu display, umieszczonych w odpowiednich platformach i serwisach internetowych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14. Liczba stron internetowych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 smtClean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Liczba odwiedzin stron internetowych	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16. Liczba forów internetowych, mediów społecznościowych itp.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17. Liczba odwiedzin forów internetowych, mediów społecznościowych, itp.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18. Liczba konkursów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19. Liczba uczestników konkursów</a:t>
            </a:r>
            <a:endParaRPr lang="pl-PL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20. Liczba udzielonych konsultacji/porad w punkcie informacyjnym PS WPR </a:t>
            </a:r>
            <a:endParaRPr lang="pl-PL" sz="1400" dirty="0" smtClean="0">
              <a:solidFill>
                <a:srgbClr val="00206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b="1" dirty="0" smtClean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21</a:t>
            </a:r>
            <a:r>
              <a:rPr lang="pl-PL" sz="1400" b="1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Liczba nośników reklamy zewnętrznej (outdoor)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b="1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22. Widoczność reklamy zewnętrznej (outdoor)</a:t>
            </a:r>
          </a:p>
          <a:p>
            <a:pPr marL="12456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70000"/>
              <a:buNone/>
            </a:pPr>
            <a:r>
              <a:rPr lang="pl-PL" sz="1400" b="1" dirty="0" smtClean="0">
                <a:solidFill>
                  <a:srgbClr val="002060"/>
                </a:solidFill>
              </a:rPr>
              <a:t>Uwaga: rezygnacja ze wskaźników dot. liczby unikalnych </a:t>
            </a:r>
          </a:p>
          <a:p>
            <a:pPr marL="12456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70000"/>
              <a:buNone/>
            </a:pPr>
            <a:r>
              <a:rPr lang="pl-PL" sz="1400" b="1" dirty="0" smtClean="0">
                <a:solidFill>
                  <a:srgbClr val="002060"/>
                </a:solidFill>
              </a:rPr>
              <a:t>użytkowników oraz kosztów materiałów promocyjnych.</a:t>
            </a:r>
            <a:endParaRPr lang="pl-PL" sz="1400" b="1" dirty="0">
              <a:solidFill>
                <a:srgbClr val="002060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944EEC8-BA7B-2B4B-1CFA-8AC62FA2625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853" y="5528511"/>
            <a:ext cx="1392418" cy="74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77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91A573-7400-98E2-83B8-2916EB4D788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3935" y="287338"/>
            <a:ext cx="11968065" cy="581025"/>
          </a:xfrm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rgbClr val="7030A0"/>
                </a:solidFill>
              </a:rPr>
              <a:t>MONITOROWANIE, SPRAWOZDAWCZOŚĆ I OCENA STRATEGII (3)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07DD60-54B2-ED1B-5210-22E57AF9DDA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30629" y="1007705"/>
            <a:ext cx="5645020" cy="526246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WSKAŹNIKI REZULTATU</a:t>
            </a:r>
            <a:endParaRPr lang="pl-PL" sz="16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Ocena jakości szkoleń, seminariów, innych form szkoleniowych dla potencjalnych beneficjentów i beneficjentów (z badania kontrolnego z realizacji projektu – badanie na próbie 10% beneficjentów); </a:t>
            </a:r>
            <a:endParaRPr lang="pl-PL" sz="16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Ocena jakości szkoleń, innych form szkoleniowych dla pracowników punktów informacyjnych i doradców (z ankiety oceniającej przeprowadzonej na zakończenie szkolenia);</a:t>
            </a:r>
            <a:endParaRPr lang="pl-PL" sz="16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Ocena jakości udzielonej konsultacji dot. PS WPR 2023-2027 w punkcie informacyjnym </a:t>
            </a:r>
            <a:br>
              <a:rPr lang="pl-PL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(z ankiety dla korzystających z punktów informacyjnych);</a:t>
            </a:r>
            <a:endParaRPr lang="pl-PL" sz="16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Ocena w jakim stopniu strony poświęcone PS WPR 2023-2027 były pomocne dla odwiedzających (dane z ankiet na </a:t>
            </a:r>
            <a:r>
              <a:rPr lang="pl-PL" sz="1600" dirty="0" smtClean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stronach</a:t>
            </a:r>
            <a:r>
              <a:rPr lang="pl-PL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pl-PL" sz="16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600" dirty="0">
              <a:solidFill>
                <a:srgbClr val="002060"/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DD7534A-72FA-33AD-EDDA-21532F3D3D2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15609" y="1007705"/>
            <a:ext cx="5747656" cy="50385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WSKAŹNIKI ODDZIAŁYWANIA </a:t>
            </a:r>
            <a:endParaRPr lang="pl-PL" sz="16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Wzrost wiedzy na temat PS WPR 2023-2027 (świadomość istnienia, znajomość projektów </a:t>
            </a:r>
            <a:r>
              <a:rPr lang="pl-PL" sz="1600" dirty="0" smtClean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efektów/korzyści) – indeks złożony, obejmujący wiedzę z czterech subindeksów (liczonych równoważnie):</a:t>
            </a:r>
            <a:endParaRPr lang="pl-PL" sz="16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+mj-lt"/>
              <a:buAutoNum type="alphaLcParenR"/>
            </a:pPr>
            <a:r>
              <a:rPr lang="pl-PL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Znajomość pojęcia PS WPR 2023-2027,</a:t>
            </a:r>
            <a:endParaRPr lang="pl-PL" sz="16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+mj-lt"/>
              <a:buAutoNum type="alphaLcParenR"/>
            </a:pPr>
            <a:r>
              <a:rPr lang="pl-PL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Znajomość celów, obszarów lub działań, na które przeznaczane jest wsparcie </a:t>
            </a:r>
            <a:r>
              <a:rPr lang="pl-PL" sz="1600" dirty="0" smtClean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ramach PS WPR 2023-2027 (minimum 1),</a:t>
            </a:r>
            <a:endParaRPr lang="pl-PL" sz="16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+mj-lt"/>
              <a:buAutoNum type="alphaLcParenR"/>
            </a:pPr>
            <a:r>
              <a:rPr lang="pl-PL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Znajomość grup potencjalnych beneficjentów, którzy mogą realizować przedsięwzięcia w ramach PS WPR 2023-2027 (minimum 2).</a:t>
            </a:r>
            <a:endParaRPr lang="pl-PL" sz="16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pl-PL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Odsetek społeczeństwa dostrzegający wpływ UE na rolnictwo i rozwój obszarów wiejskich w Polsce.</a:t>
            </a:r>
            <a:endParaRPr lang="pl-PL" sz="16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Rozpoznawalność (znajomość spontaniczna i wspomagana) </a:t>
            </a:r>
            <a:r>
              <a:rPr lang="en-US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PS WPR 2023-2027</a:t>
            </a:r>
            <a:r>
              <a:rPr lang="pl-PL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6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456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Pct val="70000"/>
              <a:buNone/>
            </a:pPr>
            <a:endParaRPr lang="pl-PL" sz="1600" dirty="0">
              <a:solidFill>
                <a:srgbClr val="002060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22E3D92-67B8-FE61-F358-F1F70C4BD83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35" y="5304284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15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91A573-7400-98E2-83B8-2916EB4D788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3934" y="410547"/>
            <a:ext cx="11601061" cy="587830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7030A0"/>
                </a:solidFill>
              </a:rPr>
              <a:t>MONITOROWANIE, SPRAWOZDAWCZOŚĆ I OCENA STRATEGII (4) </a:t>
            </a:r>
            <a:endParaRPr lang="pl-PL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07DD60-54B2-ED1B-5210-22E57AF9DDA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01215" y="1278294"/>
            <a:ext cx="10907487" cy="481459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5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Sprawozdawczość w zakresie prowadzonych działań informacyjno-promocyjnych dotyczących PS WPR 2023-2027, o których mowa w rozporządzeniu 2022/129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+mj-lt"/>
              <a:buAutoNum type="arabicPeriod"/>
            </a:pPr>
            <a:r>
              <a:rPr lang="pl-PL" sz="1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ARiMR przekazuje sprawozdanie roczne za rolniczy rok budżetowy N, który rozpoczyna się 16 października roku N-1 i kończy się 15 października roku N, do Komisji Europejskiej do każdego 15 lutego roku następującego po danym rolniczym roku budżetowym.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+mj-lt"/>
              <a:buAutoNum type="arabicPeriod"/>
            </a:pPr>
            <a:r>
              <a:rPr lang="pl-PL" sz="1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Sprawozdanie zawiera również informacje w zakresie prowadzonych działań informacyjno-promocyjnych dotyczących PS WPR 2023-2027, o których mowa w rozporządzeniu 2022/129. ARiMR przekazuje KE ostatnie sprawozdanie roczne za okres od 16 października 2028 roku do 15 października 2029 roku, do 15 lutego 2030 roku.</a:t>
            </a:r>
            <a:endParaRPr lang="pl-PL" sz="15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5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Sprawozdawczość w zakresie KSOW+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+mj-lt"/>
              <a:buAutoNum type="arabicPeriod"/>
            </a:pPr>
            <a:r>
              <a:rPr lang="pl-PL" sz="1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 przygotowywanie rocznych sprawozdań w zakresie KSOW+ podmiotem odpowiedzialnym jest Centrum Doradztwa Rolniczego w Brwinowie, które pełni funkcję jednostki centralnej KSOW+.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+mj-lt"/>
              <a:buAutoNum type="arabicPeriod"/>
            </a:pPr>
            <a:r>
              <a:rPr lang="pl-PL" sz="1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Jednostka centralna KSOW+ we współpracy z jednostkami regionalnymi sporządza roczne sprawozdania, które zawierają m.in. efekty realizacji zadań w zakresie informowania o PS WPR. Po zaopiniowaniu przez Instytucję Zarządzającą, JC przekazuje sprawozdanie do wiadomości Komitetowi Sterującemu ds. KSOW+. Sprawozdanie roczne jest zamieszczane na portalu KSOW+.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+mj-lt"/>
              <a:buAutoNum type="arabicPeriod"/>
            </a:pPr>
            <a:r>
              <a:rPr lang="pl-PL" sz="1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JC KSOW+ przekazuje również sprawozdanie roczne do Europejskiej Sieci WPR.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500" b="1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Sprawozdawczość dotyczy wyłącznie działań realizowanych przez podmioty będące beneficjentami pomocy technicznej.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Pct val="90000"/>
              <a:buNone/>
            </a:pPr>
            <a:endParaRPr lang="pl-PL" sz="1500" dirty="0">
              <a:solidFill>
                <a:srgbClr val="002060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0781D32-9C5A-9D1A-5F7B-BDBDADA77CA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16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91A573-7400-98E2-83B8-2916EB4D788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3934" y="410547"/>
            <a:ext cx="11601061" cy="587830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7030A0"/>
                </a:solidFill>
              </a:rPr>
              <a:t>MONITOROWANIE, SPRAWOZDAWCZOŚĆ I OCENA STRATEGII (5) </a:t>
            </a:r>
            <a:endParaRPr lang="pl-PL" sz="2400" b="1" dirty="0">
              <a:solidFill>
                <a:srgbClr val="7030A0"/>
              </a:solidFill>
              <a:latin typeface="+mn-lt"/>
            </a:endParaRP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E512C37-282F-4CC8-7160-EFD475AAF031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649922497"/>
              </p:ext>
            </p:extLst>
          </p:nvPr>
        </p:nvGraphicFramePr>
        <p:xfrm>
          <a:off x="401216" y="1278294"/>
          <a:ext cx="10002418" cy="4814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235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79054" y="1126836"/>
            <a:ext cx="98090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7030A0"/>
                </a:solidFill>
              </a:rPr>
              <a:t>UWAGA!</a:t>
            </a:r>
          </a:p>
          <a:p>
            <a:endParaRPr lang="pl-PL" sz="2000" dirty="0"/>
          </a:p>
          <a:p>
            <a:pPr>
              <a:lnSpc>
                <a:spcPct val="150000"/>
              </a:lnSpc>
            </a:pPr>
            <a:r>
              <a:rPr lang="pl-PL" sz="2000" dirty="0" smtClean="0">
                <a:solidFill>
                  <a:srgbClr val="002060"/>
                </a:solidFill>
              </a:rPr>
              <a:t>W </a:t>
            </a:r>
            <a:r>
              <a:rPr lang="pl-PL" sz="2000" dirty="0">
                <a:solidFill>
                  <a:srgbClr val="002060"/>
                </a:solidFill>
              </a:rPr>
              <a:t>przypadku zadań informacyjno-promocyjnych dotyczących zakresu wsparcia z PS WPR 2023-2027, które są finansowane z pomocy technicznej PROW 2014-2020, należy posługiwać się wizualizacją określoną w „Księdze wizualizacji znaku PROW 2014-2020</a:t>
            </a:r>
            <a:r>
              <a:rPr lang="pl-PL" sz="2000" dirty="0" smtClean="0">
                <a:solidFill>
                  <a:srgbClr val="002060"/>
                </a:solidFill>
              </a:rPr>
              <a:t>”.</a:t>
            </a:r>
          </a:p>
          <a:p>
            <a:pPr>
              <a:lnSpc>
                <a:spcPct val="150000"/>
              </a:lnSpc>
            </a:pPr>
            <a:endParaRPr lang="pl-PL" sz="2000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pl-PL" sz="2000" b="1" dirty="0" smtClean="0">
                <a:solidFill>
                  <a:srgbClr val="002060"/>
                </a:solidFill>
              </a:rPr>
              <a:t>Rodzaj </a:t>
            </a:r>
            <a:r>
              <a:rPr lang="pl-PL" sz="2000" b="1" dirty="0">
                <a:solidFill>
                  <a:srgbClr val="002060"/>
                </a:solidFill>
              </a:rPr>
              <a:t>wizualizacji jest determinowany źródłem finansowania kosztów prowadzonych działań informacyjno-promocyjnych, a nie merytorycznym zakresem operacji.</a:t>
            </a:r>
          </a:p>
        </p:txBody>
      </p:sp>
    </p:spTree>
    <p:extLst>
      <p:ext uri="{BB962C8B-B14F-4D97-AF65-F5344CB8AC3E}">
        <p14:creationId xmlns:p14="http://schemas.microsoft.com/office/powerpoint/2010/main" val="332314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7A0925EB-CCEE-AA3A-E173-EA81A6B6ACA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3306" y="758824"/>
            <a:ext cx="12098694" cy="4456987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solidFill>
                  <a:srgbClr val="7030A0"/>
                </a:solidFill>
              </a:rPr>
              <a:t/>
            </a:r>
            <a:br>
              <a:rPr lang="pl-PL" sz="3600" dirty="0">
                <a:solidFill>
                  <a:srgbClr val="7030A0"/>
                </a:solidFill>
              </a:rPr>
            </a:br>
            <a:r>
              <a:rPr lang="pl-PL" sz="3600" dirty="0">
                <a:solidFill>
                  <a:srgbClr val="7030A0"/>
                </a:solidFill>
              </a:rPr>
              <a:t/>
            </a:r>
            <a:br>
              <a:rPr lang="pl-PL" sz="3600" dirty="0">
                <a:solidFill>
                  <a:srgbClr val="7030A0"/>
                </a:solidFill>
              </a:rPr>
            </a:br>
            <a:r>
              <a:rPr lang="pl-PL" sz="3600" dirty="0">
                <a:solidFill>
                  <a:srgbClr val="7030A0"/>
                </a:solidFill>
              </a:rPr>
              <a:t/>
            </a:r>
            <a:br>
              <a:rPr lang="pl-PL" sz="3600" dirty="0">
                <a:solidFill>
                  <a:srgbClr val="7030A0"/>
                </a:solidFill>
              </a:rPr>
            </a:br>
            <a:r>
              <a:rPr lang="pl-PL" sz="4000" dirty="0">
                <a:solidFill>
                  <a:srgbClr val="7030A0"/>
                </a:solidFill>
              </a:rPr>
              <a:t>Dziękuję za uwagę</a:t>
            </a:r>
            <a:br>
              <a:rPr lang="pl-PL" sz="4000" dirty="0">
                <a:solidFill>
                  <a:srgbClr val="7030A0"/>
                </a:solidFill>
              </a:rPr>
            </a:br>
            <a:r>
              <a:rPr lang="pl-PL" sz="3600" dirty="0">
                <a:solidFill>
                  <a:srgbClr val="7030A0"/>
                </a:solidFill>
              </a:rPr>
              <a:t/>
            </a:r>
            <a:br>
              <a:rPr lang="pl-PL" sz="3600" dirty="0">
                <a:solidFill>
                  <a:srgbClr val="7030A0"/>
                </a:solidFill>
              </a:rPr>
            </a:br>
            <a:r>
              <a:rPr lang="pl-PL" sz="3600" dirty="0">
                <a:solidFill>
                  <a:srgbClr val="7030A0"/>
                </a:solidFill>
              </a:rPr>
              <a:t/>
            </a:r>
            <a:br>
              <a:rPr lang="pl-PL" sz="3600" dirty="0">
                <a:solidFill>
                  <a:srgbClr val="7030A0"/>
                </a:solidFill>
              </a:rPr>
            </a:br>
            <a:r>
              <a:rPr lang="pl-PL" sz="2200" dirty="0">
                <a:solidFill>
                  <a:srgbClr val="7030A0"/>
                </a:solidFill>
              </a:rPr>
              <a:t>Departament Pomocy Technicznej </a:t>
            </a:r>
            <a:br>
              <a:rPr lang="pl-PL" sz="2200" dirty="0">
                <a:solidFill>
                  <a:srgbClr val="7030A0"/>
                </a:solidFill>
              </a:rPr>
            </a:br>
            <a:r>
              <a:rPr lang="pl-PL" sz="2200" dirty="0">
                <a:solidFill>
                  <a:srgbClr val="7030A0"/>
                </a:solidFill>
              </a:rPr>
              <a:t>e-mail: </a:t>
            </a:r>
            <a:r>
              <a:rPr lang="pl-PL" sz="2200" dirty="0" smtClean="0">
                <a:solidFill>
                  <a:srgbClr val="7030A0"/>
                </a:solidFill>
                <a:hlinkClick r:id="rId2"/>
              </a:rPr>
              <a:t>sekretariat.pt@minrol.gov.pl</a:t>
            </a:r>
            <a:r>
              <a:rPr lang="pl-PL" sz="2200" dirty="0" smtClean="0">
                <a:solidFill>
                  <a:srgbClr val="7030A0"/>
                </a:solidFill>
              </a:rPr>
              <a:t>   </a:t>
            </a:r>
            <a:r>
              <a:rPr lang="pl-PL" sz="2200" dirty="0">
                <a:solidFill>
                  <a:srgbClr val="7030A0"/>
                </a:solidFill>
              </a:rPr>
              <a:t/>
            </a:r>
            <a:br>
              <a:rPr lang="pl-PL" sz="2200" dirty="0">
                <a:solidFill>
                  <a:srgbClr val="7030A0"/>
                </a:solidFill>
              </a:rPr>
            </a:br>
            <a:r>
              <a:rPr lang="pl-PL" sz="2200" dirty="0">
                <a:solidFill>
                  <a:srgbClr val="7030A0"/>
                </a:solidFill>
              </a:rPr>
              <a:t>tel. 22 623 16 37 </a:t>
            </a:r>
            <a:r>
              <a:rPr lang="pl-PL" sz="3600" dirty="0">
                <a:solidFill>
                  <a:srgbClr val="7030A0"/>
                </a:solidFill>
              </a:rPr>
              <a:t/>
            </a:r>
            <a:br>
              <a:rPr lang="pl-PL" sz="3600" dirty="0">
                <a:solidFill>
                  <a:srgbClr val="7030A0"/>
                </a:solidFill>
              </a:rPr>
            </a:br>
            <a:endParaRPr lang="pl-PL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06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4"/>
          <p:cNvSpPr/>
          <p:nvPr/>
        </p:nvSpPr>
        <p:spPr>
          <a:xfrm>
            <a:off x="4146221" y="2098811"/>
            <a:ext cx="3796897" cy="2828119"/>
          </a:xfrm>
          <a:custGeom>
            <a:avLst/>
            <a:gdLst>
              <a:gd name="connsiteX0" fmla="*/ 0 w 3796897"/>
              <a:gd name="connsiteY0" fmla="*/ 471363 h 2828119"/>
              <a:gd name="connsiteX1" fmla="*/ 471363 w 3796897"/>
              <a:gd name="connsiteY1" fmla="*/ 0 h 2828119"/>
              <a:gd name="connsiteX2" fmla="*/ 3325534 w 3796897"/>
              <a:gd name="connsiteY2" fmla="*/ 0 h 2828119"/>
              <a:gd name="connsiteX3" fmla="*/ 3796897 w 3796897"/>
              <a:gd name="connsiteY3" fmla="*/ 471363 h 2828119"/>
              <a:gd name="connsiteX4" fmla="*/ 3796897 w 3796897"/>
              <a:gd name="connsiteY4" fmla="*/ 2356756 h 2828119"/>
              <a:gd name="connsiteX5" fmla="*/ 3325534 w 3796897"/>
              <a:gd name="connsiteY5" fmla="*/ 2828119 h 2828119"/>
              <a:gd name="connsiteX6" fmla="*/ 471363 w 3796897"/>
              <a:gd name="connsiteY6" fmla="*/ 2828119 h 2828119"/>
              <a:gd name="connsiteX7" fmla="*/ 0 w 3796897"/>
              <a:gd name="connsiteY7" fmla="*/ 2356756 h 2828119"/>
              <a:gd name="connsiteX8" fmla="*/ 0 w 3796897"/>
              <a:gd name="connsiteY8" fmla="*/ 471363 h 2828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96897" h="2828119">
                <a:moveTo>
                  <a:pt x="0" y="471363"/>
                </a:moveTo>
                <a:cubicBezTo>
                  <a:pt x="0" y="211036"/>
                  <a:pt x="211036" y="0"/>
                  <a:pt x="471363" y="0"/>
                </a:cubicBezTo>
                <a:lnTo>
                  <a:pt x="3325534" y="0"/>
                </a:lnTo>
                <a:cubicBezTo>
                  <a:pt x="3585861" y="0"/>
                  <a:pt x="3796897" y="211036"/>
                  <a:pt x="3796897" y="471363"/>
                </a:cubicBezTo>
                <a:lnTo>
                  <a:pt x="3796897" y="2356756"/>
                </a:lnTo>
                <a:cubicBezTo>
                  <a:pt x="3796897" y="2617083"/>
                  <a:pt x="3585861" y="2828119"/>
                  <a:pt x="3325534" y="2828119"/>
                </a:cubicBezTo>
                <a:lnTo>
                  <a:pt x="471363" y="2828119"/>
                </a:lnTo>
                <a:cubicBezTo>
                  <a:pt x="211036" y="2828119"/>
                  <a:pt x="0" y="2617083"/>
                  <a:pt x="0" y="2356756"/>
                </a:cubicBezTo>
                <a:lnTo>
                  <a:pt x="0" y="47136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3777" tIns="183777" rIns="183777" bIns="183777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800" b="1" kern="1200" dirty="0">
                <a:solidFill>
                  <a:srgbClr val="002060"/>
                </a:solidFill>
              </a:rPr>
              <a:t>CEL GŁÓWNY: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800" kern="1200" dirty="0">
                <a:solidFill>
                  <a:srgbClr val="002060"/>
                </a:solidFill>
              </a:rPr>
              <a:t>Zapewnienie wiarygodnej, aktualnej i przejrzystej informacji o PS WPR 2023-2027 dla ogółu interesariuszy oraz promowanie PS WPR 2023-2027, jako instrumentu wspierającego rozwój rolnictwa i obszarów wiejskich w Polsce, a także podnoszenie świadomości znaczenia PS WPR i roli UE w rozwój rolnictwa i obszarów wiejskich.</a:t>
            </a:r>
          </a:p>
        </p:txBody>
      </p:sp>
      <p:sp>
        <p:nvSpPr>
          <p:cNvPr id="7" name="Dowolny kształt 6"/>
          <p:cNvSpPr/>
          <p:nvPr/>
        </p:nvSpPr>
        <p:spPr>
          <a:xfrm rot="20138263">
            <a:off x="7928459" y="2585294"/>
            <a:ext cx="329249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329249" y="0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Dowolny kształt 7"/>
          <p:cNvSpPr/>
          <p:nvPr/>
        </p:nvSpPr>
        <p:spPr>
          <a:xfrm>
            <a:off x="8243050" y="415381"/>
            <a:ext cx="3631194" cy="2559708"/>
          </a:xfrm>
          <a:custGeom>
            <a:avLst/>
            <a:gdLst>
              <a:gd name="connsiteX0" fmla="*/ 0 w 3631194"/>
              <a:gd name="connsiteY0" fmla="*/ 426627 h 2559708"/>
              <a:gd name="connsiteX1" fmla="*/ 426627 w 3631194"/>
              <a:gd name="connsiteY1" fmla="*/ 0 h 2559708"/>
              <a:gd name="connsiteX2" fmla="*/ 3204567 w 3631194"/>
              <a:gd name="connsiteY2" fmla="*/ 0 h 2559708"/>
              <a:gd name="connsiteX3" fmla="*/ 3631194 w 3631194"/>
              <a:gd name="connsiteY3" fmla="*/ 426627 h 2559708"/>
              <a:gd name="connsiteX4" fmla="*/ 3631194 w 3631194"/>
              <a:gd name="connsiteY4" fmla="*/ 2133081 h 2559708"/>
              <a:gd name="connsiteX5" fmla="*/ 3204567 w 3631194"/>
              <a:gd name="connsiteY5" fmla="*/ 2559708 h 2559708"/>
              <a:gd name="connsiteX6" fmla="*/ 426627 w 3631194"/>
              <a:gd name="connsiteY6" fmla="*/ 2559708 h 2559708"/>
              <a:gd name="connsiteX7" fmla="*/ 0 w 3631194"/>
              <a:gd name="connsiteY7" fmla="*/ 2133081 h 2559708"/>
              <a:gd name="connsiteX8" fmla="*/ 0 w 3631194"/>
              <a:gd name="connsiteY8" fmla="*/ 426627 h 2559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31194" h="2559708">
                <a:moveTo>
                  <a:pt x="0" y="426627"/>
                </a:moveTo>
                <a:cubicBezTo>
                  <a:pt x="0" y="191007"/>
                  <a:pt x="191007" y="0"/>
                  <a:pt x="426627" y="0"/>
                </a:cubicBezTo>
                <a:lnTo>
                  <a:pt x="3204567" y="0"/>
                </a:lnTo>
                <a:cubicBezTo>
                  <a:pt x="3440187" y="0"/>
                  <a:pt x="3631194" y="191007"/>
                  <a:pt x="3631194" y="426627"/>
                </a:cubicBezTo>
                <a:lnTo>
                  <a:pt x="3631194" y="2133081"/>
                </a:lnTo>
                <a:cubicBezTo>
                  <a:pt x="3631194" y="2368701"/>
                  <a:pt x="3440187" y="2559708"/>
                  <a:pt x="3204567" y="2559708"/>
                </a:cubicBezTo>
                <a:lnTo>
                  <a:pt x="426627" y="2559708"/>
                </a:lnTo>
                <a:cubicBezTo>
                  <a:pt x="191007" y="2559708"/>
                  <a:pt x="0" y="2368701"/>
                  <a:pt x="0" y="2133081"/>
                </a:cubicBezTo>
                <a:lnTo>
                  <a:pt x="0" y="426627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5595" tIns="165595" rIns="165595" bIns="165595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600" b="0" kern="1200" dirty="0">
                <a:solidFill>
                  <a:srgbClr val="002060"/>
                </a:solidFill>
              </a:rPr>
              <a:t>zwiększenie poziomu wiedzy ogólnej i szczegółowej dotyczącej PS WPR 2023-2027, w tym zapewnienie informacji dotyczących </a:t>
            </a:r>
            <a:r>
              <a:rPr lang="pl-PL" sz="1600" kern="1200" dirty="0">
                <a:solidFill>
                  <a:srgbClr val="002060"/>
                </a:solidFill>
              </a:rPr>
              <a:t>warunków i trybu przyznawania pomocy, dla potencjalnych beneficjentów w zakresie praktycznej wiedzy i umiejętności o sposobie przygotowania wniosków, biznesplanów oraz dla beneficjentów w zakresie przygotowania wniosków o płatność</a:t>
            </a:r>
          </a:p>
        </p:txBody>
      </p:sp>
      <p:sp>
        <p:nvSpPr>
          <p:cNvPr id="9" name="Dowolny kształt 8"/>
          <p:cNvSpPr/>
          <p:nvPr/>
        </p:nvSpPr>
        <p:spPr>
          <a:xfrm rot="15891941">
            <a:off x="5979034" y="1687966"/>
            <a:ext cx="150804" cy="61633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385859" y="0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Dowolny kształt 9"/>
          <p:cNvSpPr/>
          <p:nvPr/>
        </p:nvSpPr>
        <p:spPr>
          <a:xfrm>
            <a:off x="4027055" y="287339"/>
            <a:ext cx="3546763" cy="1427162"/>
          </a:xfrm>
          <a:custGeom>
            <a:avLst/>
            <a:gdLst>
              <a:gd name="connsiteX0" fmla="*/ 0 w 3196515"/>
              <a:gd name="connsiteY0" fmla="*/ 179934 h 1079585"/>
              <a:gd name="connsiteX1" fmla="*/ 179934 w 3196515"/>
              <a:gd name="connsiteY1" fmla="*/ 0 h 1079585"/>
              <a:gd name="connsiteX2" fmla="*/ 3016581 w 3196515"/>
              <a:gd name="connsiteY2" fmla="*/ 0 h 1079585"/>
              <a:gd name="connsiteX3" fmla="*/ 3196515 w 3196515"/>
              <a:gd name="connsiteY3" fmla="*/ 179934 h 1079585"/>
              <a:gd name="connsiteX4" fmla="*/ 3196515 w 3196515"/>
              <a:gd name="connsiteY4" fmla="*/ 899651 h 1079585"/>
              <a:gd name="connsiteX5" fmla="*/ 3016581 w 3196515"/>
              <a:gd name="connsiteY5" fmla="*/ 1079585 h 1079585"/>
              <a:gd name="connsiteX6" fmla="*/ 179934 w 3196515"/>
              <a:gd name="connsiteY6" fmla="*/ 1079585 h 1079585"/>
              <a:gd name="connsiteX7" fmla="*/ 0 w 3196515"/>
              <a:gd name="connsiteY7" fmla="*/ 899651 h 1079585"/>
              <a:gd name="connsiteX8" fmla="*/ 0 w 3196515"/>
              <a:gd name="connsiteY8" fmla="*/ 179934 h 1079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96515" h="1079585">
                <a:moveTo>
                  <a:pt x="0" y="179934"/>
                </a:moveTo>
                <a:cubicBezTo>
                  <a:pt x="0" y="80559"/>
                  <a:pt x="80559" y="0"/>
                  <a:pt x="179934" y="0"/>
                </a:cubicBezTo>
                <a:lnTo>
                  <a:pt x="3016581" y="0"/>
                </a:lnTo>
                <a:cubicBezTo>
                  <a:pt x="3115956" y="0"/>
                  <a:pt x="3196515" y="80559"/>
                  <a:pt x="3196515" y="179934"/>
                </a:cubicBezTo>
                <a:lnTo>
                  <a:pt x="3196515" y="899651"/>
                </a:lnTo>
                <a:cubicBezTo>
                  <a:pt x="3196515" y="999026"/>
                  <a:pt x="3115956" y="1079585"/>
                  <a:pt x="3016581" y="1079585"/>
                </a:cubicBezTo>
                <a:lnTo>
                  <a:pt x="179934" y="1079585"/>
                </a:lnTo>
                <a:cubicBezTo>
                  <a:pt x="80559" y="1079585"/>
                  <a:pt x="0" y="999026"/>
                  <a:pt x="0" y="899651"/>
                </a:cubicBezTo>
                <a:lnTo>
                  <a:pt x="0" y="179934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3341" tIns="93341" rIns="93341" bIns="93341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600" b="1" kern="1200" dirty="0">
                <a:solidFill>
                  <a:schemeClr val="bg1"/>
                </a:solidFill>
              </a:rPr>
              <a:t>zapewnienie szczegółowej, aktualnej i zrozumiałej informacji o nowych instrumentach wsparcia oraz o realizowanych celach Europejskiego Zielonego Ładu</a:t>
            </a:r>
          </a:p>
        </p:txBody>
      </p:sp>
      <p:sp>
        <p:nvSpPr>
          <p:cNvPr id="11" name="Dowolny kształt 10"/>
          <p:cNvSpPr/>
          <p:nvPr/>
        </p:nvSpPr>
        <p:spPr>
          <a:xfrm rot="9572148">
            <a:off x="3620058" y="4316296"/>
            <a:ext cx="543306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43306" y="0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Dowolny kształt 11"/>
          <p:cNvSpPr/>
          <p:nvPr/>
        </p:nvSpPr>
        <p:spPr>
          <a:xfrm>
            <a:off x="763659" y="4175247"/>
            <a:ext cx="2873543" cy="1544377"/>
          </a:xfrm>
          <a:custGeom>
            <a:avLst/>
            <a:gdLst>
              <a:gd name="connsiteX0" fmla="*/ 0 w 2873543"/>
              <a:gd name="connsiteY0" fmla="*/ 257401 h 1544377"/>
              <a:gd name="connsiteX1" fmla="*/ 257401 w 2873543"/>
              <a:gd name="connsiteY1" fmla="*/ 0 h 1544377"/>
              <a:gd name="connsiteX2" fmla="*/ 2616142 w 2873543"/>
              <a:gd name="connsiteY2" fmla="*/ 0 h 1544377"/>
              <a:gd name="connsiteX3" fmla="*/ 2873543 w 2873543"/>
              <a:gd name="connsiteY3" fmla="*/ 257401 h 1544377"/>
              <a:gd name="connsiteX4" fmla="*/ 2873543 w 2873543"/>
              <a:gd name="connsiteY4" fmla="*/ 1286976 h 1544377"/>
              <a:gd name="connsiteX5" fmla="*/ 2616142 w 2873543"/>
              <a:gd name="connsiteY5" fmla="*/ 1544377 h 1544377"/>
              <a:gd name="connsiteX6" fmla="*/ 257401 w 2873543"/>
              <a:gd name="connsiteY6" fmla="*/ 1544377 h 1544377"/>
              <a:gd name="connsiteX7" fmla="*/ 0 w 2873543"/>
              <a:gd name="connsiteY7" fmla="*/ 1286976 h 1544377"/>
              <a:gd name="connsiteX8" fmla="*/ 0 w 2873543"/>
              <a:gd name="connsiteY8" fmla="*/ 257401 h 1544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73543" h="1544377">
                <a:moveTo>
                  <a:pt x="0" y="257401"/>
                </a:moveTo>
                <a:cubicBezTo>
                  <a:pt x="0" y="115242"/>
                  <a:pt x="115242" y="0"/>
                  <a:pt x="257401" y="0"/>
                </a:cubicBezTo>
                <a:lnTo>
                  <a:pt x="2616142" y="0"/>
                </a:lnTo>
                <a:cubicBezTo>
                  <a:pt x="2758301" y="0"/>
                  <a:pt x="2873543" y="115242"/>
                  <a:pt x="2873543" y="257401"/>
                </a:cubicBezTo>
                <a:lnTo>
                  <a:pt x="2873543" y="1286976"/>
                </a:lnTo>
                <a:cubicBezTo>
                  <a:pt x="2873543" y="1429135"/>
                  <a:pt x="2758301" y="1544377"/>
                  <a:pt x="2616142" y="1544377"/>
                </a:cubicBezTo>
                <a:lnTo>
                  <a:pt x="257401" y="1544377"/>
                </a:lnTo>
                <a:cubicBezTo>
                  <a:pt x="115242" y="1544377"/>
                  <a:pt x="0" y="1429135"/>
                  <a:pt x="0" y="1286976"/>
                </a:cubicBezTo>
                <a:lnTo>
                  <a:pt x="0" y="257401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6030" tIns="116030" rIns="116030" bIns="11603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600" kern="1200" dirty="0">
                <a:solidFill>
                  <a:srgbClr val="002060"/>
                </a:solidFill>
              </a:rPr>
              <a:t>wzmacnianie pozytywnego wizerunku UE, w szczególności uwidocznienie roli UE we współfinansowaniu rozwoju rolnictwa i obszarów wiejskich w Polsce</a:t>
            </a:r>
          </a:p>
        </p:txBody>
      </p:sp>
      <p:sp>
        <p:nvSpPr>
          <p:cNvPr id="13" name="Dowolny kształt 12"/>
          <p:cNvSpPr/>
          <p:nvPr/>
        </p:nvSpPr>
        <p:spPr>
          <a:xfrm rot="947095">
            <a:off x="7931850" y="4130824"/>
            <a:ext cx="597632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97632" y="0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Dowolny kształt 13"/>
          <p:cNvSpPr/>
          <p:nvPr/>
        </p:nvSpPr>
        <p:spPr>
          <a:xfrm>
            <a:off x="8518214" y="4009531"/>
            <a:ext cx="2534385" cy="1121596"/>
          </a:xfrm>
          <a:custGeom>
            <a:avLst/>
            <a:gdLst>
              <a:gd name="connsiteX0" fmla="*/ 0 w 2534385"/>
              <a:gd name="connsiteY0" fmla="*/ 186936 h 1121596"/>
              <a:gd name="connsiteX1" fmla="*/ 186936 w 2534385"/>
              <a:gd name="connsiteY1" fmla="*/ 0 h 1121596"/>
              <a:gd name="connsiteX2" fmla="*/ 2347449 w 2534385"/>
              <a:gd name="connsiteY2" fmla="*/ 0 h 1121596"/>
              <a:gd name="connsiteX3" fmla="*/ 2534385 w 2534385"/>
              <a:gd name="connsiteY3" fmla="*/ 186936 h 1121596"/>
              <a:gd name="connsiteX4" fmla="*/ 2534385 w 2534385"/>
              <a:gd name="connsiteY4" fmla="*/ 934660 h 1121596"/>
              <a:gd name="connsiteX5" fmla="*/ 2347449 w 2534385"/>
              <a:gd name="connsiteY5" fmla="*/ 1121596 h 1121596"/>
              <a:gd name="connsiteX6" fmla="*/ 186936 w 2534385"/>
              <a:gd name="connsiteY6" fmla="*/ 1121596 h 1121596"/>
              <a:gd name="connsiteX7" fmla="*/ 0 w 2534385"/>
              <a:gd name="connsiteY7" fmla="*/ 934660 h 1121596"/>
              <a:gd name="connsiteX8" fmla="*/ 0 w 2534385"/>
              <a:gd name="connsiteY8" fmla="*/ 186936 h 1121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34385" h="1121596">
                <a:moveTo>
                  <a:pt x="0" y="186936"/>
                </a:moveTo>
                <a:cubicBezTo>
                  <a:pt x="0" y="83694"/>
                  <a:pt x="83694" y="0"/>
                  <a:pt x="186936" y="0"/>
                </a:cubicBezTo>
                <a:lnTo>
                  <a:pt x="2347449" y="0"/>
                </a:lnTo>
                <a:cubicBezTo>
                  <a:pt x="2450691" y="0"/>
                  <a:pt x="2534385" y="83694"/>
                  <a:pt x="2534385" y="186936"/>
                </a:cubicBezTo>
                <a:lnTo>
                  <a:pt x="2534385" y="934660"/>
                </a:lnTo>
                <a:cubicBezTo>
                  <a:pt x="2534385" y="1037902"/>
                  <a:pt x="2450691" y="1121596"/>
                  <a:pt x="2347449" y="1121596"/>
                </a:cubicBezTo>
                <a:lnTo>
                  <a:pt x="186936" y="1121596"/>
                </a:lnTo>
                <a:cubicBezTo>
                  <a:pt x="83694" y="1121596"/>
                  <a:pt x="0" y="1037902"/>
                  <a:pt x="0" y="934660"/>
                </a:cubicBezTo>
                <a:lnTo>
                  <a:pt x="0" y="186936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392" tIns="95392" rIns="95392" bIns="95392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600" kern="1200" dirty="0">
                <a:solidFill>
                  <a:srgbClr val="002060"/>
                </a:solidFill>
              </a:rPr>
              <a:t>zbudowanie i utrzymanie wysokiej rozpoznawalności PS WPR 2023-2027 na tle innych programów</a:t>
            </a:r>
          </a:p>
        </p:txBody>
      </p:sp>
      <p:sp>
        <p:nvSpPr>
          <p:cNvPr id="15" name="Dowolny kształt 14"/>
          <p:cNvSpPr/>
          <p:nvPr/>
        </p:nvSpPr>
        <p:spPr>
          <a:xfrm rot="11607019">
            <a:off x="3075171" y="2932538"/>
            <a:ext cx="1085942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1085942" y="0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Dowolny kształt 15"/>
          <p:cNvSpPr/>
          <p:nvPr/>
        </p:nvSpPr>
        <p:spPr>
          <a:xfrm>
            <a:off x="357485" y="1563346"/>
            <a:ext cx="2732578" cy="1832262"/>
          </a:xfrm>
          <a:custGeom>
            <a:avLst/>
            <a:gdLst>
              <a:gd name="connsiteX0" fmla="*/ 0 w 2732578"/>
              <a:gd name="connsiteY0" fmla="*/ 305383 h 1832262"/>
              <a:gd name="connsiteX1" fmla="*/ 305383 w 2732578"/>
              <a:gd name="connsiteY1" fmla="*/ 0 h 1832262"/>
              <a:gd name="connsiteX2" fmla="*/ 2427195 w 2732578"/>
              <a:gd name="connsiteY2" fmla="*/ 0 h 1832262"/>
              <a:gd name="connsiteX3" fmla="*/ 2732578 w 2732578"/>
              <a:gd name="connsiteY3" fmla="*/ 305383 h 1832262"/>
              <a:gd name="connsiteX4" fmla="*/ 2732578 w 2732578"/>
              <a:gd name="connsiteY4" fmla="*/ 1526879 h 1832262"/>
              <a:gd name="connsiteX5" fmla="*/ 2427195 w 2732578"/>
              <a:gd name="connsiteY5" fmla="*/ 1832262 h 1832262"/>
              <a:gd name="connsiteX6" fmla="*/ 305383 w 2732578"/>
              <a:gd name="connsiteY6" fmla="*/ 1832262 h 1832262"/>
              <a:gd name="connsiteX7" fmla="*/ 0 w 2732578"/>
              <a:gd name="connsiteY7" fmla="*/ 1526879 h 1832262"/>
              <a:gd name="connsiteX8" fmla="*/ 0 w 2732578"/>
              <a:gd name="connsiteY8" fmla="*/ 305383 h 1832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32578" h="1832262">
                <a:moveTo>
                  <a:pt x="0" y="305383"/>
                </a:moveTo>
                <a:cubicBezTo>
                  <a:pt x="0" y="136725"/>
                  <a:pt x="136725" y="0"/>
                  <a:pt x="305383" y="0"/>
                </a:cubicBezTo>
                <a:lnTo>
                  <a:pt x="2427195" y="0"/>
                </a:lnTo>
                <a:cubicBezTo>
                  <a:pt x="2595853" y="0"/>
                  <a:pt x="2732578" y="136725"/>
                  <a:pt x="2732578" y="305383"/>
                </a:cubicBezTo>
                <a:lnTo>
                  <a:pt x="2732578" y="1526879"/>
                </a:lnTo>
                <a:cubicBezTo>
                  <a:pt x="2732578" y="1695537"/>
                  <a:pt x="2595853" y="1832262"/>
                  <a:pt x="2427195" y="1832262"/>
                </a:cubicBezTo>
                <a:lnTo>
                  <a:pt x="305383" y="1832262"/>
                </a:lnTo>
                <a:cubicBezTo>
                  <a:pt x="136725" y="1832262"/>
                  <a:pt x="0" y="1695537"/>
                  <a:pt x="0" y="1526879"/>
                </a:cubicBezTo>
                <a:lnTo>
                  <a:pt x="0" y="305383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0084" tIns="130084" rIns="130084" bIns="130084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600" kern="1200" dirty="0">
                <a:solidFill>
                  <a:srgbClr val="002060"/>
                </a:solidFill>
              </a:rPr>
              <a:t>podnoszenie świadomości mieszkańców kraju na temat funkcjonowania PS WPR 2023-2027, który nie jest tylko programem wspierającym rolników/rolnictwo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249382" y="287338"/>
            <a:ext cx="11942618" cy="885825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7030A0"/>
                </a:solidFill>
              </a:rPr>
              <a:t>CELE </a:t>
            </a:r>
            <a:r>
              <a:rPr lang="pl-PL" sz="3600" b="1" dirty="0" smtClean="0">
                <a:solidFill>
                  <a:srgbClr val="7030A0"/>
                </a:solidFill>
              </a:rPr>
              <a:t>STRATEGII</a:t>
            </a:r>
            <a:br>
              <a:rPr lang="pl-PL" sz="3600" b="1" dirty="0" smtClean="0">
                <a:solidFill>
                  <a:srgbClr val="7030A0"/>
                </a:solidFill>
              </a:rPr>
            </a:br>
            <a:r>
              <a:rPr lang="pl-PL" sz="2000" b="1" dirty="0" smtClean="0">
                <a:solidFill>
                  <a:srgbClr val="7030A0"/>
                </a:solidFill>
              </a:rPr>
              <a:t>(GŁÓWNY I SZCZEGÓŁOWE)</a:t>
            </a:r>
            <a:endParaRPr lang="pl-PL" sz="2000" b="1" dirty="0">
              <a:solidFill>
                <a:srgbClr val="7030A0"/>
              </a:solidFill>
            </a:endParaRPr>
          </a:p>
        </p:txBody>
      </p:sp>
      <p:pic>
        <p:nvPicPr>
          <p:cNvPr id="6" name="Obraz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980" y="531353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05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93317365"/>
              </p:ext>
            </p:extLst>
          </p:nvPr>
        </p:nvGraphicFramePr>
        <p:xfrm>
          <a:off x="80126" y="509093"/>
          <a:ext cx="11924145" cy="5038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7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249382" y="110836"/>
            <a:ext cx="11942618" cy="738909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7030A0"/>
                </a:solidFill>
              </a:rPr>
              <a:t>GRUPY DOCELOWE (1)</a:t>
            </a: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814873272"/>
              </p:ext>
            </p:extLst>
          </p:nvPr>
        </p:nvGraphicFramePr>
        <p:xfrm>
          <a:off x="166253" y="849745"/>
          <a:ext cx="11148292" cy="5259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34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249382" y="42111"/>
            <a:ext cx="11942618" cy="601578"/>
          </a:xfrm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rgbClr val="7030A0"/>
                </a:solidFill>
              </a:rPr>
              <a:t>GRUPY DOCELOWE (2)</a:t>
            </a: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1022118085"/>
              </p:ext>
            </p:extLst>
          </p:nvPr>
        </p:nvGraphicFramePr>
        <p:xfrm>
          <a:off x="0" y="582930"/>
          <a:ext cx="11942618" cy="5525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43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249382" y="110836"/>
            <a:ext cx="11942618" cy="738909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7030A0"/>
                </a:solidFill>
              </a:rPr>
              <a:t>GRUPY DOCELOWE (3)</a:t>
            </a: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3078332811"/>
              </p:ext>
            </p:extLst>
          </p:nvPr>
        </p:nvGraphicFramePr>
        <p:xfrm>
          <a:off x="249382" y="849745"/>
          <a:ext cx="10778837" cy="5259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20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249382" y="110836"/>
            <a:ext cx="11942618" cy="738909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7030A0"/>
                </a:solidFill>
              </a:rPr>
              <a:t>KANAŁY KOMUNIKACYJNE (1)</a:t>
            </a: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484598034"/>
              </p:ext>
            </p:extLst>
          </p:nvPr>
        </p:nvGraphicFramePr>
        <p:xfrm>
          <a:off x="249382" y="849745"/>
          <a:ext cx="11425382" cy="5259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51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249382" y="110836"/>
            <a:ext cx="11942618" cy="738909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7030A0"/>
                </a:solidFill>
              </a:rPr>
              <a:t>KANAŁY KOMUNIKACYJNE </a:t>
            </a:r>
            <a:r>
              <a:rPr lang="pl-PL" sz="3600" b="1" dirty="0" smtClean="0">
                <a:solidFill>
                  <a:srgbClr val="7030A0"/>
                </a:solidFill>
              </a:rPr>
              <a:t>(2)</a:t>
            </a:r>
            <a:endParaRPr lang="pl-PL" sz="3600" b="1" dirty="0">
              <a:solidFill>
                <a:srgbClr val="7030A0"/>
              </a:solidFill>
            </a:endParaRP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2720293160"/>
              </p:ext>
            </p:extLst>
          </p:nvPr>
        </p:nvGraphicFramePr>
        <p:xfrm>
          <a:off x="249382" y="849745"/>
          <a:ext cx="11425382" cy="5259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871" y="5462905"/>
            <a:ext cx="1549400" cy="8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10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1585</TotalTime>
  <Words>3749</Words>
  <Application>Microsoft Office PowerPoint</Application>
  <PresentationFormat>Panoramiczny</PresentationFormat>
  <Paragraphs>236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2" baseType="lpstr">
      <vt:lpstr>Calibri</vt:lpstr>
      <vt:lpstr>Calibri Light</vt:lpstr>
      <vt:lpstr>Times New Roman</vt:lpstr>
      <vt:lpstr>Wingdings</vt:lpstr>
      <vt:lpstr>Retrospekcja</vt:lpstr>
      <vt:lpstr>Prezentacja programu PowerPoint</vt:lpstr>
      <vt:lpstr>  PODSTAWY PRAWNE DLA OPRACOWANIA I REALIZACJI STRATEGII:</vt:lpstr>
      <vt:lpstr>CELE STRATEGII (GŁÓWNY I SZCZEGÓŁOWE)</vt:lpstr>
      <vt:lpstr>Prezentacja programu PowerPoint</vt:lpstr>
      <vt:lpstr>GRUPY DOCELOWE (1)</vt:lpstr>
      <vt:lpstr>GRUPY DOCELOWE (2)</vt:lpstr>
      <vt:lpstr>GRUPY DOCELOWE (3)</vt:lpstr>
      <vt:lpstr>KANAŁY KOMUNIKACYJNE (1)</vt:lpstr>
      <vt:lpstr>KANAŁY KOMUNIKACYJNE (2)</vt:lpstr>
      <vt:lpstr>KANAŁY KOMUNIKACYJNE (3)</vt:lpstr>
      <vt:lpstr>NARZĘDZIA KOMUNIKACJI (1)</vt:lpstr>
      <vt:lpstr>NARZĘDZIA KOMUNIKACJI (2) SZKOLENIA, WARSZTATY, SEMINARIA</vt:lpstr>
      <vt:lpstr>NARZĘDZIA KOMUNIKACJI (3) MATERIAŁY ZWIĄZANE Z KOMUNIKACJĄ I WIDOCZNOŚCIĄ</vt:lpstr>
      <vt:lpstr>NARZĘDZIA KOMUNIKACJI (4) NARZĘDZIA NIEDOZWOLONE</vt:lpstr>
      <vt:lpstr>ZASADY KOMUNIKACJI (1)</vt:lpstr>
      <vt:lpstr>ZASADY KOMUNIKACJI (2)</vt:lpstr>
      <vt:lpstr>ZASADY KOMUNIKACJI (3)</vt:lpstr>
      <vt:lpstr>ZASADY KOMUNIKACJI (4)</vt:lpstr>
      <vt:lpstr>ROLA INSTYTUCJI ZARZĄDZAJĄCEJ</vt:lpstr>
      <vt:lpstr>ROLA PODMIOTÓW ZAANGAŻOWANYCH W REALIZACJĘ STRATEGII  ARiMR, samorządy województw, podmiot wdrażający instrumenty finansowe, ośrodki doradztwa rolniczego, instytucje pośredniczące oraz LGD informują i rozpowszechniają informacje o Planie, w szczególności w zakresie:</vt:lpstr>
      <vt:lpstr>MONITOROWANIE, SPRAWOZDAWCZOŚĆ I OCENA STRATEGII (1) </vt:lpstr>
      <vt:lpstr>MONITOROWANIE, SPRAWOZDAWCZOŚĆ I OCENA STRATEGII (2)  WSKAŹNIKI PRODUKTU</vt:lpstr>
      <vt:lpstr>MONITOROWANIE, SPRAWOZDAWCZOŚĆ I OCENA STRATEGII (3) </vt:lpstr>
      <vt:lpstr>MONITOROWANIE, SPRAWOZDAWCZOŚĆ I OCENA STRATEGII (4) </vt:lpstr>
      <vt:lpstr>MONITOROWANIE, SPRAWOZDAWCZOŚĆ I OCENA STRATEGII (5) </vt:lpstr>
      <vt:lpstr>Prezentacja programu PowerPoint</vt:lpstr>
      <vt:lpstr>   Dziękuję za uwagę   Departament Pomocy Technicznej  e-mail: sekretariat.pt@minrol.gov.pl    tel. 22 623 16 37  </vt:lpstr>
    </vt:vector>
  </TitlesOfParts>
  <Company>minrol.gov.pl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ubezpieczenia</dc:title>
  <dc:creator>Kodzis Joanna</dc:creator>
  <cp:lastModifiedBy>Kędra-Maliszewska Małgorzata</cp:lastModifiedBy>
  <cp:revision>136</cp:revision>
  <dcterms:created xsi:type="dcterms:W3CDTF">2022-01-12T11:39:01Z</dcterms:created>
  <dcterms:modified xsi:type="dcterms:W3CDTF">2024-05-26T20:44:33Z</dcterms:modified>
</cp:coreProperties>
</file>