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zysztof Kwiatkowski" initials="KK" lastIdx="2" clrIdx="0">
    <p:extLst>
      <p:ext uri="{19B8F6BF-5375-455C-9EA6-DF929625EA0E}">
        <p15:presenceInfo xmlns:p15="http://schemas.microsoft.com/office/powerpoint/2012/main" userId="Krzysztof Kwiatkowski" providerId="None"/>
      </p:ext>
    </p:extLst>
  </p:cmAuthor>
  <p:cmAuthor id="2" name="emilka" initials="e" lastIdx="1" clrIdx="1">
    <p:extLst>
      <p:ext uri="{19B8F6BF-5375-455C-9EA6-DF929625EA0E}">
        <p15:presenceInfo xmlns:p15="http://schemas.microsoft.com/office/powerpoint/2012/main" userId="emil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177C"/>
    <a:srgbClr val="C55A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 showGuides="1">
      <p:cViewPr varScale="1">
        <p:scale>
          <a:sx n="105" d="100"/>
          <a:sy n="105" d="100"/>
        </p:scale>
        <p:origin x="696" y="96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03051-C2C1-4602-80A0-8E8E0A01B44E}" type="datetimeFigureOut">
              <a:rPr lang="pl-PL" smtClean="0"/>
              <a:t>23.05.2024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FC2D77-83B9-4243-9672-F7EA3194458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2838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FC2D77-83B9-4243-9672-F7EA31944583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2435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FC2D77-83B9-4243-9672-F7EA31944583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1433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382EBB-8F12-515F-C866-8AB7345600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204C75B-9FE7-30E4-186B-962724AED2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1B61750-EAEC-2CC9-CF86-293EE541C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E9DDB-38CD-46D8-BEF4-41861321FCAC}" type="datetimeFigureOut">
              <a:rPr lang="pl-PL" smtClean="0"/>
              <a:t>23.05.2024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17239E7-08A8-C63E-4CBE-9AAF6072C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DED1EE7-129F-4FF6-9B88-82482289C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815C8-919E-40AC-A32E-089C8F4AAE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0630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29F25C-FA66-ACA4-648E-AD51E0215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40785DC-E2F1-7EBA-1B40-6E347DCC01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F58249D-A983-3C49-A6D9-6A9BB6E4E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E9DDB-38CD-46D8-BEF4-41861321FCAC}" type="datetimeFigureOut">
              <a:rPr lang="pl-PL" smtClean="0"/>
              <a:t>23.05.2024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426B3B1-B19C-CB72-B195-49B55C651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E0E497E-BCEA-547E-84EE-8FC07B2E5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815C8-919E-40AC-A32E-089C8F4AAE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0221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350E80A-9B3F-CDF9-8689-B510D726EA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2F54F7-8F7A-1061-7271-CD016BC225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45138DA-8B1E-7B33-6A51-F02243271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E9DDB-38CD-46D8-BEF4-41861321FCAC}" type="datetimeFigureOut">
              <a:rPr lang="pl-PL" smtClean="0"/>
              <a:t>23.05.2024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E08CD8C-93D8-7BB1-E917-E6EADFE91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6B39CC9-13CC-2A6E-1A85-5344D375A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815C8-919E-40AC-A32E-089C8F4AAE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6194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6F0009-2967-EAE3-5DEA-5ABAF1718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B522410-C89A-7B5A-8092-DF0EF8BC9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F35BC1D-5A8B-1CC1-C712-DE2FE41E5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E9DDB-38CD-46D8-BEF4-41861321FCAC}" type="datetimeFigureOut">
              <a:rPr lang="pl-PL" smtClean="0"/>
              <a:t>23.05.2024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ECA142E-E900-C2EE-8579-0429989C0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8461F72-13E6-1705-C75F-6D1083730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815C8-919E-40AC-A32E-089C8F4AAE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7675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EE4A2B-3E2E-D646-45A3-D59903E74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DCEF018-6A43-85AB-D784-92B3F3A1AE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990F20D-DF20-D59B-2318-603137A35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E9DDB-38CD-46D8-BEF4-41861321FCAC}" type="datetimeFigureOut">
              <a:rPr lang="pl-PL" smtClean="0"/>
              <a:t>23.05.2024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B0EFF4F-E77A-D759-B712-1C56420C2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62E11AA-35DE-02DF-E81C-ECAB1FB8B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815C8-919E-40AC-A32E-089C8F4AAE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7290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397182-0319-8A79-5DE6-23F2D5F86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1B25A96-AD0F-B81F-D696-5DA7963263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101EFDF-E002-9BA8-CA63-0B91F565AD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EFBD33C-4452-97AD-EA10-B26CC8FE2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E9DDB-38CD-46D8-BEF4-41861321FCAC}" type="datetimeFigureOut">
              <a:rPr lang="pl-PL" smtClean="0"/>
              <a:t>23.05.2024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D0CAE03-B3B3-F9A2-601D-F9130B543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C1DA1BC-D46F-87D6-A5C0-2E36D872A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815C8-919E-40AC-A32E-089C8F4AAE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7097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9A4EE7-4511-768D-6D96-08E83E1AD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527D836-6CB8-1B82-BE37-0AB6D68994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19E41AC-7CB8-015D-BB31-3045273D5E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E7CCC807-FDB8-C00D-F229-0999BE3972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92977DB2-0681-FC8C-73EC-864366A1DF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45964EF0-CEA8-D2C4-2972-E249CA00B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E9DDB-38CD-46D8-BEF4-41861321FCAC}" type="datetimeFigureOut">
              <a:rPr lang="pl-PL" smtClean="0"/>
              <a:t>23.05.2024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6C49AB4A-8AA0-B0DA-3900-CF0B45E08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6D115CCE-58C2-BF32-3588-669F8A01F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815C8-919E-40AC-A32E-089C8F4AAE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7728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E717CF-A06A-EC53-0C0A-B5F083198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7B7816E8-6195-78C3-A04E-CC050053E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E9DDB-38CD-46D8-BEF4-41861321FCAC}" type="datetimeFigureOut">
              <a:rPr lang="pl-PL" smtClean="0"/>
              <a:t>23.05.2024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0E971BF-63D8-308F-2800-C03EF9F51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39281CB-43A3-2FC0-7B92-968149ADA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815C8-919E-40AC-A32E-089C8F4AAE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4766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870AC6C5-86F5-5921-85EC-A1729F33E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E9DDB-38CD-46D8-BEF4-41861321FCAC}" type="datetimeFigureOut">
              <a:rPr lang="pl-PL" smtClean="0"/>
              <a:t>23.05.2024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A7393A2A-F0A1-0DCC-4F0D-4F1A0B666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ED72EBA-D815-8091-49B2-F7E72C7E5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815C8-919E-40AC-A32E-089C8F4AAE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9427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2D48CD-BAF4-B69F-5878-823C33B1D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3291C70-CC8D-BC5E-DC8C-0995C0A24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62111C6-27E0-DC7F-E36E-ADD6E9685D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AF4383B-1642-71DD-C507-89A145E43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E9DDB-38CD-46D8-BEF4-41861321FCAC}" type="datetimeFigureOut">
              <a:rPr lang="pl-PL" smtClean="0"/>
              <a:t>23.05.2024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D481788-D95E-C068-D5B0-FE313E105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42A70DB-C5A4-8539-5CCB-08B126AEF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815C8-919E-40AC-A32E-089C8F4AAE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2070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4E1C6D4-F751-02CA-B716-F0A16E110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B99720A6-F170-12D1-BB67-B232A07F84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378A6E5-F72E-1E3A-4CFC-E57C35B525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7BAD0A9-5B9E-5C24-ACC4-B4A1B6EF9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E9DDB-38CD-46D8-BEF4-41861321FCAC}" type="datetimeFigureOut">
              <a:rPr lang="pl-PL" smtClean="0"/>
              <a:t>23.05.2024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20AE4EA-0385-8E25-190D-47A5C5E48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D785E7A-E750-DD03-22AF-DB3D6614C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815C8-919E-40AC-A32E-089C8F4AAE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5434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77E93A54-0C61-FB05-C0D0-967C42031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70B588C-ECF5-2E0C-B666-952540F133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D3F9715-6DE7-28E2-1A47-F6DB9AB5D6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E9DDB-38CD-46D8-BEF4-41861321FCAC}" type="datetimeFigureOut">
              <a:rPr lang="pl-PL" smtClean="0"/>
              <a:t>23.05.2024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4F0A784-0AAD-8D43-A895-FF05F7601E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C53E6B3-E7F5-92DF-BD4E-D5518D32EB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815C8-919E-40AC-A32E-089C8F4AAE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7746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warszawa@cdr.gov.p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>
            <a:extLst>
              <a:ext uri="{FF2B5EF4-FFF2-40B4-BE49-F238E27FC236}">
                <a16:creationId xmlns:a16="http://schemas.microsoft.com/office/drawing/2014/main" id="{866039B8-A8B8-5D68-A811-4D53D54D4304}"/>
              </a:ext>
            </a:extLst>
          </p:cNvPr>
          <p:cNvSpPr/>
          <p:nvPr/>
        </p:nvSpPr>
        <p:spPr>
          <a:xfrm>
            <a:off x="6588158" y="0"/>
            <a:ext cx="5603842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4CE73AC7-0442-5583-9EF4-9F1A08BD6B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1544" y="859200"/>
            <a:ext cx="5517067" cy="4767932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8A987336-4569-9D1E-592E-5878D0EA1E5E}"/>
              </a:ext>
            </a:extLst>
          </p:cNvPr>
          <p:cNvSpPr txBox="1"/>
          <p:nvPr/>
        </p:nvSpPr>
        <p:spPr>
          <a:xfrm>
            <a:off x="0" y="991261"/>
            <a:ext cx="6588157" cy="1569660"/>
          </a:xfrm>
          <a:prstGeom prst="rect">
            <a:avLst/>
          </a:prstGeom>
          <a:solidFill>
            <a:srgbClr val="A9177C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3200" dirty="0">
                <a:solidFill>
                  <a:schemeClr val="bg1"/>
                </a:solidFill>
              </a:rPr>
              <a:t>Zgłaszanie operacji do PO na rok 2025, </a:t>
            </a:r>
            <a:br>
              <a:rPr lang="pl-PL" sz="3200" dirty="0">
                <a:solidFill>
                  <a:schemeClr val="bg1"/>
                </a:solidFill>
              </a:rPr>
            </a:br>
            <a:r>
              <a:rPr lang="pl-PL" sz="3200" dirty="0">
                <a:solidFill>
                  <a:schemeClr val="bg1"/>
                </a:solidFill>
              </a:rPr>
              <a:t>w ramach Planu działania KSOW+ </a:t>
            </a:r>
            <a:br>
              <a:rPr lang="pl-PL" sz="3200" dirty="0">
                <a:solidFill>
                  <a:schemeClr val="bg1"/>
                </a:solidFill>
              </a:rPr>
            </a:br>
            <a:r>
              <a:rPr lang="pl-PL" sz="3200" dirty="0">
                <a:solidFill>
                  <a:schemeClr val="bg1"/>
                </a:solidFill>
              </a:rPr>
              <a:t>na lata 2023-2027</a:t>
            </a: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76F5DE2E-1018-9140-246D-1175F6C822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59429" y="5974533"/>
            <a:ext cx="7044277" cy="976593"/>
          </a:xfrm>
          <a:prstGeom prst="rect">
            <a:avLst/>
          </a:prstGeom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6F0A0A1F-65FC-FA6F-49E6-11F43D9A1772}"/>
              </a:ext>
            </a:extLst>
          </p:cNvPr>
          <p:cNvSpPr txBox="1"/>
          <p:nvPr/>
        </p:nvSpPr>
        <p:spPr>
          <a:xfrm>
            <a:off x="275670" y="5257800"/>
            <a:ext cx="5690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800" b="0" i="1" dirty="0">
                <a:latin typeface="Montserrat" pitchFamily="2" charset="-18"/>
              </a:rPr>
              <a:t>Zegrze, 2</a:t>
            </a:r>
            <a:r>
              <a:rPr lang="en-US" sz="1800" b="0" i="1" dirty="0">
                <a:latin typeface="Montserrat" pitchFamily="2" charset="-18"/>
              </a:rPr>
              <a:t>7-28</a:t>
            </a:r>
            <a:r>
              <a:rPr lang="pl-PL" sz="1800" b="0" i="1" dirty="0">
                <a:latin typeface="Montserrat" pitchFamily="2" charset="-18"/>
              </a:rPr>
              <a:t> maj</a:t>
            </a:r>
            <a:r>
              <a:rPr lang="en-US" sz="1800" b="0" i="1" dirty="0">
                <a:latin typeface="Montserrat" pitchFamily="2" charset="-18"/>
              </a:rPr>
              <a:t>a</a:t>
            </a:r>
            <a:r>
              <a:rPr lang="pl-PL" sz="1800" b="0" i="1" dirty="0">
                <a:latin typeface="Montserrat" pitchFamily="2" charset="-18"/>
              </a:rPr>
              <a:t> 202</a:t>
            </a:r>
            <a:r>
              <a:rPr lang="en-US" sz="1800" b="0" i="1" dirty="0">
                <a:latin typeface="Montserrat" pitchFamily="2" charset="-18"/>
              </a:rPr>
              <a:t>4</a:t>
            </a:r>
            <a:r>
              <a:rPr lang="pl-PL" sz="1800" b="0" i="1" dirty="0">
                <a:latin typeface="Montserrat" pitchFamily="2" charset="-18"/>
              </a:rPr>
              <a:t> roku.</a:t>
            </a:r>
            <a:endParaRPr lang="en-US" sz="1800" b="0" i="1" dirty="0">
              <a:latin typeface="Montserrat" pitchFamily="2" charset="-18"/>
            </a:endParaRP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21522F49-78C0-2390-8D11-D031EB1BC731}"/>
              </a:ext>
            </a:extLst>
          </p:cNvPr>
          <p:cNvSpPr txBox="1"/>
          <p:nvPr/>
        </p:nvSpPr>
        <p:spPr>
          <a:xfrm>
            <a:off x="207980" y="3282696"/>
            <a:ext cx="6250017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b="1" i="1" dirty="0"/>
          </a:p>
          <a:p>
            <a:pPr algn="ctr">
              <a:spcAft>
                <a:spcPts val="1200"/>
              </a:spcAft>
              <a:buClr>
                <a:srgbClr val="A9177C"/>
              </a:buClr>
            </a:pP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Spotkanie jednostek wsparcia Krajowej Sieci Obszarów Wiejskich+</a:t>
            </a:r>
          </a:p>
          <a:p>
            <a:pPr algn="ctr"/>
            <a:endParaRPr lang="pl-PL" dirty="0"/>
          </a:p>
        </p:txBody>
      </p:sp>
      <p:cxnSp>
        <p:nvCxnSpPr>
          <p:cNvPr id="14" name="Łącznik prosty 13">
            <a:extLst>
              <a:ext uri="{FF2B5EF4-FFF2-40B4-BE49-F238E27FC236}">
                <a16:creationId xmlns:a16="http://schemas.microsoft.com/office/drawing/2014/main" id="{B2E687AB-1E61-96D8-92F2-B37BBB0DA6B5}"/>
              </a:ext>
            </a:extLst>
          </p:cNvPr>
          <p:cNvCxnSpPr>
            <a:cxnSpLocks/>
          </p:cNvCxnSpPr>
          <p:nvPr/>
        </p:nvCxnSpPr>
        <p:spPr>
          <a:xfrm>
            <a:off x="0" y="895536"/>
            <a:ext cx="6588158" cy="0"/>
          </a:xfrm>
          <a:prstGeom prst="line">
            <a:avLst/>
          </a:prstGeom>
          <a:ln w="19050">
            <a:solidFill>
              <a:srgbClr val="A917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16">
            <a:extLst>
              <a:ext uri="{FF2B5EF4-FFF2-40B4-BE49-F238E27FC236}">
                <a16:creationId xmlns:a16="http://schemas.microsoft.com/office/drawing/2014/main" id="{805D9F91-F088-8C21-077D-136D19A00003}"/>
              </a:ext>
            </a:extLst>
          </p:cNvPr>
          <p:cNvCxnSpPr/>
          <p:nvPr/>
        </p:nvCxnSpPr>
        <p:spPr>
          <a:xfrm>
            <a:off x="6588158" y="0"/>
            <a:ext cx="0" cy="895536"/>
          </a:xfrm>
          <a:prstGeom prst="line">
            <a:avLst/>
          </a:prstGeom>
          <a:ln w="19050">
            <a:solidFill>
              <a:srgbClr val="A917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Łącznik prosty 17">
            <a:extLst>
              <a:ext uri="{FF2B5EF4-FFF2-40B4-BE49-F238E27FC236}">
                <a16:creationId xmlns:a16="http://schemas.microsoft.com/office/drawing/2014/main" id="{679EBDE6-A49C-8214-B80A-AA89F7435444}"/>
              </a:ext>
            </a:extLst>
          </p:cNvPr>
          <p:cNvCxnSpPr>
            <a:cxnSpLocks/>
          </p:cNvCxnSpPr>
          <p:nvPr/>
        </p:nvCxnSpPr>
        <p:spPr>
          <a:xfrm>
            <a:off x="-1" y="2653822"/>
            <a:ext cx="6588158" cy="0"/>
          </a:xfrm>
          <a:prstGeom prst="line">
            <a:avLst/>
          </a:prstGeom>
          <a:ln w="19050">
            <a:solidFill>
              <a:srgbClr val="A917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id="{10C76176-548A-7ABF-82D5-B694C67556D4}"/>
              </a:ext>
            </a:extLst>
          </p:cNvPr>
          <p:cNvCxnSpPr>
            <a:cxnSpLocks/>
          </p:cNvCxnSpPr>
          <p:nvPr/>
        </p:nvCxnSpPr>
        <p:spPr>
          <a:xfrm>
            <a:off x="6588157" y="2653822"/>
            <a:ext cx="0" cy="4204178"/>
          </a:xfrm>
          <a:prstGeom prst="line">
            <a:avLst/>
          </a:prstGeom>
          <a:ln w="19050">
            <a:solidFill>
              <a:srgbClr val="A917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ole tekstowe 21">
            <a:extLst>
              <a:ext uri="{FF2B5EF4-FFF2-40B4-BE49-F238E27FC236}">
                <a16:creationId xmlns:a16="http://schemas.microsoft.com/office/drawing/2014/main" id="{F9847701-3047-31E2-6BB3-79DC5891C427}"/>
              </a:ext>
            </a:extLst>
          </p:cNvPr>
          <p:cNvSpPr txBox="1"/>
          <p:nvPr/>
        </p:nvSpPr>
        <p:spPr>
          <a:xfrm>
            <a:off x="6544770" y="5998439"/>
            <a:ext cx="56472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dirty="0">
                <a:effectLst/>
              </a:rPr>
              <a:t>Materiał opracowany przez Centrum Doradztwa Rolniczego w </a:t>
            </a:r>
            <a:r>
              <a:rPr lang="pl-PL" sz="1100" dirty="0"/>
              <a:t>B</a:t>
            </a:r>
            <a:r>
              <a:rPr lang="pl-PL" sz="1100" dirty="0">
                <a:effectLst/>
              </a:rPr>
              <a:t>rwinowie, Od</a:t>
            </a:r>
            <a:r>
              <a:rPr lang="en-US" sz="1100" dirty="0">
                <a:effectLst/>
              </a:rPr>
              <a:t>d</a:t>
            </a:r>
            <a:r>
              <a:rPr lang="pl-PL" sz="1100" dirty="0">
                <a:effectLst/>
              </a:rPr>
              <a:t>ział w Warszawie</a:t>
            </a:r>
            <a:br>
              <a:rPr lang="pl-PL" sz="1100" dirty="0"/>
            </a:br>
            <a:r>
              <a:rPr lang="pl-PL" sz="1100" dirty="0">
                <a:effectLst/>
              </a:rPr>
              <a:t>Instytucja Zarządzająca PROW 2014-2020 – Minister Rolnictwa i Rozwoju Wsi.</a:t>
            </a:r>
            <a:br>
              <a:rPr lang="pl-PL" sz="1100" dirty="0"/>
            </a:br>
            <a:r>
              <a:rPr lang="pl-PL" sz="1100" dirty="0">
                <a:effectLst/>
              </a:rPr>
              <a:t>Materiał współfinansowany ze środków Unii Europejskiej w ramach Pomocy technicznej Programu Rozwoju Obszarów Wiejskich na lata 2014-2020</a:t>
            </a:r>
            <a:endParaRPr lang="pl-PL" sz="1100" dirty="0"/>
          </a:p>
        </p:txBody>
      </p:sp>
    </p:spTree>
    <p:extLst>
      <p:ext uri="{BB962C8B-B14F-4D97-AF65-F5344CB8AC3E}">
        <p14:creationId xmlns:p14="http://schemas.microsoft.com/office/powerpoint/2010/main" val="2042986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15AD3AE7-6460-4E1B-E8A2-0225D8592D00}"/>
              </a:ext>
            </a:extLst>
          </p:cNvPr>
          <p:cNvSpPr txBox="1"/>
          <p:nvPr/>
        </p:nvSpPr>
        <p:spPr>
          <a:xfrm>
            <a:off x="0" y="0"/>
            <a:ext cx="12192000" cy="1600438"/>
          </a:xfrm>
          <a:prstGeom prst="rect">
            <a:avLst/>
          </a:prstGeom>
          <a:solidFill>
            <a:srgbClr val="A9177C"/>
          </a:solidFill>
        </p:spPr>
        <p:txBody>
          <a:bodyPr wrap="square" rtlCol="0">
            <a:spAutoFit/>
          </a:bodyPr>
          <a:lstStyle/>
          <a:p>
            <a:pPr algn="ctr"/>
            <a:endParaRPr lang="pl-PL" sz="800" b="1" dirty="0">
              <a:solidFill>
                <a:schemeClr val="bg1"/>
              </a:solidFill>
            </a:endParaRPr>
          </a:p>
          <a:p>
            <a:pPr algn="ctr">
              <a:spcAft>
                <a:spcPts val="1200"/>
              </a:spcAft>
            </a:pPr>
            <a:r>
              <a:rPr lang="pl-PL" sz="3600" b="1" dirty="0">
                <a:solidFill>
                  <a:schemeClr val="bg1"/>
                </a:solidFill>
              </a:rPr>
              <a:t>Zakres wymaganych informacji o operacjach, z których składa się PO KSOW+ (cz. 4)</a:t>
            </a:r>
          </a:p>
          <a:p>
            <a:pPr algn="ctr">
              <a:spcAft>
                <a:spcPts val="1200"/>
              </a:spcAft>
            </a:pPr>
            <a:endParaRPr lang="pl-PL" sz="800" b="1" dirty="0">
              <a:solidFill>
                <a:schemeClr val="bg1"/>
              </a:solidFill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A5955977-EEBD-E6F1-868C-B9BACC515C81}"/>
              </a:ext>
            </a:extLst>
          </p:cNvPr>
          <p:cNvSpPr txBox="1"/>
          <p:nvPr/>
        </p:nvSpPr>
        <p:spPr>
          <a:xfrm>
            <a:off x="1133475" y="1834097"/>
            <a:ext cx="10982325" cy="47551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000" indent="-360000">
              <a:spcAft>
                <a:spcPts val="1200"/>
              </a:spcAft>
              <a:buClr>
                <a:srgbClr val="A9177C"/>
              </a:buClr>
              <a:buFont typeface="Symbol" panose="05050102010706020507" pitchFamily="18" charset="2"/>
              <a:buChar char=""/>
            </a:pP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słowa kluczowe </a:t>
            </a:r>
            <a:r>
              <a:rPr lang="pl-PL" sz="2400" b="1" i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(wielokrotny wybór z listy</a:t>
            </a: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pl-PL" sz="2400" b="1" i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61950">
              <a:spcAft>
                <a:spcPts val="1200"/>
              </a:spcAft>
              <a:buClr>
                <a:srgbClr val="A9177C"/>
              </a:buClr>
            </a:pPr>
            <a:r>
              <a:rPr lang="pl-PL" sz="22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Słowa kluczowe powinny charakteryzować daną operację, mogą dotyczyć grupy odbiorców danej formy lub zagadnień poruszanych w ramach operacji. Słowa kluczowe wskazane</a:t>
            </a:r>
            <a:r>
              <a:rPr lang="en-US" sz="22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2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operacji powinny umożliwić wyszukanie danej operacji spośród wszystkich realizowanych operacji</a:t>
            </a:r>
          </a:p>
          <a:p>
            <a:pPr marL="360000" indent="-360000">
              <a:spcBef>
                <a:spcPts val="600"/>
              </a:spcBef>
              <a:spcAft>
                <a:spcPts val="1200"/>
              </a:spcAft>
              <a:buClr>
                <a:srgbClr val="A9177C"/>
              </a:buClr>
              <a:buFont typeface="Symbol" panose="05050102010706020507" pitchFamily="18" charset="2"/>
              <a:buChar char=""/>
            </a:pP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udział partnerów w realizacji operacji </a:t>
            </a:r>
            <a:r>
              <a:rPr lang="pl-PL" sz="2400" b="1" i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(pole opisowe)</a:t>
            </a:r>
          </a:p>
          <a:p>
            <a:pPr marL="355600">
              <a:spcAft>
                <a:spcPts val="1200"/>
              </a:spcAft>
              <a:buClr>
                <a:srgbClr val="A9177C"/>
              </a:buClr>
            </a:pPr>
            <a:r>
              <a:rPr lang="pl-PL" sz="22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Operacja może być realizowana samodzielnie przez podmiot zgłaszający operację lub w realizację operacji może być zaangażowany partner/partnerzy KSOW+ zarejestrowany /zarejestrowani w bazie partnerów KSOW+ dostępnej na stronie internetowej KSOW+.</a:t>
            </a:r>
            <a:br>
              <a:rPr lang="pl-PL" sz="22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2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Jeżeli w realizację operacji zaangażowani są partnerzy KSOW+ operacja powinna zawierać pełną nazwę partnera/partnerów KSOW+ oraz ich role w realizacji operacji, np.:  wkład merytoryczny, udostępnienie sali itp.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2672E2CB-C027-CAC4-C799-8EA2B41A7B92}"/>
              </a:ext>
            </a:extLst>
          </p:cNvPr>
          <p:cNvSpPr/>
          <p:nvPr/>
        </p:nvSpPr>
        <p:spPr>
          <a:xfrm>
            <a:off x="0" y="908381"/>
            <a:ext cx="1047750" cy="4637068"/>
          </a:xfrm>
          <a:prstGeom prst="rect">
            <a:avLst/>
          </a:prstGeom>
          <a:gradFill flip="none" rotWithShape="1">
            <a:gsLst>
              <a:gs pos="0">
                <a:srgbClr val="A9177C"/>
              </a:gs>
              <a:gs pos="83000">
                <a:srgbClr val="A9177C">
                  <a:alpha val="61000"/>
                </a:srgbClr>
              </a:gs>
              <a:gs pos="54000">
                <a:srgbClr val="A9177C"/>
              </a:gs>
              <a:gs pos="69000">
                <a:srgbClr val="A9177C">
                  <a:alpha val="80000"/>
                </a:srgb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gradFill flip="none" rotWithShape="1">
                <a:gsLst>
                  <a:gs pos="0">
                    <a:schemeClr val="lt1">
                      <a:shade val="30000"/>
                      <a:satMod val="115000"/>
                    </a:schemeClr>
                  </a:gs>
                  <a:gs pos="50000">
                    <a:schemeClr val="lt1">
                      <a:shade val="67500"/>
                      <a:satMod val="115000"/>
                    </a:schemeClr>
                  </a:gs>
                  <a:gs pos="100000">
                    <a:schemeClr val="lt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</a:endParaRP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F44E6A6A-20B7-1F23-68A0-13DA11476AC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545449"/>
            <a:ext cx="2524125" cy="1293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9620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15AD3AE7-6460-4E1B-E8A2-0225D8592D00}"/>
              </a:ext>
            </a:extLst>
          </p:cNvPr>
          <p:cNvSpPr txBox="1"/>
          <p:nvPr/>
        </p:nvSpPr>
        <p:spPr>
          <a:xfrm>
            <a:off x="0" y="0"/>
            <a:ext cx="12192000" cy="1600438"/>
          </a:xfrm>
          <a:prstGeom prst="rect">
            <a:avLst/>
          </a:prstGeom>
          <a:solidFill>
            <a:srgbClr val="A9177C"/>
          </a:solidFill>
        </p:spPr>
        <p:txBody>
          <a:bodyPr wrap="square" rtlCol="0">
            <a:spAutoFit/>
          </a:bodyPr>
          <a:lstStyle/>
          <a:p>
            <a:pPr algn="ctr"/>
            <a:endParaRPr lang="pl-PL" sz="800" b="1" dirty="0">
              <a:solidFill>
                <a:schemeClr val="bg1"/>
              </a:solidFill>
            </a:endParaRPr>
          </a:p>
          <a:p>
            <a:pPr algn="ctr">
              <a:spcAft>
                <a:spcPts val="1200"/>
              </a:spcAft>
            </a:pPr>
            <a:r>
              <a:rPr lang="pl-PL" sz="3600" b="1" dirty="0">
                <a:solidFill>
                  <a:schemeClr val="bg1"/>
                </a:solidFill>
              </a:rPr>
              <a:t>Zakres wymaganych informacji o operacjach, z których składa się PO KSOW+ (cz. 5)</a:t>
            </a:r>
          </a:p>
          <a:p>
            <a:pPr algn="ctr">
              <a:spcAft>
                <a:spcPts val="1200"/>
              </a:spcAft>
            </a:pPr>
            <a:endParaRPr lang="pl-PL" sz="800" b="1" dirty="0">
              <a:solidFill>
                <a:schemeClr val="bg1"/>
              </a:solidFill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A5955977-EEBD-E6F1-868C-B9BACC515C81}"/>
              </a:ext>
            </a:extLst>
          </p:cNvPr>
          <p:cNvSpPr txBox="1"/>
          <p:nvPr/>
        </p:nvSpPr>
        <p:spPr>
          <a:xfrm>
            <a:off x="1123950" y="1600438"/>
            <a:ext cx="10982325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000" indent="-360000">
              <a:spcAft>
                <a:spcPts val="1200"/>
              </a:spcAft>
              <a:buClr>
                <a:srgbClr val="A9177C"/>
              </a:buClr>
              <a:buFont typeface="Symbol" panose="05050102010706020507" pitchFamily="18" charset="2"/>
              <a:buChar char=""/>
            </a:pP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 operacji </a:t>
            </a:r>
            <a:r>
              <a:rPr lang="pl-PL" sz="2400" b="1" i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(pole opisowe) </a:t>
            </a:r>
          </a:p>
          <a:p>
            <a:pPr marL="361950">
              <a:spcAft>
                <a:spcPts val="1200"/>
              </a:spcAft>
              <a:buClr>
                <a:srgbClr val="A9177C"/>
              </a:buClr>
            </a:pP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 zaplanowany do osiągniecia w ramach operacji powinien być określony </a:t>
            </a:r>
            <a:br>
              <a:rPr lang="en-US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sposób ogólny, bez wskazywania danych liczbowych. Musi być realny do osiągnięcia  oraz wpisywać się w wybrane działanie KSOW+.</a:t>
            </a:r>
          </a:p>
          <a:p>
            <a:pPr marL="361950">
              <a:spcAft>
                <a:spcPts val="1200"/>
              </a:spcAft>
              <a:buClr>
                <a:srgbClr val="A9177C"/>
              </a:buClr>
            </a:pPr>
            <a:endParaRPr lang="pl-PL" sz="2400" b="1" kern="1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60000" indent="-360000">
              <a:spcAft>
                <a:spcPts val="1200"/>
              </a:spcAft>
              <a:buClr>
                <a:srgbClr val="A9177C"/>
              </a:buClr>
              <a:buFont typeface="Symbol" panose="05050102010706020507" pitchFamily="18" charset="2"/>
              <a:buChar char=""/>
            </a:pP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Opis planowanych działań wraz z tematyką i zagadnieniami </a:t>
            </a:r>
            <a:r>
              <a:rPr lang="pl-PL" sz="2400" b="1" i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(pole opisowe)</a:t>
            </a:r>
            <a:endParaRPr lang="en-US" sz="2400" b="1" i="1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57188">
              <a:spcAft>
                <a:spcPts val="1200"/>
              </a:spcAft>
              <a:buClr>
                <a:srgbClr val="A9177C"/>
              </a:buClr>
            </a:pP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Zagadnienia, które będą poruszane w ramach zadań realizowanych </a:t>
            </a:r>
            <a:br>
              <a:rPr lang="en-US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operacji muszą wpisywać się w zgłoszony cel operacji, działanie KSOW+, cele KSOW+ oraz kierunek tematyczny </a:t>
            </a:r>
            <a:r>
              <a:rPr lang="pl-PL" sz="2400" b="1" i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(jeżeli dotyczy)</a:t>
            </a: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Opis powinien być zwięzły i rzeczowy.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2672E2CB-C027-CAC4-C799-8EA2B41A7B92}"/>
              </a:ext>
            </a:extLst>
          </p:cNvPr>
          <p:cNvSpPr/>
          <p:nvPr/>
        </p:nvSpPr>
        <p:spPr>
          <a:xfrm>
            <a:off x="0" y="908381"/>
            <a:ext cx="1047750" cy="4637068"/>
          </a:xfrm>
          <a:prstGeom prst="rect">
            <a:avLst/>
          </a:prstGeom>
          <a:gradFill flip="none" rotWithShape="1">
            <a:gsLst>
              <a:gs pos="0">
                <a:srgbClr val="A9177C"/>
              </a:gs>
              <a:gs pos="83000">
                <a:srgbClr val="A9177C">
                  <a:alpha val="61000"/>
                </a:srgbClr>
              </a:gs>
              <a:gs pos="54000">
                <a:srgbClr val="A9177C"/>
              </a:gs>
              <a:gs pos="69000">
                <a:srgbClr val="A9177C">
                  <a:alpha val="80000"/>
                </a:srgb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gradFill flip="none" rotWithShape="1">
                <a:gsLst>
                  <a:gs pos="0">
                    <a:schemeClr val="lt1">
                      <a:shade val="30000"/>
                      <a:satMod val="115000"/>
                    </a:schemeClr>
                  </a:gs>
                  <a:gs pos="50000">
                    <a:schemeClr val="lt1">
                      <a:shade val="67500"/>
                      <a:satMod val="115000"/>
                    </a:schemeClr>
                  </a:gs>
                  <a:gs pos="100000">
                    <a:schemeClr val="lt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</a:endParaRP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F44E6A6A-20B7-1F23-68A0-13DA11476AC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545449"/>
            <a:ext cx="2524125" cy="1293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2880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15AD3AE7-6460-4E1B-E8A2-0225D8592D00}"/>
              </a:ext>
            </a:extLst>
          </p:cNvPr>
          <p:cNvSpPr txBox="1"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rgbClr val="A9177C"/>
          </a:solidFill>
        </p:spPr>
        <p:txBody>
          <a:bodyPr wrap="square" rtlCol="0">
            <a:spAutoFit/>
          </a:bodyPr>
          <a:lstStyle/>
          <a:p>
            <a:pPr algn="ctr"/>
            <a:endParaRPr lang="pl-PL" sz="800" b="1" dirty="0">
              <a:solidFill>
                <a:schemeClr val="bg1"/>
              </a:solidFill>
            </a:endParaRPr>
          </a:p>
          <a:p>
            <a:pPr algn="ctr">
              <a:spcAft>
                <a:spcPts val="1200"/>
              </a:spcAft>
            </a:pPr>
            <a:r>
              <a:rPr lang="pl-PL" sz="3600" b="1" dirty="0">
                <a:solidFill>
                  <a:schemeClr val="bg1"/>
                </a:solidFill>
              </a:rPr>
              <a:t>Warunki jakie powinny spełniać operacje realizowane </a:t>
            </a:r>
            <a:br>
              <a:rPr lang="pl-PL" sz="3600" b="1" dirty="0">
                <a:solidFill>
                  <a:schemeClr val="bg1"/>
                </a:solidFill>
              </a:rPr>
            </a:br>
            <a:r>
              <a:rPr lang="pl-PL" sz="3600" b="1" dirty="0">
                <a:solidFill>
                  <a:schemeClr val="bg1"/>
                </a:solidFill>
              </a:rPr>
              <a:t>w ramach PO (cz. 1)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A5955977-EEBD-E6F1-868C-B9BACC515C81}"/>
              </a:ext>
            </a:extLst>
          </p:cNvPr>
          <p:cNvSpPr txBox="1"/>
          <p:nvPr/>
        </p:nvSpPr>
        <p:spPr>
          <a:xfrm>
            <a:off x="1128712" y="2057638"/>
            <a:ext cx="10982325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Clr>
                <a:srgbClr val="A9177C"/>
              </a:buClr>
              <a:buFont typeface="+mj-lt"/>
              <a:buAutoNum type="arabicPeriod"/>
            </a:pPr>
            <a:r>
              <a:rPr lang="pl-PL" sz="28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Operacja jest zgodna z jednym działaniem KSOW+, wskazanym </a:t>
            </a:r>
            <a:br>
              <a:rPr lang="pl-PL" sz="28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8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planie działania</a:t>
            </a:r>
            <a:r>
              <a:rPr lang="pl-PL" sz="2800" b="1" i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buClr>
                <a:srgbClr val="A9177C"/>
              </a:buClr>
            </a:pPr>
            <a:endParaRPr lang="pl-PL" sz="2800" b="1" i="1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spcBef>
                <a:spcPts val="600"/>
              </a:spcBef>
              <a:buClr>
                <a:srgbClr val="A9177C"/>
              </a:buClr>
              <a:buFont typeface="+mj-lt"/>
              <a:buAutoNum type="arabicPeriod" startAt="2"/>
            </a:pPr>
            <a:r>
              <a:rPr lang="pl-PL" sz="28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Operacja jest zgodna przynajmniej z jednym celem KSOW+ wskazanym w planie działania KSOW+ tj. musi realizować wybrany główny cel KSOW</a:t>
            </a:r>
            <a:r>
              <a:rPr lang="en-US" sz="28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</a:t>
            </a:r>
            <a:endParaRPr lang="pl-PL" sz="2800" b="1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41338">
              <a:spcBef>
                <a:spcPts val="600"/>
              </a:spcBef>
              <a:buClr>
                <a:srgbClr val="A9177C"/>
              </a:buClr>
            </a:pPr>
            <a:r>
              <a:rPr lang="pl-PL" sz="28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Możliwe jest dodanie celów „dodatkowych” KSOW+, które będą również realizowane w ramach operacji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2672E2CB-C027-CAC4-C799-8EA2B41A7B92}"/>
              </a:ext>
            </a:extLst>
          </p:cNvPr>
          <p:cNvSpPr/>
          <p:nvPr/>
        </p:nvSpPr>
        <p:spPr>
          <a:xfrm>
            <a:off x="0" y="908381"/>
            <a:ext cx="1047750" cy="4637068"/>
          </a:xfrm>
          <a:prstGeom prst="rect">
            <a:avLst/>
          </a:prstGeom>
          <a:gradFill flip="none" rotWithShape="1">
            <a:gsLst>
              <a:gs pos="0">
                <a:srgbClr val="A9177C"/>
              </a:gs>
              <a:gs pos="83000">
                <a:srgbClr val="A9177C">
                  <a:alpha val="61000"/>
                </a:srgbClr>
              </a:gs>
              <a:gs pos="54000">
                <a:srgbClr val="A9177C"/>
              </a:gs>
              <a:gs pos="69000">
                <a:srgbClr val="A9177C">
                  <a:alpha val="80000"/>
                </a:srgb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gradFill flip="none" rotWithShape="1">
                <a:gsLst>
                  <a:gs pos="0">
                    <a:schemeClr val="lt1">
                      <a:shade val="30000"/>
                      <a:satMod val="115000"/>
                    </a:schemeClr>
                  </a:gs>
                  <a:gs pos="50000">
                    <a:schemeClr val="lt1">
                      <a:shade val="67500"/>
                      <a:satMod val="115000"/>
                    </a:schemeClr>
                  </a:gs>
                  <a:gs pos="100000">
                    <a:schemeClr val="lt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</a:endParaRP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F44E6A6A-20B7-1F23-68A0-13DA11476AC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545449"/>
            <a:ext cx="2524125" cy="1293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805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15AD3AE7-6460-4E1B-E8A2-0225D8592D00}"/>
              </a:ext>
            </a:extLst>
          </p:cNvPr>
          <p:cNvSpPr txBox="1"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rgbClr val="A9177C"/>
          </a:solidFill>
        </p:spPr>
        <p:txBody>
          <a:bodyPr wrap="square" rtlCol="0">
            <a:spAutoFit/>
          </a:bodyPr>
          <a:lstStyle/>
          <a:p>
            <a:pPr algn="ctr"/>
            <a:endParaRPr lang="pl-PL" sz="800" b="1" dirty="0">
              <a:solidFill>
                <a:schemeClr val="bg1"/>
              </a:solidFill>
            </a:endParaRPr>
          </a:p>
          <a:p>
            <a:pPr algn="ctr">
              <a:spcAft>
                <a:spcPts val="1200"/>
              </a:spcAft>
            </a:pPr>
            <a:r>
              <a:rPr lang="pl-PL" sz="3600" b="1" dirty="0">
                <a:solidFill>
                  <a:schemeClr val="bg1"/>
                </a:solidFill>
              </a:rPr>
              <a:t>Warunki jakie powinny spełniać operacje realizowane </a:t>
            </a:r>
            <a:br>
              <a:rPr lang="pl-PL" sz="3600" b="1" dirty="0">
                <a:solidFill>
                  <a:schemeClr val="bg1"/>
                </a:solidFill>
              </a:rPr>
            </a:br>
            <a:r>
              <a:rPr lang="pl-PL" sz="3600" b="1" dirty="0">
                <a:solidFill>
                  <a:schemeClr val="bg1"/>
                </a:solidFill>
              </a:rPr>
              <a:t>w ramach PO (cz. 2)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A5955977-EEBD-E6F1-868C-B9BACC515C81}"/>
              </a:ext>
            </a:extLst>
          </p:cNvPr>
          <p:cNvSpPr txBox="1"/>
          <p:nvPr/>
        </p:nvSpPr>
        <p:spPr>
          <a:xfrm>
            <a:off x="1128712" y="2057638"/>
            <a:ext cx="10982325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Clr>
                <a:srgbClr val="A9177C"/>
              </a:buClr>
              <a:buFont typeface="+mj-lt"/>
              <a:buAutoNum type="arabicPeriod" startAt="3"/>
            </a:pPr>
            <a:r>
              <a:rPr lang="pl-PL" sz="28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przypadku operacji zgłaszanej do realizacji w ramach działania 8 KSOW+ operacja musi być zgodna:</a:t>
            </a:r>
          </a:p>
          <a:p>
            <a:pPr>
              <a:buClr>
                <a:srgbClr val="A9177C"/>
              </a:buClr>
            </a:pPr>
            <a:endParaRPr lang="pl-PL" sz="2800" b="1" i="1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Clr>
                <a:srgbClr val="A9177C"/>
              </a:buClr>
              <a:buFont typeface="Arial" panose="020B0604020202020204" pitchFamily="34" charset="0"/>
              <a:buChar char="•"/>
            </a:pPr>
            <a:r>
              <a:rPr lang="pl-PL" sz="28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 celem głównym oraz co najmniej jednym celem szczegółowym Strategii Komunikacji PS WPR na lata 2023-2027 </a:t>
            </a:r>
          </a:p>
          <a:p>
            <a:pPr marL="896938">
              <a:buClr>
                <a:srgbClr val="A9177C"/>
              </a:buClr>
            </a:pPr>
            <a:r>
              <a:rPr lang="pl-PL" sz="28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oraz </a:t>
            </a:r>
          </a:p>
          <a:p>
            <a:pPr marL="457200" indent="-457200">
              <a:buClr>
                <a:srgbClr val="A9177C"/>
              </a:buClr>
              <a:buFont typeface="Arial" panose="020B0604020202020204" pitchFamily="34" charset="0"/>
              <a:buChar char="•"/>
            </a:pPr>
            <a:r>
              <a:rPr lang="pl-PL" sz="28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 jednym</a:t>
            </a:r>
            <a:r>
              <a:rPr lang="en-US" sz="28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z</a:t>
            </a:r>
            <a:r>
              <a:rPr lang="pl-PL" sz="28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działań informacyjnych i promocyjnych wskazanych </a:t>
            </a:r>
            <a:br>
              <a:rPr lang="pl-PL" sz="28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8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Strategii Komunikacji PS WPR na lata 2023-2027</a:t>
            </a:r>
          </a:p>
          <a:p>
            <a:pPr marL="457200" indent="-457200">
              <a:buClr>
                <a:srgbClr val="A9177C"/>
              </a:buClr>
              <a:buFont typeface="Arial" panose="020B0604020202020204" pitchFamily="34" charset="0"/>
              <a:buChar char="•"/>
            </a:pPr>
            <a:endParaRPr lang="pl-PL" sz="2800" b="1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2672E2CB-C027-CAC4-C799-8EA2B41A7B92}"/>
              </a:ext>
            </a:extLst>
          </p:cNvPr>
          <p:cNvSpPr/>
          <p:nvPr/>
        </p:nvSpPr>
        <p:spPr>
          <a:xfrm>
            <a:off x="0" y="908381"/>
            <a:ext cx="1047750" cy="4637068"/>
          </a:xfrm>
          <a:prstGeom prst="rect">
            <a:avLst/>
          </a:prstGeom>
          <a:gradFill flip="none" rotWithShape="1">
            <a:gsLst>
              <a:gs pos="0">
                <a:srgbClr val="A9177C"/>
              </a:gs>
              <a:gs pos="83000">
                <a:srgbClr val="A9177C">
                  <a:alpha val="61000"/>
                </a:srgbClr>
              </a:gs>
              <a:gs pos="54000">
                <a:srgbClr val="A9177C"/>
              </a:gs>
              <a:gs pos="69000">
                <a:srgbClr val="A9177C">
                  <a:alpha val="80000"/>
                </a:srgb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gradFill flip="none" rotWithShape="1">
                <a:gsLst>
                  <a:gs pos="0">
                    <a:schemeClr val="lt1">
                      <a:shade val="30000"/>
                      <a:satMod val="115000"/>
                    </a:schemeClr>
                  </a:gs>
                  <a:gs pos="50000">
                    <a:schemeClr val="lt1">
                      <a:shade val="67500"/>
                      <a:satMod val="115000"/>
                    </a:schemeClr>
                  </a:gs>
                  <a:gs pos="100000">
                    <a:schemeClr val="lt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</a:endParaRP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F44E6A6A-20B7-1F23-68A0-13DA11476AC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545449"/>
            <a:ext cx="2524125" cy="1293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8329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15AD3AE7-6460-4E1B-E8A2-0225D8592D00}"/>
              </a:ext>
            </a:extLst>
          </p:cNvPr>
          <p:cNvSpPr txBox="1"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rgbClr val="A9177C"/>
          </a:solidFill>
        </p:spPr>
        <p:txBody>
          <a:bodyPr wrap="square" rtlCol="0">
            <a:spAutoFit/>
          </a:bodyPr>
          <a:lstStyle/>
          <a:p>
            <a:pPr algn="ctr"/>
            <a:endParaRPr lang="pl-PL" sz="800" b="1" dirty="0">
              <a:solidFill>
                <a:schemeClr val="bg1"/>
              </a:solidFill>
            </a:endParaRPr>
          </a:p>
          <a:p>
            <a:pPr algn="ctr">
              <a:spcAft>
                <a:spcPts val="1200"/>
              </a:spcAft>
            </a:pPr>
            <a:r>
              <a:rPr lang="pl-PL" sz="3600" b="1" dirty="0">
                <a:solidFill>
                  <a:schemeClr val="bg1"/>
                </a:solidFill>
              </a:rPr>
              <a:t>Warunki jakie powinny spełniać operacje realizowane </a:t>
            </a:r>
            <a:br>
              <a:rPr lang="pl-PL" sz="3600" b="1" dirty="0">
                <a:solidFill>
                  <a:schemeClr val="bg1"/>
                </a:solidFill>
              </a:rPr>
            </a:br>
            <a:r>
              <a:rPr lang="pl-PL" sz="3600" b="1" dirty="0">
                <a:solidFill>
                  <a:schemeClr val="bg1"/>
                </a:solidFill>
              </a:rPr>
              <a:t>w ramach PO (cz. 3)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A5955977-EEBD-E6F1-868C-B9BACC515C81}"/>
              </a:ext>
            </a:extLst>
          </p:cNvPr>
          <p:cNvSpPr txBox="1"/>
          <p:nvPr/>
        </p:nvSpPr>
        <p:spPr>
          <a:xfrm>
            <a:off x="1128712" y="2057638"/>
            <a:ext cx="10982325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Clr>
                <a:srgbClr val="A9177C"/>
              </a:buClr>
              <a:buFont typeface="+mj-lt"/>
              <a:buAutoNum type="arabicPeriod" startAt="4"/>
            </a:pPr>
            <a:r>
              <a:rPr lang="pl-PL" sz="28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Operacja musi być zgodna przynajmniej z jednym z kierunków tematycznych zaakceptowanych przez Ministra.</a:t>
            </a:r>
          </a:p>
          <a:p>
            <a:pPr>
              <a:buClr>
                <a:srgbClr val="A9177C"/>
              </a:buClr>
            </a:pPr>
            <a:endParaRPr lang="pl-PL" sz="2800" b="1" i="1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41338">
              <a:buClr>
                <a:srgbClr val="A9177C"/>
              </a:buClr>
            </a:pPr>
            <a:r>
              <a:rPr lang="pl-PL" sz="28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przypadku wybrania więcej niż jednego kierunku tematycznego poszczególne formy realizacji mogą dotyczyć jednego z wybranych kierunków, natomiast wszystkie wybrane kierunki muszą być zrealizowane w ramach całej operacji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2672E2CB-C027-CAC4-C799-8EA2B41A7B92}"/>
              </a:ext>
            </a:extLst>
          </p:cNvPr>
          <p:cNvSpPr/>
          <p:nvPr/>
        </p:nvSpPr>
        <p:spPr>
          <a:xfrm>
            <a:off x="0" y="908381"/>
            <a:ext cx="1047750" cy="4637068"/>
          </a:xfrm>
          <a:prstGeom prst="rect">
            <a:avLst/>
          </a:prstGeom>
          <a:gradFill flip="none" rotWithShape="1">
            <a:gsLst>
              <a:gs pos="0">
                <a:srgbClr val="A9177C"/>
              </a:gs>
              <a:gs pos="83000">
                <a:srgbClr val="A9177C">
                  <a:alpha val="61000"/>
                </a:srgbClr>
              </a:gs>
              <a:gs pos="54000">
                <a:srgbClr val="A9177C"/>
              </a:gs>
              <a:gs pos="69000">
                <a:srgbClr val="A9177C">
                  <a:alpha val="80000"/>
                </a:srgb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gradFill flip="none" rotWithShape="1">
                <a:gsLst>
                  <a:gs pos="0">
                    <a:schemeClr val="lt1">
                      <a:shade val="30000"/>
                      <a:satMod val="115000"/>
                    </a:schemeClr>
                  </a:gs>
                  <a:gs pos="50000">
                    <a:schemeClr val="lt1">
                      <a:shade val="67500"/>
                      <a:satMod val="115000"/>
                    </a:schemeClr>
                  </a:gs>
                  <a:gs pos="100000">
                    <a:schemeClr val="lt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</a:endParaRP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F44E6A6A-20B7-1F23-68A0-13DA11476AC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545449"/>
            <a:ext cx="2524125" cy="1293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7300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15AD3AE7-6460-4E1B-E8A2-0225D8592D00}"/>
              </a:ext>
            </a:extLst>
          </p:cNvPr>
          <p:cNvSpPr txBox="1"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rgbClr val="A9177C"/>
          </a:solidFill>
        </p:spPr>
        <p:txBody>
          <a:bodyPr wrap="square" rtlCol="0">
            <a:spAutoFit/>
          </a:bodyPr>
          <a:lstStyle/>
          <a:p>
            <a:pPr algn="ctr"/>
            <a:endParaRPr lang="pl-PL" sz="800" b="1" dirty="0">
              <a:solidFill>
                <a:schemeClr val="bg1"/>
              </a:solidFill>
            </a:endParaRPr>
          </a:p>
          <a:p>
            <a:pPr algn="ctr">
              <a:spcAft>
                <a:spcPts val="1200"/>
              </a:spcAft>
            </a:pPr>
            <a:r>
              <a:rPr lang="pl-PL" sz="3600" b="1" dirty="0">
                <a:solidFill>
                  <a:schemeClr val="bg1"/>
                </a:solidFill>
              </a:rPr>
              <a:t>Warunki jakie powinny spełniać operacje realizowane </a:t>
            </a:r>
            <a:br>
              <a:rPr lang="pl-PL" sz="3600" b="1" dirty="0">
                <a:solidFill>
                  <a:schemeClr val="bg1"/>
                </a:solidFill>
              </a:rPr>
            </a:br>
            <a:r>
              <a:rPr lang="pl-PL" sz="3600" b="1" dirty="0">
                <a:solidFill>
                  <a:schemeClr val="bg1"/>
                </a:solidFill>
              </a:rPr>
              <a:t>w ramach PO (cz. 4)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A5955977-EEBD-E6F1-868C-B9BACC515C81}"/>
              </a:ext>
            </a:extLst>
          </p:cNvPr>
          <p:cNvSpPr txBox="1"/>
          <p:nvPr/>
        </p:nvSpPr>
        <p:spPr>
          <a:xfrm>
            <a:off x="1047750" y="1448038"/>
            <a:ext cx="10982325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rgbClr val="A9177C"/>
              </a:buClr>
            </a:pPr>
            <a:r>
              <a:rPr lang="pl-PL" sz="28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JWS mogą także zgłosić do PO operacje, które nie wpisują się w kierunki tematyczne zaakceptowane przez Ministra, pod warunkiem, że są zgodne z celem i działaniem KSOW+.</a:t>
            </a:r>
          </a:p>
          <a:p>
            <a:pPr>
              <a:buClr>
                <a:srgbClr val="A9177C"/>
              </a:buClr>
            </a:pPr>
            <a:endParaRPr lang="pl-PL" sz="2800" b="1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rgbClr val="A9177C"/>
              </a:buClr>
            </a:pPr>
            <a:r>
              <a:rPr lang="pl-PL" sz="28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Koszty realizacji takich operacji nie mogą stanowić więcej niż 25% kosztów kwalifikowalnych wszystkich operacji danej jednostki ujętych </a:t>
            </a:r>
            <a:br>
              <a:rPr lang="pl-PL" sz="28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8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planie operacyjnym na dany rok z wyłączeniem operacji realizowanych w ramach działania 8 „Informacja i promocja Planu Strategicznego WPR. </a:t>
            </a:r>
            <a:br>
              <a:rPr lang="pl-PL" sz="28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pl-PL" sz="2800" b="1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2672E2CB-C027-CAC4-C799-8EA2B41A7B92}"/>
              </a:ext>
            </a:extLst>
          </p:cNvPr>
          <p:cNvSpPr/>
          <p:nvPr/>
        </p:nvSpPr>
        <p:spPr>
          <a:xfrm>
            <a:off x="0" y="908381"/>
            <a:ext cx="1047750" cy="4637068"/>
          </a:xfrm>
          <a:prstGeom prst="rect">
            <a:avLst/>
          </a:prstGeom>
          <a:gradFill flip="none" rotWithShape="1">
            <a:gsLst>
              <a:gs pos="0">
                <a:srgbClr val="A9177C"/>
              </a:gs>
              <a:gs pos="83000">
                <a:srgbClr val="A9177C">
                  <a:alpha val="61000"/>
                </a:srgbClr>
              </a:gs>
              <a:gs pos="54000">
                <a:srgbClr val="A9177C"/>
              </a:gs>
              <a:gs pos="69000">
                <a:srgbClr val="A9177C">
                  <a:alpha val="80000"/>
                </a:srgb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gradFill flip="none" rotWithShape="1">
                <a:gsLst>
                  <a:gs pos="0">
                    <a:schemeClr val="lt1">
                      <a:shade val="30000"/>
                      <a:satMod val="115000"/>
                    </a:schemeClr>
                  </a:gs>
                  <a:gs pos="50000">
                    <a:schemeClr val="lt1">
                      <a:shade val="67500"/>
                      <a:satMod val="115000"/>
                    </a:schemeClr>
                  </a:gs>
                  <a:gs pos="100000">
                    <a:schemeClr val="lt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</a:endParaRP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F44E6A6A-20B7-1F23-68A0-13DA11476AC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545449"/>
            <a:ext cx="2524125" cy="1293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3746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15AD3AE7-6460-4E1B-E8A2-0225D8592D00}"/>
              </a:ext>
            </a:extLst>
          </p:cNvPr>
          <p:cNvSpPr txBox="1"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rgbClr val="A9177C"/>
          </a:solidFill>
        </p:spPr>
        <p:txBody>
          <a:bodyPr wrap="square" rtlCol="0">
            <a:spAutoFit/>
          </a:bodyPr>
          <a:lstStyle/>
          <a:p>
            <a:pPr algn="ctr"/>
            <a:endParaRPr lang="pl-PL" sz="800" b="1" dirty="0">
              <a:solidFill>
                <a:schemeClr val="bg1"/>
              </a:solidFill>
            </a:endParaRPr>
          </a:p>
          <a:p>
            <a:pPr algn="ctr">
              <a:spcAft>
                <a:spcPts val="1200"/>
              </a:spcAft>
            </a:pPr>
            <a:r>
              <a:rPr lang="pl-PL" sz="3600" b="1" dirty="0">
                <a:solidFill>
                  <a:schemeClr val="bg1"/>
                </a:solidFill>
              </a:rPr>
              <a:t>Przygotowanie planu operacyjnego, weryfikacja zgłoszonych w nim operacji i jego akceptacja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A5955977-EEBD-E6F1-868C-B9BACC515C81}"/>
              </a:ext>
            </a:extLst>
          </p:cNvPr>
          <p:cNvSpPr txBox="1"/>
          <p:nvPr/>
        </p:nvSpPr>
        <p:spPr>
          <a:xfrm>
            <a:off x="1047750" y="1448038"/>
            <a:ext cx="10982325" cy="45550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spcAft>
                <a:spcPts val="1200"/>
              </a:spcAft>
              <a:buClr>
                <a:srgbClr val="A9177C"/>
              </a:buClr>
              <a:buFont typeface="Arial" panose="020B0604020202020204" pitchFamily="34" charset="0"/>
              <a:buChar char="•"/>
            </a:pPr>
            <a:r>
              <a:rPr lang="pl-PL" sz="26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JC KSOW+ zbiera oraz weryfikuje pod względem zgodności </a:t>
            </a:r>
            <a:br>
              <a:rPr lang="pl-PL" sz="26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6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 instrukcją, operacje zgłoszone w ramach planów operacyjnych poszczególnych jednostek i w przypadku ich zgodności z instrukcją przedstawia je do akceptacji IZ </a:t>
            </a:r>
          </a:p>
          <a:p>
            <a:pPr marL="457200" indent="-457200">
              <a:spcAft>
                <a:spcPts val="1200"/>
              </a:spcAft>
              <a:buClr>
                <a:srgbClr val="A9177C"/>
              </a:buClr>
              <a:buFont typeface="Arial" panose="020B0604020202020204" pitchFamily="34" charset="0"/>
              <a:buChar char="•"/>
            </a:pPr>
            <a:r>
              <a:rPr lang="pl-PL" sz="26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zarówno JC jaki i IZ mogą zgłosić uwagi do planu operacyjnego danej jednostki </a:t>
            </a:r>
          </a:p>
          <a:p>
            <a:pPr marL="457200" indent="-457200">
              <a:spcAft>
                <a:spcPts val="1200"/>
              </a:spcAft>
              <a:buClr>
                <a:srgbClr val="A9177C"/>
              </a:buClr>
              <a:buFont typeface="Arial" panose="020B0604020202020204" pitchFamily="34" charset="0"/>
              <a:buChar char="•"/>
            </a:pPr>
            <a:r>
              <a:rPr lang="pl-PL" sz="26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 uwzględnieniu lub wyjaśnieniu zgłoszonych uwag, instytucja zarządzająca akceptuje plan operacyjny na dany rok</a:t>
            </a:r>
          </a:p>
          <a:p>
            <a:pPr marL="457200" indent="-457200">
              <a:spcAft>
                <a:spcPts val="1200"/>
              </a:spcAft>
              <a:buClr>
                <a:srgbClr val="A9177C"/>
              </a:buClr>
              <a:buFont typeface="Arial" panose="020B0604020202020204" pitchFamily="34" charset="0"/>
              <a:buChar char="•"/>
            </a:pPr>
            <a:r>
              <a:rPr lang="pl-PL" sz="26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JC KSOW+ publikuje zaakceptowane przez IZ plany operacyjne na portalu KSOW+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2672E2CB-C027-CAC4-C799-8EA2B41A7B92}"/>
              </a:ext>
            </a:extLst>
          </p:cNvPr>
          <p:cNvSpPr/>
          <p:nvPr/>
        </p:nvSpPr>
        <p:spPr>
          <a:xfrm>
            <a:off x="0" y="908381"/>
            <a:ext cx="1047750" cy="4637068"/>
          </a:xfrm>
          <a:prstGeom prst="rect">
            <a:avLst/>
          </a:prstGeom>
          <a:gradFill flip="none" rotWithShape="1">
            <a:gsLst>
              <a:gs pos="0">
                <a:srgbClr val="A9177C"/>
              </a:gs>
              <a:gs pos="83000">
                <a:srgbClr val="A9177C">
                  <a:alpha val="61000"/>
                </a:srgbClr>
              </a:gs>
              <a:gs pos="54000">
                <a:srgbClr val="A9177C"/>
              </a:gs>
              <a:gs pos="69000">
                <a:srgbClr val="A9177C">
                  <a:alpha val="80000"/>
                </a:srgb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gradFill flip="none" rotWithShape="1">
                <a:gsLst>
                  <a:gs pos="0">
                    <a:schemeClr val="lt1">
                      <a:shade val="30000"/>
                      <a:satMod val="115000"/>
                    </a:schemeClr>
                  </a:gs>
                  <a:gs pos="50000">
                    <a:schemeClr val="lt1">
                      <a:shade val="67500"/>
                      <a:satMod val="115000"/>
                    </a:schemeClr>
                  </a:gs>
                  <a:gs pos="100000">
                    <a:schemeClr val="lt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</a:endParaRP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F44E6A6A-20B7-1F23-68A0-13DA11476AC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545449"/>
            <a:ext cx="2524125" cy="1293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9971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15AD3AE7-6460-4E1B-E8A2-0225D8592D00}"/>
              </a:ext>
            </a:extLst>
          </p:cNvPr>
          <p:cNvSpPr txBox="1"/>
          <p:nvPr/>
        </p:nvSpPr>
        <p:spPr>
          <a:xfrm>
            <a:off x="0" y="0"/>
            <a:ext cx="12192000" cy="892552"/>
          </a:xfrm>
          <a:prstGeom prst="rect">
            <a:avLst/>
          </a:prstGeom>
          <a:solidFill>
            <a:srgbClr val="A9177C"/>
          </a:solidFill>
        </p:spPr>
        <p:txBody>
          <a:bodyPr wrap="square" rtlCol="0">
            <a:spAutoFit/>
          </a:bodyPr>
          <a:lstStyle/>
          <a:p>
            <a:pPr algn="ctr"/>
            <a:endParaRPr lang="pl-PL" sz="800" b="1" dirty="0">
              <a:solidFill>
                <a:schemeClr val="bg1"/>
              </a:solidFill>
            </a:endParaRPr>
          </a:p>
          <a:p>
            <a:pPr algn="ctr"/>
            <a:r>
              <a:rPr lang="pl-PL" sz="3600" b="1" dirty="0">
                <a:solidFill>
                  <a:schemeClr val="bg1"/>
                </a:solidFill>
              </a:rPr>
              <a:t>Sposób i termin zgłaszania zmian do PO</a:t>
            </a:r>
          </a:p>
          <a:p>
            <a:pPr algn="ctr">
              <a:spcAft>
                <a:spcPts val="1200"/>
              </a:spcAft>
            </a:pPr>
            <a:endParaRPr lang="pl-PL" sz="800" b="1" dirty="0">
              <a:solidFill>
                <a:schemeClr val="bg1"/>
              </a:solidFill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A5955977-EEBD-E6F1-868C-B9BACC515C81}"/>
              </a:ext>
            </a:extLst>
          </p:cNvPr>
          <p:cNvSpPr txBox="1"/>
          <p:nvPr/>
        </p:nvSpPr>
        <p:spPr>
          <a:xfrm>
            <a:off x="1047750" y="1079953"/>
            <a:ext cx="10982325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spcAft>
                <a:spcPts val="1200"/>
              </a:spcAft>
              <a:buClr>
                <a:srgbClr val="A9177C"/>
              </a:buClr>
              <a:buFont typeface="Arial" panose="020B0604020202020204" pitchFamily="34" charset="0"/>
              <a:buChar char="•"/>
            </a:pPr>
            <a:r>
              <a:rPr lang="pl-PL" sz="26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plan operacyjny może być zmieniany przez jednostki wsparcia sieci raz na kwartał</a:t>
            </a:r>
          </a:p>
          <a:p>
            <a:pPr marL="457200" indent="-457200">
              <a:spcAft>
                <a:spcPts val="1200"/>
              </a:spcAft>
              <a:buClr>
                <a:srgbClr val="A9177C"/>
              </a:buClr>
              <a:buFont typeface="Arial" panose="020B0604020202020204" pitchFamily="34" charset="0"/>
              <a:buChar char="•"/>
            </a:pPr>
            <a:r>
              <a:rPr lang="pl-PL" sz="26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zmiany do planu operacyjnego należy zgłaszać do JC KSOW+ za pomocą aplikacji KSOW+. Należy podać powód i uzasadnić konieczność zmiany operacji </a:t>
            </a:r>
          </a:p>
          <a:p>
            <a:pPr marL="457200" indent="-457200">
              <a:spcAft>
                <a:spcPts val="600"/>
              </a:spcAft>
              <a:buClr>
                <a:srgbClr val="A9177C"/>
              </a:buClr>
              <a:buFont typeface="Arial" panose="020B0604020202020204" pitchFamily="34" charset="0"/>
              <a:buChar char="•"/>
            </a:pPr>
            <a:r>
              <a:rPr lang="pl-PL" sz="26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Zmian</a:t>
            </a:r>
            <a:r>
              <a:rPr lang="en-US" sz="26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l-PL" sz="26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planu operacyjnego wymagana jest w przypadku:</a:t>
            </a:r>
          </a:p>
          <a:p>
            <a:pPr marL="914400" lvl="1" indent="-457200">
              <a:spcAft>
                <a:spcPts val="600"/>
              </a:spcAft>
              <a:buClr>
                <a:srgbClr val="A9177C"/>
              </a:buClr>
              <a:buFont typeface="Arial" panose="020B0604020202020204" pitchFamily="34" charset="0"/>
              <a:buChar char="•"/>
            </a:pPr>
            <a:r>
              <a:rPr lang="pl-PL" sz="26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dodania nowej operacji </a:t>
            </a:r>
          </a:p>
          <a:p>
            <a:pPr marL="914400" lvl="1" indent="-457200">
              <a:spcAft>
                <a:spcPts val="600"/>
              </a:spcAft>
              <a:buClr>
                <a:srgbClr val="A9177C"/>
              </a:buClr>
              <a:buFont typeface="Arial" panose="020B0604020202020204" pitchFamily="34" charset="0"/>
              <a:buChar char="•"/>
            </a:pPr>
            <a:r>
              <a:rPr lang="pl-PL" sz="26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rezygnacji z realizacji operacji </a:t>
            </a:r>
          </a:p>
          <a:p>
            <a:pPr marL="914400" lvl="1" indent="-457200">
              <a:spcAft>
                <a:spcPts val="600"/>
              </a:spcAft>
              <a:buClr>
                <a:srgbClr val="A9177C"/>
              </a:buClr>
              <a:buFont typeface="Arial" panose="020B0604020202020204" pitchFamily="34" charset="0"/>
              <a:buChar char="•"/>
            </a:pPr>
            <a:r>
              <a:rPr lang="pl-PL" sz="26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zmiany celu operacji i zakresu operacji </a:t>
            </a:r>
          </a:p>
          <a:p>
            <a:pPr marL="914400" lvl="1" indent="-457200">
              <a:spcAft>
                <a:spcPts val="600"/>
              </a:spcAft>
              <a:buClr>
                <a:srgbClr val="A9177C"/>
              </a:buClr>
              <a:buFont typeface="Arial" panose="020B0604020202020204" pitchFamily="34" charset="0"/>
              <a:buChar char="•"/>
            </a:pPr>
            <a:r>
              <a:rPr lang="pl-PL" sz="26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zwiększenia kosztów kwalifikowalnych </a:t>
            </a:r>
            <a:r>
              <a:rPr lang="pl-PL" sz="2600" b="1" kern="1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operacji </a:t>
            </a:r>
            <a:endParaRPr lang="pl-PL" sz="2600" b="1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2672E2CB-C027-CAC4-C799-8EA2B41A7B92}"/>
              </a:ext>
            </a:extLst>
          </p:cNvPr>
          <p:cNvSpPr/>
          <p:nvPr/>
        </p:nvSpPr>
        <p:spPr>
          <a:xfrm>
            <a:off x="0" y="769441"/>
            <a:ext cx="1047750" cy="4776008"/>
          </a:xfrm>
          <a:prstGeom prst="rect">
            <a:avLst/>
          </a:prstGeom>
          <a:gradFill flip="none" rotWithShape="1">
            <a:gsLst>
              <a:gs pos="0">
                <a:srgbClr val="A9177C"/>
              </a:gs>
              <a:gs pos="83000">
                <a:srgbClr val="A9177C">
                  <a:alpha val="61000"/>
                </a:srgbClr>
              </a:gs>
              <a:gs pos="54000">
                <a:srgbClr val="A9177C"/>
              </a:gs>
              <a:gs pos="69000">
                <a:srgbClr val="A9177C">
                  <a:alpha val="80000"/>
                </a:srgb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gradFill flip="none" rotWithShape="1">
                <a:gsLst>
                  <a:gs pos="0">
                    <a:schemeClr val="lt1">
                      <a:shade val="30000"/>
                      <a:satMod val="115000"/>
                    </a:schemeClr>
                  </a:gs>
                  <a:gs pos="50000">
                    <a:schemeClr val="lt1">
                      <a:shade val="67500"/>
                      <a:satMod val="115000"/>
                    </a:schemeClr>
                  </a:gs>
                  <a:gs pos="100000">
                    <a:schemeClr val="lt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</a:endParaRP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F44E6A6A-20B7-1F23-68A0-13DA11476AC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545449"/>
            <a:ext cx="2524125" cy="1293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8517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15AD3AE7-6460-4E1B-E8A2-0225D8592D00}"/>
              </a:ext>
            </a:extLst>
          </p:cNvPr>
          <p:cNvSpPr txBox="1"/>
          <p:nvPr/>
        </p:nvSpPr>
        <p:spPr>
          <a:xfrm>
            <a:off x="0" y="0"/>
            <a:ext cx="12192000" cy="338554"/>
          </a:xfrm>
          <a:prstGeom prst="rect">
            <a:avLst/>
          </a:prstGeom>
          <a:solidFill>
            <a:srgbClr val="A9177C"/>
          </a:solidFill>
        </p:spPr>
        <p:txBody>
          <a:bodyPr wrap="square" rtlCol="0">
            <a:spAutoFit/>
          </a:bodyPr>
          <a:lstStyle/>
          <a:p>
            <a:pPr algn="ctr"/>
            <a:endParaRPr lang="pl-PL" sz="800" b="1" dirty="0">
              <a:solidFill>
                <a:schemeClr val="bg1"/>
              </a:solidFill>
            </a:endParaRPr>
          </a:p>
          <a:p>
            <a:pPr algn="ctr">
              <a:spcAft>
                <a:spcPts val="1200"/>
              </a:spcAft>
            </a:pPr>
            <a:endParaRPr lang="pl-PL" sz="800" b="1" dirty="0">
              <a:solidFill>
                <a:schemeClr val="bg1"/>
              </a:solidFill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A5955977-EEBD-E6F1-868C-B9BACC515C81}"/>
              </a:ext>
            </a:extLst>
          </p:cNvPr>
          <p:cNvSpPr txBox="1"/>
          <p:nvPr/>
        </p:nvSpPr>
        <p:spPr>
          <a:xfrm>
            <a:off x="1047750" y="1061100"/>
            <a:ext cx="10982325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ctr">
              <a:spcAft>
                <a:spcPts val="1200"/>
              </a:spcAft>
              <a:buClr>
                <a:srgbClr val="A9177C"/>
              </a:buClr>
              <a:buFont typeface="Arial" panose="020B0604020202020204" pitchFamily="34" charset="0"/>
              <a:buChar char="•"/>
            </a:pPr>
            <a:endParaRPr lang="en-US" sz="2600" b="1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ctr">
              <a:spcAft>
                <a:spcPts val="1200"/>
              </a:spcAft>
              <a:buClr>
                <a:srgbClr val="A9177C"/>
              </a:buClr>
              <a:buFont typeface="Arial" panose="020B0604020202020204" pitchFamily="34" charset="0"/>
              <a:buChar char="•"/>
            </a:pPr>
            <a:endParaRPr lang="en-US" sz="2600" b="1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Aft>
                <a:spcPts val="1200"/>
              </a:spcAft>
              <a:buClr>
                <a:srgbClr val="A9177C"/>
              </a:buClr>
            </a:pPr>
            <a:r>
              <a:rPr lang="pl-PL" sz="36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Dziękuję za uwagę</a:t>
            </a:r>
          </a:p>
          <a:p>
            <a:pPr algn="ctr">
              <a:spcAft>
                <a:spcPts val="1200"/>
              </a:spcAft>
              <a:buClr>
                <a:srgbClr val="A9177C"/>
              </a:buClr>
            </a:pPr>
            <a:endParaRPr lang="pl-PL" sz="2600" b="1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Aft>
                <a:spcPts val="1200"/>
              </a:spcAft>
              <a:buClr>
                <a:srgbClr val="A9177C"/>
              </a:buClr>
            </a:pPr>
            <a:r>
              <a:rPr lang="pl-PL" sz="26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Centrum Doradztwa Rolniczego w Brwinowie </a:t>
            </a:r>
          </a:p>
          <a:p>
            <a:pPr algn="ctr">
              <a:spcAft>
                <a:spcPts val="1200"/>
              </a:spcAft>
              <a:buClr>
                <a:srgbClr val="A9177C"/>
              </a:buClr>
            </a:pPr>
            <a:r>
              <a:rPr lang="pl-PL" sz="26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pełniące funkcję jednostki centralnej KSOW+</a:t>
            </a:r>
          </a:p>
          <a:p>
            <a:pPr algn="ctr">
              <a:spcAft>
                <a:spcPts val="1200"/>
              </a:spcAft>
              <a:buClr>
                <a:srgbClr val="A9177C"/>
              </a:buClr>
            </a:pPr>
            <a:r>
              <a:rPr lang="en-US" sz="26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warszawa@cdr.gov.pl</a:t>
            </a:r>
            <a:endParaRPr lang="en-US" sz="2600" b="1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Aft>
                <a:spcPts val="1200"/>
              </a:spcAft>
              <a:buClr>
                <a:srgbClr val="A9177C"/>
              </a:buClr>
            </a:pPr>
            <a:r>
              <a:rPr lang="en-US" sz="26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Tel. 22 274 23 27</a:t>
            </a:r>
            <a:endParaRPr lang="pl-PL" sz="2600" b="1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Aft>
                <a:spcPts val="1200"/>
              </a:spcAft>
              <a:buClr>
                <a:srgbClr val="A9177C"/>
              </a:buClr>
            </a:pPr>
            <a:endParaRPr lang="en-US" sz="2600" b="1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Aft>
                <a:spcPts val="1200"/>
              </a:spcAft>
              <a:buClr>
                <a:srgbClr val="A9177C"/>
              </a:buClr>
            </a:pPr>
            <a:endParaRPr lang="en-US" sz="2600" b="1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Aft>
                <a:spcPts val="1200"/>
              </a:spcAft>
              <a:buClr>
                <a:srgbClr val="A9177C"/>
              </a:buClr>
            </a:pPr>
            <a:endParaRPr lang="pl-PL" sz="2600" b="1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2672E2CB-C027-CAC4-C799-8EA2B41A7B92}"/>
              </a:ext>
            </a:extLst>
          </p:cNvPr>
          <p:cNvSpPr/>
          <p:nvPr/>
        </p:nvSpPr>
        <p:spPr>
          <a:xfrm>
            <a:off x="0" y="769441"/>
            <a:ext cx="1047750" cy="4776008"/>
          </a:xfrm>
          <a:prstGeom prst="rect">
            <a:avLst/>
          </a:prstGeom>
          <a:gradFill flip="none" rotWithShape="1">
            <a:gsLst>
              <a:gs pos="0">
                <a:srgbClr val="A9177C"/>
              </a:gs>
              <a:gs pos="83000">
                <a:srgbClr val="A9177C">
                  <a:alpha val="61000"/>
                </a:srgbClr>
              </a:gs>
              <a:gs pos="54000">
                <a:srgbClr val="A9177C"/>
              </a:gs>
              <a:gs pos="69000">
                <a:srgbClr val="A9177C">
                  <a:alpha val="80000"/>
                </a:srgb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gradFill flip="none" rotWithShape="1">
                <a:gsLst>
                  <a:gs pos="0">
                    <a:schemeClr val="lt1">
                      <a:shade val="30000"/>
                      <a:satMod val="115000"/>
                    </a:schemeClr>
                  </a:gs>
                  <a:gs pos="50000">
                    <a:schemeClr val="lt1">
                      <a:shade val="67500"/>
                      <a:satMod val="115000"/>
                    </a:schemeClr>
                  </a:gs>
                  <a:gs pos="100000">
                    <a:schemeClr val="lt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</a:endParaRP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F44E6A6A-20B7-1F23-68A0-13DA11476AC3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545449"/>
            <a:ext cx="2524125" cy="1293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490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15AD3AE7-6460-4E1B-E8A2-0225D8592D00}"/>
              </a:ext>
            </a:extLst>
          </p:cNvPr>
          <p:cNvSpPr txBox="1"/>
          <p:nvPr/>
        </p:nvSpPr>
        <p:spPr>
          <a:xfrm>
            <a:off x="0" y="0"/>
            <a:ext cx="12192000" cy="1046440"/>
          </a:xfrm>
          <a:prstGeom prst="rect">
            <a:avLst/>
          </a:prstGeom>
          <a:solidFill>
            <a:srgbClr val="A9177C"/>
          </a:solidFill>
        </p:spPr>
        <p:txBody>
          <a:bodyPr wrap="square" rtlCol="0">
            <a:spAutoFit/>
          </a:bodyPr>
          <a:lstStyle/>
          <a:p>
            <a:pPr algn="ctr"/>
            <a:endParaRPr lang="pl-PL" sz="800" b="1" dirty="0">
              <a:solidFill>
                <a:schemeClr val="bg1"/>
              </a:solidFill>
            </a:endParaRPr>
          </a:p>
          <a:p>
            <a:pPr algn="ctr">
              <a:spcAft>
                <a:spcPts val="1200"/>
              </a:spcAft>
            </a:pPr>
            <a:r>
              <a:rPr lang="pl-PL" sz="3600" b="1" dirty="0">
                <a:solidFill>
                  <a:schemeClr val="bg1"/>
                </a:solidFill>
              </a:rPr>
              <a:t>Plany operacyjne KSOW+ (PO KSOW+)</a:t>
            </a:r>
          </a:p>
          <a:p>
            <a:pPr algn="ctr">
              <a:spcAft>
                <a:spcPts val="1200"/>
              </a:spcAft>
            </a:pPr>
            <a:endParaRPr lang="pl-PL" sz="800" b="1" dirty="0">
              <a:solidFill>
                <a:schemeClr val="bg1"/>
              </a:solidFill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A5955977-EEBD-E6F1-868C-B9BACC515C81}"/>
              </a:ext>
            </a:extLst>
          </p:cNvPr>
          <p:cNvSpPr txBox="1"/>
          <p:nvPr/>
        </p:nvSpPr>
        <p:spPr>
          <a:xfrm>
            <a:off x="1128712" y="1394156"/>
            <a:ext cx="10982325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000" lvl="0" indent="-360000">
              <a:spcBef>
                <a:spcPts val="600"/>
              </a:spcBef>
              <a:spcAft>
                <a:spcPts val="1200"/>
              </a:spcAft>
              <a:buClr>
                <a:srgbClr val="A9177C"/>
              </a:buClr>
              <a:buFont typeface="Symbol" panose="05050102010706020507" pitchFamily="18" charset="2"/>
              <a:buChar char=""/>
            </a:pPr>
            <a:r>
              <a:rPr lang="pl-PL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Plan działania KSOW+ na lata 2023-2027 jest realizowany w oparciu </a:t>
            </a:r>
            <a:b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roczne PO KSOW+ sporządzane na każdy rok w okresie 2025–2029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(do 30.06.2029)</a:t>
            </a:r>
            <a:endParaRPr lang="pl-PL" sz="22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000" lvl="0" indent="-360000">
              <a:spcBef>
                <a:spcPts val="600"/>
              </a:spcBef>
              <a:spcAft>
                <a:spcPts val="1200"/>
              </a:spcAft>
              <a:buClr>
                <a:srgbClr val="A9177C"/>
              </a:buClr>
              <a:buFont typeface="Symbol" panose="05050102010706020507" pitchFamily="18" charset="2"/>
              <a:buChar char=""/>
            </a:pPr>
            <a:r>
              <a:rPr lang="pl-PL" sz="2400" b="1" kern="100" dirty="0">
                <a:latin typeface="Calibri" panose="020F0502020204030204" pitchFamily="34" charset="0"/>
                <a:cs typeface="Calibri" panose="020F0502020204030204" pitchFamily="34" charset="0"/>
              </a:rPr>
              <a:t>PO KSOW+ zawiera kluczowe informacje o planowanych w danym roku operacjach realizowanych przy wsparciu środków KSOW+ ze schematu II PT PS WPR</a:t>
            </a:r>
          </a:p>
          <a:p>
            <a:pPr marL="360000" lvl="0" indent="-360000">
              <a:spcBef>
                <a:spcPts val="600"/>
              </a:spcBef>
              <a:spcAft>
                <a:spcPts val="1200"/>
              </a:spcAft>
              <a:buClr>
                <a:srgbClr val="A9177C"/>
              </a:buClr>
              <a:buFont typeface="Symbol" panose="05050102010706020507" pitchFamily="18" charset="2"/>
              <a:buChar char=""/>
            </a:pPr>
            <a:r>
              <a:rPr lang="pl-PL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Jednostki wsparcia sieci (JWS) </a:t>
            </a: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MRiRW</a:t>
            </a:r>
            <a:r>
              <a:rPr lang="pl-PL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CDR, JR (samorządy województw </a:t>
            </a:r>
            <a:br>
              <a:rPr lang="pl-PL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WODR-y) oraz ARiMR opracowują i zgłaszają propozycje operacji do planów operacyjnych zgodnie z instrukcją</a:t>
            </a:r>
          </a:p>
          <a:p>
            <a:pPr marL="360000" lvl="0" indent="-360000">
              <a:spcBef>
                <a:spcPts val="600"/>
              </a:spcBef>
              <a:spcAft>
                <a:spcPts val="1200"/>
              </a:spcAft>
              <a:buClr>
                <a:srgbClr val="A9177C"/>
              </a:buClr>
              <a:buFont typeface="Symbol" panose="05050102010706020507" pitchFamily="18" charset="2"/>
              <a:buChar char=""/>
            </a:pPr>
            <a:r>
              <a:rPr lang="pl-PL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instrukcja określa warunki zgłaszania tych propozycji</a:t>
            </a:r>
          </a:p>
          <a:p>
            <a:pPr marL="360000" lvl="0" indent="-360000">
              <a:spcBef>
                <a:spcPts val="600"/>
              </a:spcBef>
              <a:spcAft>
                <a:spcPts val="1200"/>
              </a:spcAft>
              <a:buClr>
                <a:srgbClr val="A9177C"/>
              </a:buClr>
              <a:buFont typeface="Symbol" panose="05050102010706020507" pitchFamily="18" charset="2"/>
              <a:buChar char=""/>
            </a:pPr>
            <a:r>
              <a:rPr lang="pl-PL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zgodnie z Planem działania KSOW+ na lata 2023-2027 instrukcję opracowuje JC, którą akceptuje IZ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2672E2CB-C027-CAC4-C799-8EA2B41A7B92}"/>
              </a:ext>
            </a:extLst>
          </p:cNvPr>
          <p:cNvSpPr/>
          <p:nvPr/>
        </p:nvSpPr>
        <p:spPr>
          <a:xfrm>
            <a:off x="0" y="908381"/>
            <a:ext cx="1047750" cy="4637068"/>
          </a:xfrm>
          <a:prstGeom prst="rect">
            <a:avLst/>
          </a:prstGeom>
          <a:gradFill flip="none" rotWithShape="1">
            <a:gsLst>
              <a:gs pos="0">
                <a:srgbClr val="A9177C"/>
              </a:gs>
              <a:gs pos="83000">
                <a:srgbClr val="A9177C">
                  <a:alpha val="61000"/>
                </a:srgbClr>
              </a:gs>
              <a:gs pos="54000">
                <a:srgbClr val="A9177C"/>
              </a:gs>
              <a:gs pos="69000">
                <a:srgbClr val="A9177C">
                  <a:alpha val="80000"/>
                </a:srgb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gradFill flip="none" rotWithShape="1">
                <a:gsLst>
                  <a:gs pos="0">
                    <a:schemeClr val="lt1">
                      <a:shade val="30000"/>
                      <a:satMod val="115000"/>
                    </a:schemeClr>
                  </a:gs>
                  <a:gs pos="50000">
                    <a:schemeClr val="lt1">
                      <a:shade val="67500"/>
                      <a:satMod val="115000"/>
                    </a:schemeClr>
                  </a:gs>
                  <a:gs pos="100000">
                    <a:schemeClr val="lt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</a:endParaRP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F44E6A6A-20B7-1F23-68A0-13DA11476AC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545449"/>
            <a:ext cx="2524125" cy="1293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381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15AD3AE7-6460-4E1B-E8A2-0225D8592D00}"/>
              </a:ext>
            </a:extLst>
          </p:cNvPr>
          <p:cNvSpPr txBox="1"/>
          <p:nvPr/>
        </p:nvSpPr>
        <p:spPr>
          <a:xfrm>
            <a:off x="0" y="0"/>
            <a:ext cx="12192000" cy="1046440"/>
          </a:xfrm>
          <a:prstGeom prst="rect">
            <a:avLst/>
          </a:prstGeom>
          <a:solidFill>
            <a:srgbClr val="A9177C"/>
          </a:solidFill>
        </p:spPr>
        <p:txBody>
          <a:bodyPr wrap="square" rtlCol="0">
            <a:spAutoFit/>
          </a:bodyPr>
          <a:lstStyle/>
          <a:p>
            <a:pPr algn="ctr"/>
            <a:endParaRPr lang="pl-PL" sz="800" b="1" dirty="0">
              <a:solidFill>
                <a:schemeClr val="bg1"/>
              </a:solidFill>
            </a:endParaRPr>
          </a:p>
          <a:p>
            <a:pPr algn="ctr">
              <a:spcAft>
                <a:spcPts val="1200"/>
              </a:spcAft>
            </a:pPr>
            <a:r>
              <a:rPr lang="pl-PL" sz="3600" b="1" dirty="0">
                <a:solidFill>
                  <a:schemeClr val="bg1"/>
                </a:solidFill>
              </a:rPr>
              <a:t>Zawartość instrukcji zgłaszania operacji </a:t>
            </a:r>
          </a:p>
          <a:p>
            <a:pPr algn="ctr">
              <a:spcAft>
                <a:spcPts val="1200"/>
              </a:spcAft>
            </a:pPr>
            <a:endParaRPr lang="pl-PL" sz="800" b="1" dirty="0">
              <a:solidFill>
                <a:schemeClr val="bg1"/>
              </a:solidFill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A5955977-EEBD-E6F1-868C-B9BACC515C81}"/>
              </a:ext>
            </a:extLst>
          </p:cNvPr>
          <p:cNvSpPr txBox="1"/>
          <p:nvPr/>
        </p:nvSpPr>
        <p:spPr>
          <a:xfrm>
            <a:off x="1133475" y="2313795"/>
            <a:ext cx="10982325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000" lvl="0" indent="-360000">
              <a:spcBef>
                <a:spcPts val="600"/>
              </a:spcBef>
              <a:spcAft>
                <a:spcPts val="1200"/>
              </a:spcAft>
              <a:buClr>
                <a:srgbClr val="A9177C"/>
              </a:buClr>
              <a:buFont typeface="Symbol" panose="05050102010706020507" pitchFamily="18" charset="2"/>
              <a:buChar char=""/>
            </a:pPr>
            <a:r>
              <a:rPr lang="pl-PL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kierunki tematyczne zaakceptowane przez Ministra</a:t>
            </a:r>
          </a:p>
          <a:p>
            <a:pPr marL="360000" lvl="0" indent="-360000">
              <a:spcBef>
                <a:spcPts val="600"/>
              </a:spcBef>
              <a:spcAft>
                <a:spcPts val="1200"/>
              </a:spcAft>
              <a:buClr>
                <a:srgbClr val="A9177C"/>
              </a:buClr>
              <a:buFont typeface="Symbol" panose="05050102010706020507" pitchFamily="18" charset="2"/>
              <a:buChar char=""/>
            </a:pPr>
            <a:r>
              <a:rPr lang="pl-PL" sz="2400" b="1" kern="100" dirty="0">
                <a:latin typeface="Calibri" panose="020F0502020204030204" pitchFamily="34" charset="0"/>
                <a:cs typeface="Calibri" panose="020F0502020204030204" pitchFamily="34" charset="0"/>
              </a:rPr>
              <a:t>sposób i termin zgłaszania propozycji operacji</a:t>
            </a:r>
          </a:p>
          <a:p>
            <a:pPr marL="360000" lvl="0" indent="-360000">
              <a:spcBef>
                <a:spcPts val="600"/>
              </a:spcBef>
              <a:spcAft>
                <a:spcPts val="1200"/>
              </a:spcAft>
              <a:buClr>
                <a:srgbClr val="A9177C"/>
              </a:buClr>
              <a:buFont typeface="Symbol" panose="05050102010706020507" pitchFamily="18" charset="2"/>
              <a:buChar char=""/>
            </a:pPr>
            <a:r>
              <a:rPr lang="pl-PL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zakres wymaganych informacji o operacjach realizowanych przy wsparciu środków KSOW+, z których składa się PO KSOW+</a:t>
            </a:r>
          </a:p>
          <a:p>
            <a:pPr marL="360000" lvl="0" indent="-360000">
              <a:spcBef>
                <a:spcPts val="600"/>
              </a:spcBef>
              <a:spcAft>
                <a:spcPts val="1200"/>
              </a:spcAft>
              <a:buClr>
                <a:srgbClr val="A9177C"/>
              </a:buClr>
              <a:buFont typeface="Symbol" panose="05050102010706020507" pitchFamily="18" charset="2"/>
              <a:buChar char=""/>
            </a:pPr>
            <a:r>
              <a:rPr lang="pl-PL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warunki jakie powinny spełniać operacje realizowane w ramach PO KSOW+</a:t>
            </a:r>
          </a:p>
          <a:p>
            <a:pPr marL="360000" lvl="0" indent="-360000">
              <a:spcBef>
                <a:spcPts val="600"/>
              </a:spcBef>
              <a:spcAft>
                <a:spcPts val="1200"/>
              </a:spcAft>
              <a:buClr>
                <a:srgbClr val="A9177C"/>
              </a:buClr>
              <a:buFont typeface="Symbol" panose="05050102010706020507" pitchFamily="18" charset="2"/>
              <a:buChar char=""/>
            </a:pPr>
            <a:r>
              <a:rPr lang="pl-PL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jakim przypadku należy zgłosić zmiany do PO KSOW+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2672E2CB-C027-CAC4-C799-8EA2B41A7B92}"/>
              </a:ext>
            </a:extLst>
          </p:cNvPr>
          <p:cNvSpPr/>
          <p:nvPr/>
        </p:nvSpPr>
        <p:spPr>
          <a:xfrm>
            <a:off x="0" y="908381"/>
            <a:ext cx="1047750" cy="4637068"/>
          </a:xfrm>
          <a:prstGeom prst="rect">
            <a:avLst/>
          </a:prstGeom>
          <a:gradFill flip="none" rotWithShape="1">
            <a:gsLst>
              <a:gs pos="0">
                <a:srgbClr val="A9177C"/>
              </a:gs>
              <a:gs pos="83000">
                <a:srgbClr val="A9177C">
                  <a:alpha val="61000"/>
                </a:srgbClr>
              </a:gs>
              <a:gs pos="54000">
                <a:srgbClr val="A9177C"/>
              </a:gs>
              <a:gs pos="69000">
                <a:srgbClr val="A9177C">
                  <a:alpha val="80000"/>
                </a:srgb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gradFill flip="none" rotWithShape="1">
                <a:gsLst>
                  <a:gs pos="0">
                    <a:schemeClr val="lt1">
                      <a:shade val="30000"/>
                      <a:satMod val="115000"/>
                    </a:schemeClr>
                  </a:gs>
                  <a:gs pos="50000">
                    <a:schemeClr val="lt1">
                      <a:shade val="67500"/>
                      <a:satMod val="115000"/>
                    </a:schemeClr>
                  </a:gs>
                  <a:gs pos="100000">
                    <a:schemeClr val="lt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</a:endParaRP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F44E6A6A-20B7-1F23-68A0-13DA11476AC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545449"/>
            <a:ext cx="2524125" cy="1293053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E9090385-00A4-2CD7-8341-1C381D455DC2}"/>
              </a:ext>
            </a:extLst>
          </p:cNvPr>
          <p:cNvSpPr txBox="1"/>
          <p:nvPr/>
        </p:nvSpPr>
        <p:spPr>
          <a:xfrm>
            <a:off x="1133474" y="1495451"/>
            <a:ext cx="1081087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400" b="1" dirty="0"/>
              <a:t>Zgodnie z Planem działania KSOW+, jednostka centralna w instrukcji wskazuje:</a:t>
            </a:r>
          </a:p>
        </p:txBody>
      </p:sp>
    </p:spTree>
    <p:extLst>
      <p:ext uri="{BB962C8B-B14F-4D97-AF65-F5344CB8AC3E}">
        <p14:creationId xmlns:p14="http://schemas.microsoft.com/office/powerpoint/2010/main" val="3102296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15AD3AE7-6460-4E1B-E8A2-0225D8592D00}"/>
              </a:ext>
            </a:extLst>
          </p:cNvPr>
          <p:cNvSpPr txBox="1"/>
          <p:nvPr/>
        </p:nvSpPr>
        <p:spPr>
          <a:xfrm>
            <a:off x="0" y="0"/>
            <a:ext cx="12192000" cy="1046440"/>
          </a:xfrm>
          <a:prstGeom prst="rect">
            <a:avLst/>
          </a:prstGeom>
          <a:solidFill>
            <a:srgbClr val="A9177C"/>
          </a:solidFill>
        </p:spPr>
        <p:txBody>
          <a:bodyPr wrap="square" rtlCol="0">
            <a:spAutoFit/>
          </a:bodyPr>
          <a:lstStyle/>
          <a:p>
            <a:pPr algn="ctr"/>
            <a:endParaRPr lang="pl-PL" sz="800" b="1" dirty="0">
              <a:solidFill>
                <a:schemeClr val="bg1"/>
              </a:solidFill>
            </a:endParaRPr>
          </a:p>
          <a:p>
            <a:pPr algn="ctr">
              <a:spcAft>
                <a:spcPts val="1200"/>
              </a:spcAft>
            </a:pPr>
            <a:r>
              <a:rPr lang="pl-PL" sz="3600" b="1" dirty="0">
                <a:solidFill>
                  <a:schemeClr val="bg1"/>
                </a:solidFill>
              </a:rPr>
              <a:t>Termin zgłaszania operacji do PO KSOW+ na rok 2025</a:t>
            </a:r>
          </a:p>
          <a:p>
            <a:pPr algn="ctr">
              <a:spcAft>
                <a:spcPts val="1200"/>
              </a:spcAft>
            </a:pPr>
            <a:endParaRPr lang="pl-PL" sz="800" b="1" dirty="0">
              <a:solidFill>
                <a:schemeClr val="bg1"/>
              </a:solidFill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A5955977-EEBD-E6F1-868C-B9BACC515C81}"/>
              </a:ext>
            </a:extLst>
          </p:cNvPr>
          <p:cNvSpPr txBox="1"/>
          <p:nvPr/>
        </p:nvSpPr>
        <p:spPr>
          <a:xfrm>
            <a:off x="1209675" y="1159828"/>
            <a:ext cx="10982325" cy="50321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000" lvl="0" indent="-360000">
              <a:spcBef>
                <a:spcPts val="600"/>
              </a:spcBef>
              <a:spcAft>
                <a:spcPts val="1200"/>
              </a:spcAft>
              <a:buClr>
                <a:srgbClr val="A9177C"/>
              </a:buClr>
              <a:buFont typeface="Symbol" panose="05050102010706020507" pitchFamily="18" charset="2"/>
              <a:buChar char=""/>
            </a:pPr>
            <a:r>
              <a:rPr lang="pl-PL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operacje do realizacji w roku 2025 zgłaszane będą w 2024 roku</a:t>
            </a:r>
          </a:p>
          <a:p>
            <a:pPr marL="360000" lvl="0" indent="-360000">
              <a:spcBef>
                <a:spcPts val="600"/>
              </a:spcBef>
              <a:spcAft>
                <a:spcPts val="1200"/>
              </a:spcAft>
              <a:buClr>
                <a:srgbClr val="A9177C"/>
              </a:buClr>
              <a:buFont typeface="Symbol" panose="05050102010706020507" pitchFamily="18" charset="2"/>
              <a:buChar char=""/>
            </a:pP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warunki determinujące terminy zgłaszania </a:t>
            </a:r>
            <a:r>
              <a:rPr lang="en-US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operacji</a:t>
            </a: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pl-PL" sz="2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17200" lvl="1" indent="-360000">
              <a:spcBef>
                <a:spcPts val="600"/>
              </a:spcBef>
              <a:spcAft>
                <a:spcPts val="1200"/>
              </a:spcAft>
              <a:buClr>
                <a:srgbClr val="A9177C"/>
              </a:buClr>
              <a:buFont typeface="Symbol" panose="05050102010706020507" pitchFamily="18" charset="2"/>
              <a:buChar char=""/>
            </a:pP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akceptacja kierunków tematycznych przez Ministra RiRW</a:t>
            </a:r>
          </a:p>
          <a:p>
            <a:pPr marL="817200" lvl="1" indent="-360000">
              <a:spcBef>
                <a:spcPts val="600"/>
              </a:spcBef>
              <a:spcAft>
                <a:spcPts val="1200"/>
              </a:spcAft>
              <a:buClr>
                <a:srgbClr val="A9177C"/>
              </a:buClr>
              <a:buFont typeface="Symbol" panose="05050102010706020507" pitchFamily="18" charset="2"/>
              <a:buChar char=""/>
            </a:pP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pl-PL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ruchomieni</a:t>
            </a: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 aplikacji KSOW+</a:t>
            </a:r>
          </a:p>
          <a:p>
            <a:pPr marL="360000" lvl="0" indent="-360000">
              <a:spcBef>
                <a:spcPts val="600"/>
              </a:spcBef>
              <a:spcAft>
                <a:spcPts val="1200"/>
              </a:spcAft>
              <a:buClr>
                <a:srgbClr val="A9177C"/>
              </a:buClr>
              <a:buFont typeface="Symbol" panose="05050102010706020507" pitchFamily="18" charset="2"/>
              <a:buChar char=""/>
            </a:pPr>
            <a:r>
              <a:rPr lang="pl-PL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obecne plany:</a:t>
            </a:r>
          </a:p>
          <a:p>
            <a:pPr marL="817200" lvl="1" indent="-360000">
              <a:spcBef>
                <a:spcPts val="600"/>
              </a:spcBef>
              <a:spcAft>
                <a:spcPts val="1200"/>
              </a:spcAft>
              <a:buClr>
                <a:srgbClr val="A9177C"/>
              </a:buClr>
              <a:buFont typeface="Symbol" panose="05050102010706020507" pitchFamily="18" charset="2"/>
              <a:buChar char=""/>
            </a:pP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pl-PL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twarcie możliwości zgłaszania operacji – połowa lipca 2024 r.</a:t>
            </a:r>
          </a:p>
          <a:p>
            <a:pPr marL="817200" lvl="1" indent="-360000">
              <a:spcBef>
                <a:spcPts val="600"/>
              </a:spcBef>
              <a:spcAft>
                <a:spcPts val="1200"/>
              </a:spcAft>
              <a:buClr>
                <a:srgbClr val="A9177C"/>
              </a:buClr>
              <a:buFont typeface="Symbol" panose="05050102010706020507" pitchFamily="18" charset="2"/>
              <a:buChar char=""/>
            </a:pP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ostateczny termin zgłaszania operacji – połowa września 2024 r.</a:t>
            </a:r>
            <a:r>
              <a:rPr lang="pl-PL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60000" lvl="0" indent="-360000">
              <a:spcBef>
                <a:spcPts val="600"/>
              </a:spcBef>
              <a:spcAft>
                <a:spcPts val="1200"/>
              </a:spcAft>
              <a:buClr>
                <a:srgbClr val="A9177C"/>
              </a:buClr>
              <a:buFont typeface="Symbol" panose="05050102010706020507" pitchFamily="18" charset="2"/>
              <a:buChar char=""/>
            </a:pPr>
            <a:r>
              <a:rPr lang="pl-PL" sz="2400" b="1" kern="100" dirty="0">
                <a:latin typeface="Calibri" panose="020F0502020204030204" pitchFamily="34" charset="0"/>
                <a:cs typeface="Calibri" panose="020F0502020204030204" pitchFamily="34" charset="0"/>
              </a:rPr>
              <a:t>ostateczne terminy zgłaszania operacji do planu operacyjnego PO KSOW+ na rok 2025 będą określone w instrukcji</a:t>
            </a:r>
            <a:endParaRPr lang="pl-PL" sz="2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2672E2CB-C027-CAC4-C799-8EA2B41A7B92}"/>
              </a:ext>
            </a:extLst>
          </p:cNvPr>
          <p:cNvSpPr/>
          <p:nvPr/>
        </p:nvSpPr>
        <p:spPr>
          <a:xfrm>
            <a:off x="0" y="908381"/>
            <a:ext cx="1047750" cy="4637068"/>
          </a:xfrm>
          <a:prstGeom prst="rect">
            <a:avLst/>
          </a:prstGeom>
          <a:gradFill flip="none" rotWithShape="1">
            <a:gsLst>
              <a:gs pos="0">
                <a:srgbClr val="A9177C"/>
              </a:gs>
              <a:gs pos="83000">
                <a:srgbClr val="A9177C">
                  <a:alpha val="61000"/>
                </a:srgbClr>
              </a:gs>
              <a:gs pos="54000">
                <a:srgbClr val="A9177C"/>
              </a:gs>
              <a:gs pos="69000">
                <a:srgbClr val="A9177C">
                  <a:alpha val="80000"/>
                </a:srgb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gradFill flip="none" rotWithShape="1">
                <a:gsLst>
                  <a:gs pos="0">
                    <a:schemeClr val="lt1">
                      <a:shade val="30000"/>
                      <a:satMod val="115000"/>
                    </a:schemeClr>
                  </a:gs>
                  <a:gs pos="50000">
                    <a:schemeClr val="lt1">
                      <a:shade val="67500"/>
                      <a:satMod val="115000"/>
                    </a:schemeClr>
                  </a:gs>
                  <a:gs pos="100000">
                    <a:schemeClr val="lt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</a:endParaRP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F44E6A6A-20B7-1F23-68A0-13DA11476AC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545449"/>
            <a:ext cx="2524125" cy="1293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939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15AD3AE7-6460-4E1B-E8A2-0225D8592D00}"/>
              </a:ext>
            </a:extLst>
          </p:cNvPr>
          <p:cNvSpPr txBox="1"/>
          <p:nvPr/>
        </p:nvSpPr>
        <p:spPr>
          <a:xfrm>
            <a:off x="0" y="0"/>
            <a:ext cx="12192000" cy="1600438"/>
          </a:xfrm>
          <a:prstGeom prst="rect">
            <a:avLst/>
          </a:prstGeom>
          <a:solidFill>
            <a:srgbClr val="A9177C"/>
          </a:solidFill>
        </p:spPr>
        <p:txBody>
          <a:bodyPr wrap="square" rtlCol="0">
            <a:spAutoFit/>
          </a:bodyPr>
          <a:lstStyle/>
          <a:p>
            <a:pPr algn="ctr"/>
            <a:endParaRPr lang="pl-PL" sz="800" b="1" dirty="0">
              <a:solidFill>
                <a:schemeClr val="bg1"/>
              </a:solidFill>
            </a:endParaRPr>
          </a:p>
          <a:p>
            <a:pPr algn="ctr">
              <a:spcAft>
                <a:spcPts val="1200"/>
              </a:spcAft>
            </a:pPr>
            <a:r>
              <a:rPr lang="pl-PL" sz="3600" b="1" dirty="0">
                <a:solidFill>
                  <a:schemeClr val="bg1"/>
                </a:solidFill>
              </a:rPr>
              <a:t>Podmioty uprawnione do zgłoszenia operacji w ramach rocznych PO KSOW+</a:t>
            </a:r>
          </a:p>
          <a:p>
            <a:pPr algn="ctr">
              <a:spcAft>
                <a:spcPts val="1200"/>
              </a:spcAft>
            </a:pPr>
            <a:endParaRPr lang="pl-PL" sz="800" b="1" dirty="0">
              <a:solidFill>
                <a:schemeClr val="bg1"/>
              </a:solidFill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A5955977-EEBD-E6F1-868C-B9BACC515C81}"/>
              </a:ext>
            </a:extLst>
          </p:cNvPr>
          <p:cNvSpPr txBox="1"/>
          <p:nvPr/>
        </p:nvSpPr>
        <p:spPr>
          <a:xfrm>
            <a:off x="1209675" y="1600438"/>
            <a:ext cx="10982325" cy="53091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  <a:spcAft>
                <a:spcPts val="1200"/>
              </a:spcAft>
              <a:buClr>
                <a:srgbClr val="A9177C"/>
              </a:buClr>
            </a:pP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Działania KSOW+ nr 1-7 planu działania</a:t>
            </a:r>
          </a:p>
          <a:p>
            <a:pPr marL="817200" lvl="1" indent="-360000">
              <a:spcAft>
                <a:spcPts val="600"/>
              </a:spcAft>
              <a:buClr>
                <a:srgbClr val="A9177C"/>
              </a:buClr>
              <a:buFont typeface="Symbol" panose="05050102010706020507" pitchFamily="18" charset="2"/>
              <a:buChar char=""/>
            </a:pP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Ministerstwo Rolnictwa i Rozwoju Wsi</a:t>
            </a:r>
          </a:p>
          <a:p>
            <a:pPr marL="817200" lvl="1" indent="-360000">
              <a:spcAft>
                <a:spcPts val="600"/>
              </a:spcAft>
              <a:buClr>
                <a:srgbClr val="A9177C"/>
              </a:buClr>
              <a:buFont typeface="Symbol" panose="05050102010706020507" pitchFamily="18" charset="2"/>
              <a:buChar char=""/>
            </a:pP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Centrum Doradztwa Rolniczego w Brwinowie</a:t>
            </a:r>
          </a:p>
          <a:p>
            <a:pPr marL="817200" lvl="1" indent="-360000">
              <a:spcAft>
                <a:spcPts val="600"/>
              </a:spcAft>
              <a:buClr>
                <a:srgbClr val="A9177C"/>
              </a:buClr>
              <a:buFont typeface="Symbol" panose="05050102010706020507" pitchFamily="18" charset="2"/>
              <a:buChar char=""/>
            </a:pP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samorządy województw</a:t>
            </a:r>
          </a:p>
          <a:p>
            <a:pPr marL="817200" lvl="1" indent="-360000">
              <a:spcAft>
                <a:spcPts val="600"/>
              </a:spcAft>
              <a:buClr>
                <a:srgbClr val="A9177C"/>
              </a:buClr>
              <a:buFont typeface="Symbol" panose="05050102010706020507" pitchFamily="18" charset="2"/>
              <a:buChar char=""/>
            </a:pP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ośrodki doradztwa rolniczego</a:t>
            </a:r>
          </a:p>
          <a:p>
            <a:pPr lvl="0">
              <a:spcBef>
                <a:spcPts val="1800"/>
              </a:spcBef>
              <a:spcAft>
                <a:spcPts val="1200"/>
              </a:spcAft>
              <a:buClr>
                <a:srgbClr val="A9177C"/>
              </a:buClr>
            </a:pPr>
            <a:r>
              <a:rPr lang="pl-PL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Działanie KSOW+ nr 8 „Informacja i promocja Planu Strategicznego WPR”</a:t>
            </a:r>
          </a:p>
          <a:p>
            <a:pPr marL="817200" lvl="1" indent="-360000">
              <a:spcAft>
                <a:spcPts val="600"/>
              </a:spcAft>
              <a:buClr>
                <a:srgbClr val="A9177C"/>
              </a:buClr>
              <a:buFont typeface="Symbol" panose="05050102010706020507" pitchFamily="18" charset="2"/>
              <a:buChar char=""/>
            </a:pP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Ministerstwo Rolnictwa i Rozwoju Wsi</a:t>
            </a:r>
          </a:p>
          <a:p>
            <a:pPr marL="817200" lvl="1" indent="-360000">
              <a:spcAft>
                <a:spcPts val="600"/>
              </a:spcAft>
              <a:buClr>
                <a:srgbClr val="A9177C"/>
              </a:buClr>
              <a:buFont typeface="Symbol" panose="05050102010706020507" pitchFamily="18" charset="2"/>
              <a:buChar char=""/>
            </a:pP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Agencja Restrukturyzacji i Modernizacji Rolnictwa </a:t>
            </a:r>
          </a:p>
          <a:p>
            <a:pPr marL="817200" lvl="1" indent="-360000">
              <a:spcAft>
                <a:spcPts val="600"/>
              </a:spcAft>
              <a:buClr>
                <a:srgbClr val="A9177C"/>
              </a:buClr>
              <a:buFont typeface="Symbol" panose="05050102010706020507" pitchFamily="18" charset="2"/>
              <a:buChar char=""/>
            </a:pP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samorządy województw</a:t>
            </a:r>
          </a:p>
          <a:p>
            <a:pPr marL="817200" lvl="1" indent="-360000">
              <a:spcAft>
                <a:spcPts val="600"/>
              </a:spcAft>
              <a:buClr>
                <a:srgbClr val="A9177C"/>
              </a:buClr>
              <a:buFont typeface="Symbol" panose="05050102010706020507" pitchFamily="18" charset="2"/>
              <a:buChar char=""/>
            </a:pP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ośrodki doradztwa rolniczego</a:t>
            </a:r>
          </a:p>
          <a:p>
            <a:pPr marL="817200" lvl="1" indent="-360000">
              <a:spcAft>
                <a:spcPts val="600"/>
              </a:spcAft>
              <a:buClr>
                <a:srgbClr val="A9177C"/>
              </a:buClr>
              <a:buFont typeface="Symbol" panose="05050102010706020507" pitchFamily="18" charset="2"/>
              <a:buChar char=""/>
            </a:pPr>
            <a:endParaRPr lang="pl-PL" sz="2400" b="1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2672E2CB-C027-CAC4-C799-8EA2B41A7B92}"/>
              </a:ext>
            </a:extLst>
          </p:cNvPr>
          <p:cNvSpPr/>
          <p:nvPr/>
        </p:nvSpPr>
        <p:spPr>
          <a:xfrm>
            <a:off x="0" y="908381"/>
            <a:ext cx="1047750" cy="4637068"/>
          </a:xfrm>
          <a:prstGeom prst="rect">
            <a:avLst/>
          </a:prstGeom>
          <a:gradFill flip="none" rotWithShape="1">
            <a:gsLst>
              <a:gs pos="0">
                <a:srgbClr val="A9177C"/>
              </a:gs>
              <a:gs pos="83000">
                <a:srgbClr val="A9177C">
                  <a:alpha val="61000"/>
                </a:srgbClr>
              </a:gs>
              <a:gs pos="54000">
                <a:srgbClr val="A9177C"/>
              </a:gs>
              <a:gs pos="69000">
                <a:srgbClr val="A9177C">
                  <a:alpha val="80000"/>
                </a:srgb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gradFill flip="none" rotWithShape="1">
                <a:gsLst>
                  <a:gs pos="0">
                    <a:schemeClr val="lt1">
                      <a:shade val="30000"/>
                      <a:satMod val="115000"/>
                    </a:schemeClr>
                  </a:gs>
                  <a:gs pos="50000">
                    <a:schemeClr val="lt1">
                      <a:shade val="67500"/>
                      <a:satMod val="115000"/>
                    </a:schemeClr>
                  </a:gs>
                  <a:gs pos="100000">
                    <a:schemeClr val="lt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</a:endParaRP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F44E6A6A-20B7-1F23-68A0-13DA11476AC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545449"/>
            <a:ext cx="2524125" cy="1293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694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15AD3AE7-6460-4E1B-E8A2-0225D8592D00}"/>
              </a:ext>
            </a:extLst>
          </p:cNvPr>
          <p:cNvSpPr txBox="1"/>
          <p:nvPr/>
        </p:nvSpPr>
        <p:spPr>
          <a:xfrm>
            <a:off x="0" y="0"/>
            <a:ext cx="12192000" cy="1600438"/>
          </a:xfrm>
          <a:prstGeom prst="rect">
            <a:avLst/>
          </a:prstGeom>
          <a:solidFill>
            <a:srgbClr val="A9177C"/>
          </a:solidFill>
        </p:spPr>
        <p:txBody>
          <a:bodyPr wrap="square" rtlCol="0">
            <a:spAutoFit/>
          </a:bodyPr>
          <a:lstStyle/>
          <a:p>
            <a:pPr algn="ctr"/>
            <a:endParaRPr lang="pl-PL" sz="800" b="1" dirty="0">
              <a:solidFill>
                <a:schemeClr val="bg1"/>
              </a:solidFill>
            </a:endParaRPr>
          </a:p>
          <a:p>
            <a:pPr algn="ctr">
              <a:spcAft>
                <a:spcPts val="1200"/>
              </a:spcAft>
            </a:pPr>
            <a:r>
              <a:rPr lang="pl-PL" sz="3600" b="1" dirty="0">
                <a:solidFill>
                  <a:schemeClr val="bg1"/>
                </a:solidFill>
              </a:rPr>
              <a:t>Forma i sposób zgłaszania operacji do planu operacyjnego KSOW+ na rok 2025</a:t>
            </a:r>
          </a:p>
          <a:p>
            <a:pPr algn="ctr">
              <a:spcAft>
                <a:spcPts val="1200"/>
              </a:spcAft>
            </a:pPr>
            <a:endParaRPr lang="pl-PL" sz="800" b="1" dirty="0">
              <a:solidFill>
                <a:schemeClr val="bg1"/>
              </a:solidFill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A5955977-EEBD-E6F1-868C-B9BACC515C81}"/>
              </a:ext>
            </a:extLst>
          </p:cNvPr>
          <p:cNvSpPr txBox="1"/>
          <p:nvPr/>
        </p:nvSpPr>
        <p:spPr>
          <a:xfrm>
            <a:off x="1209675" y="2067163"/>
            <a:ext cx="10982325" cy="33701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000" indent="-360000">
              <a:spcAft>
                <a:spcPts val="1200"/>
              </a:spcAft>
              <a:buClr>
                <a:srgbClr val="A9177C"/>
              </a:buClr>
              <a:buFont typeface="Symbol" panose="05050102010706020507" pitchFamily="18" charset="2"/>
              <a:buChar char=""/>
            </a:pP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JWS zgłaszają propozycje do JC KSOW+ w systemie elektronicznym (aplikacja KSOW+)</a:t>
            </a:r>
          </a:p>
          <a:p>
            <a:pPr marL="360000" indent="-360000">
              <a:spcBef>
                <a:spcPts val="600"/>
              </a:spcBef>
              <a:spcAft>
                <a:spcPts val="1200"/>
              </a:spcAft>
              <a:buClr>
                <a:srgbClr val="A9177C"/>
              </a:buClr>
              <a:buFont typeface="Symbol" panose="05050102010706020507" pitchFamily="18" charset="2"/>
              <a:buChar char=""/>
            </a:pP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zgłoszenie operacji za pomocą aplikacji KSOW+, następuje przez osoby uprawnione na podstawie posiadanych pełnomocnictw</a:t>
            </a:r>
          </a:p>
          <a:p>
            <a:pPr marL="360000" indent="-360000">
              <a:spcBef>
                <a:spcPts val="600"/>
              </a:spcBef>
              <a:spcAft>
                <a:spcPts val="1200"/>
              </a:spcAft>
              <a:buClr>
                <a:srgbClr val="A9177C"/>
              </a:buClr>
              <a:buFont typeface="Symbol" panose="05050102010706020507" pitchFamily="18" charset="2"/>
              <a:buChar char=""/>
            </a:pP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plany operacyjne poszczególnych JWS są niezależne,  zatwierdzenie planu operacyjnego jednej JWS nie zależy od planów operacyjnych innych JWS</a:t>
            </a:r>
          </a:p>
          <a:p>
            <a:pPr marL="360000" indent="-360000">
              <a:spcBef>
                <a:spcPts val="600"/>
              </a:spcBef>
              <a:spcAft>
                <a:spcPts val="1200"/>
              </a:spcAft>
              <a:buClr>
                <a:srgbClr val="A9177C"/>
              </a:buClr>
              <a:buFont typeface="Symbol" panose="05050102010706020507" pitchFamily="18" charset="2"/>
              <a:buChar char=""/>
            </a:pP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zmiany PO KSOW+ na rok 2025 będą możliwe w 2025 r. 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2672E2CB-C027-CAC4-C799-8EA2B41A7B92}"/>
              </a:ext>
            </a:extLst>
          </p:cNvPr>
          <p:cNvSpPr/>
          <p:nvPr/>
        </p:nvSpPr>
        <p:spPr>
          <a:xfrm>
            <a:off x="0" y="908381"/>
            <a:ext cx="1047750" cy="4637068"/>
          </a:xfrm>
          <a:prstGeom prst="rect">
            <a:avLst/>
          </a:prstGeom>
          <a:gradFill flip="none" rotWithShape="1">
            <a:gsLst>
              <a:gs pos="0">
                <a:srgbClr val="A9177C"/>
              </a:gs>
              <a:gs pos="83000">
                <a:srgbClr val="A9177C">
                  <a:alpha val="61000"/>
                </a:srgbClr>
              </a:gs>
              <a:gs pos="54000">
                <a:srgbClr val="A9177C"/>
              </a:gs>
              <a:gs pos="69000">
                <a:srgbClr val="A9177C">
                  <a:alpha val="80000"/>
                </a:srgb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gradFill flip="none" rotWithShape="1">
                <a:gsLst>
                  <a:gs pos="0">
                    <a:schemeClr val="lt1">
                      <a:shade val="30000"/>
                      <a:satMod val="115000"/>
                    </a:schemeClr>
                  </a:gs>
                  <a:gs pos="50000">
                    <a:schemeClr val="lt1">
                      <a:shade val="67500"/>
                      <a:satMod val="115000"/>
                    </a:schemeClr>
                  </a:gs>
                  <a:gs pos="100000">
                    <a:schemeClr val="lt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</a:endParaRP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F44E6A6A-20B7-1F23-68A0-13DA11476AC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545449"/>
            <a:ext cx="2524125" cy="1293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544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15AD3AE7-6460-4E1B-E8A2-0225D8592D00}"/>
              </a:ext>
            </a:extLst>
          </p:cNvPr>
          <p:cNvSpPr txBox="1"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rgbClr val="A9177C"/>
          </a:solidFill>
        </p:spPr>
        <p:txBody>
          <a:bodyPr wrap="square" rtlCol="0">
            <a:spAutoFit/>
          </a:bodyPr>
          <a:lstStyle/>
          <a:p>
            <a:pPr algn="ctr"/>
            <a:endParaRPr lang="pl-PL" sz="800" b="1" dirty="0">
              <a:solidFill>
                <a:schemeClr val="bg1"/>
              </a:solidFill>
            </a:endParaRPr>
          </a:p>
          <a:p>
            <a:pPr algn="ctr">
              <a:spcAft>
                <a:spcPts val="1200"/>
              </a:spcAft>
            </a:pPr>
            <a:r>
              <a:rPr lang="pl-PL" sz="3600" b="1" dirty="0">
                <a:solidFill>
                  <a:schemeClr val="bg1"/>
                </a:solidFill>
              </a:rPr>
              <a:t>Zakres wymaganych informacji o operacjach, z których składa się PO KSOW+ (cz. 1)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A5955977-EEBD-E6F1-868C-B9BACC515C81}"/>
              </a:ext>
            </a:extLst>
          </p:cNvPr>
          <p:cNvSpPr txBox="1"/>
          <p:nvPr/>
        </p:nvSpPr>
        <p:spPr>
          <a:xfrm>
            <a:off x="1209675" y="1323439"/>
            <a:ext cx="10982325" cy="51552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000" indent="-360000">
              <a:spcAft>
                <a:spcPts val="1200"/>
              </a:spcAft>
              <a:buClr>
                <a:srgbClr val="A9177C"/>
              </a:buClr>
              <a:buFont typeface="Symbol" panose="05050102010706020507" pitchFamily="18" charset="2"/>
              <a:buChar char=""/>
            </a:pP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nazw</a:t>
            </a:r>
            <a:r>
              <a:rPr lang="en-US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JWS zgłaszającej operacje </a:t>
            </a:r>
            <a:r>
              <a:rPr lang="pl-PL" sz="2400" b="1" i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(automat aplikacja)</a:t>
            </a:r>
          </a:p>
          <a:p>
            <a:pPr marL="360000" indent="-360000">
              <a:spcAft>
                <a:spcPts val="1200"/>
              </a:spcAft>
              <a:buClr>
                <a:srgbClr val="A9177C"/>
              </a:buClr>
              <a:buFont typeface="Symbol" panose="05050102010706020507" pitchFamily="18" charset="2"/>
              <a:buChar char=""/>
            </a:pP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informacj</a:t>
            </a:r>
            <a:r>
              <a:rPr lang="en-US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którego PO</a:t>
            </a:r>
            <a:r>
              <a:rPr lang="en-US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KSOW+</a:t>
            </a: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dotyczy zgłaszana operacja </a:t>
            </a:r>
            <a:r>
              <a:rPr lang="pl-PL" sz="2400" b="1" i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(automat aplikacja)</a:t>
            </a:r>
          </a:p>
          <a:p>
            <a:pPr marL="360000" indent="-360000">
              <a:spcAft>
                <a:spcPts val="1200"/>
              </a:spcAft>
              <a:buClr>
                <a:srgbClr val="A9177C"/>
              </a:buClr>
              <a:buFont typeface="Symbol" panose="05050102010706020507" pitchFamily="18" charset="2"/>
              <a:buChar char=""/>
            </a:pP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tytuł operacji - odzwierciedlający wybrany kierunek tematyczny </a:t>
            </a:r>
            <a:b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charakter operacji</a:t>
            </a:r>
          </a:p>
          <a:p>
            <a:pPr marL="360000" indent="-360000">
              <a:spcBef>
                <a:spcPts val="600"/>
              </a:spcBef>
              <a:spcAft>
                <a:spcPts val="1200"/>
              </a:spcAft>
              <a:buClr>
                <a:srgbClr val="A9177C"/>
              </a:buClr>
              <a:buFont typeface="Symbol" panose="05050102010706020507" pitchFamily="18" charset="2"/>
              <a:buChar char=""/>
            </a:pP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działanie KSOW+ </a:t>
            </a:r>
            <a:r>
              <a:rPr lang="pl-PL" sz="2400" b="1" i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(wybór z listy tylko jednego działania KSOW+)</a:t>
            </a:r>
          </a:p>
          <a:p>
            <a:pPr marL="360000" indent="-360000">
              <a:spcBef>
                <a:spcPts val="600"/>
              </a:spcBef>
              <a:spcAft>
                <a:spcPts val="600"/>
              </a:spcAft>
              <a:buClr>
                <a:srgbClr val="A9177C"/>
              </a:buClr>
              <a:buFont typeface="Symbol" panose="05050102010706020507" pitchFamily="18" charset="2"/>
              <a:buChar char=""/>
            </a:pP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 główny i cele dodatkowe KSOW+ </a:t>
            </a:r>
            <a:r>
              <a:rPr lang="pl-PL" sz="2400" b="1" i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(wybór z listy). </a:t>
            </a: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przypadku wybrania 8 działania KSOW+, automatycznie narzucany jest cel 4 jako cel główny KSOW+. Ponadto dla działania 8 należy wskazać:</a:t>
            </a:r>
          </a:p>
          <a:p>
            <a:pPr marL="817200" lvl="1" indent="-360000">
              <a:buClr>
                <a:srgbClr val="A9177C"/>
              </a:buClr>
              <a:buFont typeface="Symbol" panose="05050102010706020507" pitchFamily="18" charset="2"/>
              <a:buChar char=""/>
            </a:pP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cele szczegółowe Strategii Komunikacji PS WPR na lata 2023-2027 </a:t>
            </a:r>
            <a:r>
              <a:rPr lang="pl-PL" sz="2400" b="1" i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(wybór z listy jednego lub więcej celu szczegółowego)</a:t>
            </a:r>
          </a:p>
          <a:p>
            <a:pPr marL="817200" lvl="1" indent="-360000">
              <a:spcBef>
                <a:spcPts val="600"/>
              </a:spcBef>
              <a:buClr>
                <a:srgbClr val="A9177C"/>
              </a:buClr>
              <a:buFont typeface="Symbol" panose="05050102010706020507" pitchFamily="18" charset="2"/>
              <a:buChar char=""/>
            </a:pP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działania informacyjne i promocyjne </a:t>
            </a:r>
            <a:r>
              <a:rPr lang="pl-PL" sz="2400" b="1" i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(wybór z listy jednego / kilku działań) 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2672E2CB-C027-CAC4-C799-8EA2B41A7B92}"/>
              </a:ext>
            </a:extLst>
          </p:cNvPr>
          <p:cNvSpPr/>
          <p:nvPr/>
        </p:nvSpPr>
        <p:spPr>
          <a:xfrm>
            <a:off x="0" y="908381"/>
            <a:ext cx="1047750" cy="4637068"/>
          </a:xfrm>
          <a:prstGeom prst="rect">
            <a:avLst/>
          </a:prstGeom>
          <a:gradFill flip="none" rotWithShape="1">
            <a:gsLst>
              <a:gs pos="0">
                <a:srgbClr val="A9177C"/>
              </a:gs>
              <a:gs pos="83000">
                <a:srgbClr val="A9177C">
                  <a:alpha val="61000"/>
                </a:srgbClr>
              </a:gs>
              <a:gs pos="54000">
                <a:srgbClr val="A9177C"/>
              </a:gs>
              <a:gs pos="69000">
                <a:srgbClr val="A9177C">
                  <a:alpha val="80000"/>
                </a:srgb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gradFill flip="none" rotWithShape="1">
                <a:gsLst>
                  <a:gs pos="0">
                    <a:schemeClr val="lt1">
                      <a:shade val="30000"/>
                      <a:satMod val="115000"/>
                    </a:schemeClr>
                  </a:gs>
                  <a:gs pos="50000">
                    <a:schemeClr val="lt1">
                      <a:shade val="67500"/>
                      <a:satMod val="115000"/>
                    </a:schemeClr>
                  </a:gs>
                  <a:gs pos="100000">
                    <a:schemeClr val="lt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</a:endParaRP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F44E6A6A-20B7-1F23-68A0-13DA11476AC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545449"/>
            <a:ext cx="2524125" cy="1293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81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15AD3AE7-6460-4E1B-E8A2-0225D8592D00}"/>
              </a:ext>
            </a:extLst>
          </p:cNvPr>
          <p:cNvSpPr txBox="1"/>
          <p:nvPr/>
        </p:nvSpPr>
        <p:spPr>
          <a:xfrm>
            <a:off x="0" y="0"/>
            <a:ext cx="12192000" cy="1600438"/>
          </a:xfrm>
          <a:prstGeom prst="rect">
            <a:avLst/>
          </a:prstGeom>
          <a:solidFill>
            <a:srgbClr val="A9177C"/>
          </a:solidFill>
        </p:spPr>
        <p:txBody>
          <a:bodyPr wrap="square" rtlCol="0">
            <a:spAutoFit/>
          </a:bodyPr>
          <a:lstStyle/>
          <a:p>
            <a:pPr algn="ctr"/>
            <a:endParaRPr lang="pl-PL" sz="800" b="1" dirty="0">
              <a:solidFill>
                <a:schemeClr val="bg1"/>
              </a:solidFill>
            </a:endParaRPr>
          </a:p>
          <a:p>
            <a:pPr algn="ctr">
              <a:spcAft>
                <a:spcPts val="1200"/>
              </a:spcAft>
            </a:pPr>
            <a:r>
              <a:rPr lang="pl-PL" sz="3600" b="1" dirty="0">
                <a:solidFill>
                  <a:schemeClr val="bg1"/>
                </a:solidFill>
              </a:rPr>
              <a:t>Zakres wymaganych informacji o operacjach, z których składa się PO KSOW+ (cz. 2)</a:t>
            </a:r>
          </a:p>
          <a:p>
            <a:pPr algn="ctr">
              <a:spcAft>
                <a:spcPts val="1200"/>
              </a:spcAft>
            </a:pPr>
            <a:endParaRPr lang="pl-PL" sz="800" b="1" dirty="0">
              <a:solidFill>
                <a:schemeClr val="bg1"/>
              </a:solidFill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A5955977-EEBD-E6F1-868C-B9BACC515C81}"/>
              </a:ext>
            </a:extLst>
          </p:cNvPr>
          <p:cNvSpPr txBox="1"/>
          <p:nvPr/>
        </p:nvSpPr>
        <p:spPr>
          <a:xfrm>
            <a:off x="1209675" y="1600438"/>
            <a:ext cx="10595229" cy="50475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000" indent="-360000">
              <a:buClr>
                <a:srgbClr val="A9177C"/>
              </a:buClr>
              <a:buFont typeface="Symbol" panose="05050102010706020507" pitchFamily="18" charset="2"/>
              <a:buChar char=""/>
            </a:pP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cele szczegółowe WPR </a:t>
            </a:r>
            <a:r>
              <a:rPr lang="pl-PL" sz="2400" b="1" i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(wybór z listy jednego lub wielu + opcja „nie dotyczy”) </a:t>
            </a:r>
          </a:p>
          <a:p>
            <a:pPr marL="361950">
              <a:spcAft>
                <a:spcPts val="1200"/>
              </a:spcAft>
              <a:buClr>
                <a:srgbClr val="A9177C"/>
              </a:buClr>
            </a:pPr>
            <a:r>
              <a:rPr lang="pl-PL" sz="22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Informacje dotyczące realizacji poszczególnych celów szczegółowych WPR, w ramach zgłoszonych do PO operacji, zbierane są do sprawozdawczości w ramach Europejskiej Sieci WPR </a:t>
            </a:r>
          </a:p>
          <a:p>
            <a:pPr marL="360000" indent="-360000">
              <a:spcBef>
                <a:spcPts val="600"/>
              </a:spcBef>
              <a:spcAft>
                <a:spcPts val="1200"/>
              </a:spcAft>
              <a:buClr>
                <a:srgbClr val="A9177C"/>
              </a:buClr>
              <a:buFont typeface="Symbol" panose="05050102010706020507" pitchFamily="18" charset="2"/>
              <a:buChar char=""/>
            </a:pP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kierunki tematyczne </a:t>
            </a:r>
            <a:r>
              <a:rPr lang="pl-PL" sz="2400" b="1" i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(wybór z listy jednego lub wielu + opcja „nie dotyczy”)</a:t>
            </a:r>
          </a:p>
          <a:p>
            <a:pPr marL="360000" indent="-360000">
              <a:spcBef>
                <a:spcPts val="600"/>
              </a:spcBef>
              <a:buClr>
                <a:srgbClr val="A9177C"/>
              </a:buClr>
              <a:buFont typeface="Symbol" panose="05050102010706020507" pitchFamily="18" charset="2"/>
              <a:buChar char=""/>
            </a:pP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forma realizacji i powiązane z nią wskaźniki </a:t>
            </a:r>
            <a:r>
              <a:rPr lang="pl-PL" sz="2400" b="1" i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(wybór z listy jednej / kilku form)</a:t>
            </a:r>
          </a:p>
          <a:p>
            <a:pPr marL="361950">
              <a:buClr>
                <a:srgbClr val="A9177C"/>
              </a:buClr>
            </a:pPr>
            <a:r>
              <a:rPr lang="pl-PL" sz="22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Należy wskazać formę lub formy realizacji operacji. Do poszczególnych form przypisane są wskaźniki obligatoryjne oraz nieobowiązkowe dla danej formy np. w przypadku konferencji wskaźnikami obowiązkowymi są liczba konferencji</a:t>
            </a:r>
            <a:r>
              <a:rPr lang="en-US" sz="22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pl-PL" sz="22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liczba uczestników</a:t>
            </a:r>
            <a:r>
              <a:rPr lang="en-US" sz="22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2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oraz</a:t>
            </a:r>
            <a:r>
              <a:rPr lang="en-US" sz="22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2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liczba dni konferencji, natomiast materiały konferencyjne i ich liczba są wskaźnikami nieobowiązkowymi.</a:t>
            </a:r>
          </a:p>
          <a:p>
            <a:pPr marL="361950">
              <a:buClr>
                <a:srgbClr val="A9177C"/>
              </a:buClr>
            </a:pPr>
            <a:r>
              <a:rPr lang="pl-PL" sz="22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Formy realizacji operacji muszą być dostosowane do grupy docelowej, do której adresowana jest dana forma oraz skuteczne w osiągnieciu zamierzonego celu</a:t>
            </a:r>
            <a:endParaRPr lang="pl-PL" sz="2400" b="1" i="1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2672E2CB-C027-CAC4-C799-8EA2B41A7B92}"/>
              </a:ext>
            </a:extLst>
          </p:cNvPr>
          <p:cNvSpPr/>
          <p:nvPr/>
        </p:nvSpPr>
        <p:spPr>
          <a:xfrm>
            <a:off x="0" y="908381"/>
            <a:ext cx="1047750" cy="4637068"/>
          </a:xfrm>
          <a:prstGeom prst="rect">
            <a:avLst/>
          </a:prstGeom>
          <a:gradFill flip="none" rotWithShape="1">
            <a:gsLst>
              <a:gs pos="0">
                <a:srgbClr val="A9177C"/>
              </a:gs>
              <a:gs pos="83000">
                <a:srgbClr val="A9177C">
                  <a:alpha val="61000"/>
                </a:srgbClr>
              </a:gs>
              <a:gs pos="54000">
                <a:srgbClr val="A9177C"/>
              </a:gs>
              <a:gs pos="69000">
                <a:srgbClr val="A9177C">
                  <a:alpha val="80000"/>
                </a:srgb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gradFill flip="none" rotWithShape="1">
                <a:gsLst>
                  <a:gs pos="0">
                    <a:schemeClr val="lt1">
                      <a:shade val="30000"/>
                      <a:satMod val="115000"/>
                    </a:schemeClr>
                  </a:gs>
                  <a:gs pos="50000">
                    <a:schemeClr val="lt1">
                      <a:shade val="67500"/>
                      <a:satMod val="115000"/>
                    </a:schemeClr>
                  </a:gs>
                  <a:gs pos="100000">
                    <a:schemeClr val="lt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</a:endParaRP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F44E6A6A-20B7-1F23-68A0-13DA11476AC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545449"/>
            <a:ext cx="2524125" cy="1293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096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15AD3AE7-6460-4E1B-E8A2-0225D8592D00}"/>
              </a:ext>
            </a:extLst>
          </p:cNvPr>
          <p:cNvSpPr txBox="1"/>
          <p:nvPr/>
        </p:nvSpPr>
        <p:spPr>
          <a:xfrm>
            <a:off x="0" y="0"/>
            <a:ext cx="12192000" cy="1600438"/>
          </a:xfrm>
          <a:prstGeom prst="rect">
            <a:avLst/>
          </a:prstGeom>
          <a:solidFill>
            <a:srgbClr val="A9177C"/>
          </a:solidFill>
        </p:spPr>
        <p:txBody>
          <a:bodyPr wrap="square" rtlCol="0">
            <a:spAutoFit/>
          </a:bodyPr>
          <a:lstStyle/>
          <a:p>
            <a:pPr algn="ctr"/>
            <a:endParaRPr lang="pl-PL" sz="800" b="1" dirty="0">
              <a:solidFill>
                <a:schemeClr val="bg1"/>
              </a:solidFill>
            </a:endParaRPr>
          </a:p>
          <a:p>
            <a:pPr algn="ctr">
              <a:spcAft>
                <a:spcPts val="1200"/>
              </a:spcAft>
            </a:pPr>
            <a:r>
              <a:rPr lang="pl-PL" sz="3600" b="1" dirty="0">
                <a:solidFill>
                  <a:schemeClr val="bg1"/>
                </a:solidFill>
              </a:rPr>
              <a:t>Zakres wymaganych informacji o operacjach, z których składa się PO KSOW+ (cz. 3)</a:t>
            </a:r>
          </a:p>
          <a:p>
            <a:pPr algn="ctr">
              <a:spcAft>
                <a:spcPts val="1200"/>
              </a:spcAft>
            </a:pPr>
            <a:endParaRPr lang="pl-PL" sz="800" b="1" dirty="0">
              <a:solidFill>
                <a:schemeClr val="bg1"/>
              </a:solidFill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A5955977-EEBD-E6F1-868C-B9BACC515C81}"/>
              </a:ext>
            </a:extLst>
          </p:cNvPr>
          <p:cNvSpPr txBox="1"/>
          <p:nvPr/>
        </p:nvSpPr>
        <p:spPr>
          <a:xfrm>
            <a:off x="1133476" y="1600439"/>
            <a:ext cx="10904554" cy="64661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000" indent="-360000">
              <a:spcAft>
                <a:spcPts val="1200"/>
              </a:spcAft>
              <a:buClr>
                <a:srgbClr val="A9177C"/>
              </a:buClr>
              <a:buFont typeface="Symbol" panose="05050102010706020507" pitchFamily="18" charset="2"/>
              <a:buChar char=""/>
            </a:pP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grupa docelowa </a:t>
            </a:r>
            <a:r>
              <a:rPr lang="pl-PL" sz="2400" b="1" i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(wielokrotny wybór z listy</a:t>
            </a: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pl-PL" sz="2400" b="1" i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61950">
              <a:spcAft>
                <a:spcPts val="1200"/>
              </a:spcAft>
              <a:buClr>
                <a:srgbClr val="A9177C"/>
              </a:buClr>
            </a:pPr>
            <a:r>
              <a:rPr lang="pl-PL" sz="22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Prawidłowo wybrana grupa docelowa oznacza, że grupa może być odbiorcą operacji dotyczącej wybranej tematyki i jest zgodna z celem operacji. Charakterystyka grupy docelowej w znacznym stopniu determinuje efektywność zadań zaplanowanych </a:t>
            </a:r>
            <a:br>
              <a:rPr lang="en-US" sz="22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2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ramach operacji</a:t>
            </a:r>
          </a:p>
          <a:p>
            <a:pPr marL="361950">
              <a:spcAft>
                <a:spcPts val="1200"/>
              </a:spcAft>
              <a:buClr>
                <a:srgbClr val="A9177C"/>
              </a:buClr>
            </a:pPr>
            <a:r>
              <a:rPr lang="pl-PL" sz="22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etapie zgłaszania operacji należy wskazać grupę /grupy odbiorców, do których kierowana jest operacja. Natomiast na etapie rozliczenia operacji wymagane będzie wskazanie liczby uczestników w ramach poszczególnych grup docelowych </a:t>
            </a:r>
          </a:p>
          <a:p>
            <a:pPr marL="360000" indent="-360000">
              <a:spcBef>
                <a:spcPts val="600"/>
              </a:spcBef>
              <a:spcAft>
                <a:spcPts val="1200"/>
              </a:spcAft>
              <a:buClr>
                <a:srgbClr val="A9177C"/>
              </a:buClr>
              <a:buFont typeface="Symbol" panose="05050102010706020507" pitchFamily="18" charset="2"/>
              <a:buChar char=""/>
            </a:pP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termin realizacji w ujęciu kwartalnym</a:t>
            </a:r>
          </a:p>
          <a:p>
            <a:pPr marL="360000" indent="-360000">
              <a:spcBef>
                <a:spcPts val="600"/>
              </a:spcBef>
              <a:spcAft>
                <a:spcPts val="1200"/>
              </a:spcAft>
              <a:buClr>
                <a:srgbClr val="A9177C"/>
              </a:buClr>
              <a:buFont typeface="Symbol" panose="05050102010706020507" pitchFamily="18" charset="2"/>
              <a:buChar char=""/>
            </a:pP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budżet całkowity operacji</a:t>
            </a:r>
          </a:p>
          <a:p>
            <a:pPr marL="360000" indent="-360000">
              <a:spcBef>
                <a:spcPts val="600"/>
              </a:spcBef>
              <a:buClr>
                <a:srgbClr val="A9177C"/>
              </a:buClr>
              <a:buFont typeface="Symbol" panose="05050102010706020507" pitchFamily="18" charset="2"/>
              <a:buChar char=""/>
            </a:pP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kwota kosztów kwalifikowalnych</a:t>
            </a:r>
          </a:p>
          <a:p>
            <a:pPr marL="360000" indent="-360000">
              <a:spcBef>
                <a:spcPts val="600"/>
              </a:spcBef>
              <a:buClr>
                <a:srgbClr val="A9177C"/>
              </a:buClr>
              <a:buFont typeface="Symbol" panose="05050102010706020507" pitchFamily="18" charset="2"/>
              <a:buChar char=""/>
            </a:pPr>
            <a:endParaRPr lang="pl-PL" sz="2000" b="1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61950">
              <a:spcAft>
                <a:spcPts val="1200"/>
              </a:spcAft>
              <a:buClr>
                <a:srgbClr val="A9177C"/>
              </a:buClr>
            </a:pPr>
            <a:endParaRPr lang="pl-PL" sz="2000" b="1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60000" indent="-360000">
              <a:spcBef>
                <a:spcPts val="600"/>
              </a:spcBef>
              <a:spcAft>
                <a:spcPts val="1200"/>
              </a:spcAft>
              <a:buClr>
                <a:srgbClr val="A9177C"/>
              </a:buClr>
              <a:buFont typeface="Symbol" panose="05050102010706020507" pitchFamily="18" charset="2"/>
              <a:buChar char=""/>
            </a:pPr>
            <a:endParaRPr lang="pl-PL" sz="2400" b="1" i="1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2672E2CB-C027-CAC4-C799-8EA2B41A7B92}"/>
              </a:ext>
            </a:extLst>
          </p:cNvPr>
          <p:cNvSpPr/>
          <p:nvPr/>
        </p:nvSpPr>
        <p:spPr>
          <a:xfrm>
            <a:off x="0" y="908381"/>
            <a:ext cx="1047750" cy="4637068"/>
          </a:xfrm>
          <a:prstGeom prst="rect">
            <a:avLst/>
          </a:prstGeom>
          <a:gradFill flip="none" rotWithShape="1">
            <a:gsLst>
              <a:gs pos="0">
                <a:srgbClr val="A9177C"/>
              </a:gs>
              <a:gs pos="83000">
                <a:srgbClr val="A9177C">
                  <a:alpha val="61000"/>
                </a:srgbClr>
              </a:gs>
              <a:gs pos="54000">
                <a:srgbClr val="A9177C"/>
              </a:gs>
              <a:gs pos="69000">
                <a:srgbClr val="A9177C">
                  <a:alpha val="80000"/>
                </a:srgb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gradFill flip="none" rotWithShape="1">
                <a:gsLst>
                  <a:gs pos="0">
                    <a:schemeClr val="lt1">
                      <a:shade val="30000"/>
                      <a:satMod val="115000"/>
                    </a:schemeClr>
                  </a:gs>
                  <a:gs pos="50000">
                    <a:schemeClr val="lt1">
                      <a:shade val="67500"/>
                      <a:satMod val="115000"/>
                    </a:schemeClr>
                  </a:gs>
                  <a:gs pos="100000">
                    <a:schemeClr val="lt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</a:endParaRP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F44E6A6A-20B7-1F23-68A0-13DA11476AC3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545449"/>
            <a:ext cx="2524125" cy="1293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74673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612</TotalTime>
  <Words>1580</Words>
  <Application>Microsoft Office PowerPoint</Application>
  <PresentationFormat>Panoramiczny</PresentationFormat>
  <Paragraphs>136</Paragraphs>
  <Slides>18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Montserrat</vt:lpstr>
      <vt:lpstr>Symbol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Krzysztof Kwiatkowski</dc:creator>
  <cp:lastModifiedBy>emilka</cp:lastModifiedBy>
  <cp:revision>38</cp:revision>
  <dcterms:created xsi:type="dcterms:W3CDTF">2024-05-20T19:20:31Z</dcterms:created>
  <dcterms:modified xsi:type="dcterms:W3CDTF">2024-05-23T11:34:32Z</dcterms:modified>
</cp:coreProperties>
</file>