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56" r:id="rId6"/>
    <p:sldId id="287" r:id="rId7"/>
    <p:sldId id="296" r:id="rId8"/>
    <p:sldId id="288" r:id="rId9"/>
    <p:sldId id="298" r:id="rId10"/>
    <p:sldId id="301" r:id="rId11"/>
    <p:sldId id="300" r:id="rId12"/>
    <p:sldId id="299" r:id="rId13"/>
    <p:sldId id="271" r:id="rId14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F4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F5DBF-8A9F-433F-8507-EFF994E8CCF9}" type="datetimeFigureOut">
              <a:rPr lang="pl-PL" smtClean="0"/>
              <a:t>16.05.2024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35F18-F40E-4CBA-9B03-3F4F335013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87214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095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17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30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277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988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958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456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041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25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83BD-D2F5-4CCD-AAC4-EC7C2C83A4C0}" type="datetime1">
              <a:rPr lang="pl-PL" smtClean="0"/>
              <a:t>16.05.2024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59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B5E-740D-4293-8FDD-8A8F96C18D09}" type="datetime1">
              <a:rPr lang="pl-PL" smtClean="0"/>
              <a:t>16.05.2024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2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A963-5470-490D-B716-693BFF9AC476}" type="datetime1">
              <a:rPr lang="pl-PL" smtClean="0"/>
              <a:t>16.05.2024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45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2E8B-FA82-451C-BA26-DADD387B14E1}" type="datetime1">
              <a:rPr lang="pl-PL" smtClean="0"/>
              <a:t>16.05.2024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90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40A-0B05-40E5-9A74-13FDBF9B4510}" type="datetime1">
              <a:rPr lang="pl-PL" smtClean="0"/>
              <a:t>16.05.2024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8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632E-E27C-42F3-BC89-D2C7C7766443}" type="datetime1">
              <a:rPr lang="pl-PL" smtClean="0"/>
              <a:t>16.05.2024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94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758-F109-49E7-862F-2719CF35DB61}" type="datetime1">
              <a:rPr lang="pl-PL" smtClean="0"/>
              <a:t>16.05.2024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60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2247-0F55-47C2-B3C7-8BAE1EF6D6E9}" type="datetime1">
              <a:rPr lang="pl-PL" smtClean="0"/>
              <a:t>16.05.2024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7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B18-CF5E-49E2-84BD-40C4885DF1AF}" type="datetime1">
              <a:rPr lang="pl-PL" smtClean="0"/>
              <a:t>16.05.2024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8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C044-2836-44B4-9C1E-FDE1780413CB}" type="datetime1">
              <a:rPr lang="pl-PL" smtClean="0"/>
              <a:t>16.05.2024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71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75F7-5A56-4330-97E7-F8A2F108CE5D}" type="datetime1">
              <a:rPr lang="pl-PL" smtClean="0"/>
              <a:t>16.05.2024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812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EEA3-A976-4F11-A4E1-EE60743B9E9C}" type="datetime1">
              <a:rPr lang="pl-PL" smtClean="0"/>
              <a:t>16.05.2024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30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B026E7A0-6F70-4583-9D5C-04C061805553}"/>
              </a:ext>
            </a:extLst>
          </p:cNvPr>
          <p:cNvSpPr/>
          <p:nvPr/>
        </p:nvSpPr>
        <p:spPr>
          <a:xfrm>
            <a:off x="1932039" y="2507225"/>
            <a:ext cx="94537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437090" y="5737197"/>
            <a:ext cx="357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Warszawa, 27 maja 2024 r.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A0E56099-924A-FB2E-AD08-C86BC6707015}"/>
              </a:ext>
            </a:extLst>
          </p:cNvPr>
          <p:cNvSpPr txBox="1">
            <a:spLocks/>
          </p:cNvSpPr>
          <p:nvPr/>
        </p:nvSpPr>
        <p:spPr>
          <a:xfrm>
            <a:off x="731314" y="2245260"/>
            <a:ext cx="10567448" cy="267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0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Pomoc techniczna </a:t>
            </a:r>
          </a:p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w ramach Planu Strategicznego </a:t>
            </a:r>
            <a:b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dla Wspólnej Polityki Rolnej na lata 2023-2027 </a:t>
            </a:r>
            <a:b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(PS WPR 2023-2027)</a:t>
            </a:r>
          </a:p>
          <a:p>
            <a:pPr algn="ctr"/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F3FC62-790D-0BF7-39A4-F2149160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1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C7C0C70-DF82-6085-E9CE-A628D40A3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2388" y="575489"/>
            <a:ext cx="2053999" cy="1097665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F93902DA-D19A-54FE-DBFF-D9A8BAAAB1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19" y="741362"/>
            <a:ext cx="5863031" cy="684881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4B17AAE-43C0-44B8-8068-C336A6FCC4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912" y="467748"/>
            <a:ext cx="1225402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3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B026E7A0-6F70-4583-9D5C-04C061805553}"/>
              </a:ext>
            </a:extLst>
          </p:cNvPr>
          <p:cNvSpPr/>
          <p:nvPr/>
        </p:nvSpPr>
        <p:spPr>
          <a:xfrm>
            <a:off x="1932039" y="2507225"/>
            <a:ext cx="94537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</a:p>
        </p:txBody>
      </p:sp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2023 -2027 – podstawy prawne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821618" y="2746669"/>
            <a:ext cx="10251347" cy="2827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8 lutego 2023 r. o Planie Strategicznym dla Wspólnej Polityki Rolnej na lata 2023-2027 (Dz.U. z 2024 r. poz.261)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szczegółowe w zakresie wdrażania pomocy technicznej w ramach Planu Strategicznego dla Wspólnej Polityki Rolnej na lata 2023–2027 (21 listopada 2023 r.)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szczegółowe w zakresie kwalifikowalności oraz stosowania uproszczonych metod rozliczania kosztów pomocy technicznej w ramach Planu Strategicznego dla Wspólnej Polityki Rolnej na lata 2023–2027 (30 stycznia 2024 r.)</a:t>
            </a:r>
            <a:endParaRPr lang="pl-P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2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2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B026E7A0-6F70-4583-9D5C-04C061805553}"/>
              </a:ext>
            </a:extLst>
          </p:cNvPr>
          <p:cNvSpPr/>
          <p:nvPr/>
        </p:nvSpPr>
        <p:spPr>
          <a:xfrm>
            <a:off x="1932039" y="2507225"/>
            <a:ext cx="94537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</a:p>
        </p:txBody>
      </p:sp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2023 -2027 – nabór wniosków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1119035" y="2385607"/>
            <a:ext cx="9042732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Roczne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nabory wniosków o przyznanie pomocy technicznej (WoPP)</a:t>
            </a: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lang="pl-PL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szy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nabór planowany na okres: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października – 31 grudnia 2024 r.</a:t>
            </a: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jednym WoPP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rok w ramach Schematu I </a:t>
            </a:r>
            <a:r>
              <a:rPr lang="pl-PL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Schematu II</a:t>
            </a:r>
          </a:p>
          <a:p>
            <a:pPr marL="342900" indent="-3429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Każdy WoPP rozliczany na podstawie </a:t>
            </a: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dwóch wniosków o płatność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(WoP) –składanych w okresach półrocznych </a:t>
            </a:r>
            <a:b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3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7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 – system teleinformatyczny Agencji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1645920" y="3031270"/>
            <a:ext cx="8899589" cy="21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Złożenie wniosku WoPP i WoP / wymiana korespondencji / zawarcie umowy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odbywa się za pośrednictwem systemu teleinformatycznego Agencji.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teleinformatyczny Agencji = Platforma Usług Elektronicznych (PUE)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internetowy punkt dostępu do e-usług świadczonych przez ARiMR.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4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2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 – system teleinformatyczny Agencji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643789" y="2385606"/>
            <a:ext cx="10654019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1000"/>
              </a:spcAft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Zakładanie konta w PUE:</a:t>
            </a: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§ 1 ust. 2 rozporządzenia Ministra Rolnictwa i Rozwoju Wsi </a:t>
            </a:r>
            <a:r>
              <a:rPr lang="pl-PL" sz="1800" i="0" u="none" strike="noStrike" baseline="0" dirty="0">
                <a:latin typeface="TimesNewRoman"/>
              </a:rPr>
              <a:t>z dnia 10 marca 2023 r. </a:t>
            </a:r>
            <a:r>
              <a:rPr lang="pl-PL" sz="1800" i="0" u="none" strike="noStrike" baseline="0" dirty="0">
                <a:latin typeface="TimesNewRoman,Bold"/>
              </a:rPr>
              <a:t>w sprawie szczegółowych wymagań dotyczących loginu i kodu dostępu do systemu teleinformatycznego ARiMR w</a:t>
            </a:r>
            <a:r>
              <a:rPr lang="pl-PL" dirty="0">
                <a:solidFill>
                  <a:srgbClr val="000000"/>
                </a:solidFill>
                <a:latin typeface="TimesNewRoman,Bold"/>
                <a:cs typeface="Times New Roman" panose="02020603050405020304" pitchFamily="18" charset="0"/>
              </a:rPr>
              <a:t>e wniosku o nadanie kodu dostępu wnioskodawca podaje: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NewRoman,Bold"/>
                <a:cs typeface="Times New Roman" panose="02020603050405020304" pitchFamily="18" charset="0"/>
              </a:rPr>
              <a:t>numer identyfikacyjny Beneficjenta (nr w Ewidencji Producentów),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0" i="0" u="none" strike="noStrike" baseline="0" dirty="0">
                <a:latin typeface="TimesNewRoman"/>
              </a:rPr>
              <a:t>8 ostatnich cyfr numeru rachunku bankowego,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NewRoman,Bold"/>
                <a:cs typeface="Times New Roman" panose="02020603050405020304" pitchFamily="18" charset="0"/>
              </a:rPr>
              <a:t>kwotę środków finansowych wypłaconą przez Agencję jako ostatnią w roku kalendarzowym bezpośrednio poprzedzającym rok, w którym jest składany wniosek o nadanie kodu dostępu,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NewRoman,Bold"/>
                <a:cs typeface="Times New Roman" panose="02020603050405020304" pitchFamily="18" charset="0"/>
              </a:rPr>
              <a:t>dane osoby, którą Beneficjent upoważnił do złożenia wniosku.</a:t>
            </a:r>
          </a:p>
          <a:p>
            <a:pPr>
              <a:spcBef>
                <a:spcPts val="3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5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8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 – system teleinformatyczny Agencji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1444723" y="2510928"/>
            <a:ext cx="9446370" cy="2999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 konto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dla wszystkich wskazanych pracowników danej instytucji.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Jeden login i hasło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konta.</a:t>
            </a:r>
          </a:p>
          <a:p>
            <a:pPr marL="285750" indent="-28575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Złożenie wniosku/zawarcie umowy/przesłanie pisma - </a:t>
            </a: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wymaga uwierzytelniania/ autoryzacji przez osobę uprawnioną do reprezentacji.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Powiadomienia systemowe przesyłane na adres e-mail i/lub sms.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6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2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 – zasady składania wniosków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1119035" y="2655717"/>
            <a:ext cx="952633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Wypełnienie/przygotowanie wniosku w systemie – wyznaczony pracownik instytucji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Autoryzacja wniosku/ wysłanie pisma / zawarcie umowy – osoba uprawniona/upoważniona do reprezentacji 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Art. 10c ust. 1 u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stawy o ARiMR:</a:t>
            </a:r>
          </a:p>
          <a:p>
            <a:pPr>
              <a:spcBef>
                <a:spcPts val="1200"/>
              </a:spcBef>
            </a:pPr>
            <a:r>
              <a:rPr lang="pl-PL" sz="180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Złożenie wniosku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 pomocą systemu teleinformatycznego Agencji następuje po uwierzytelnieniu w tym systemie podmiotu składającego ten wniosek, a w przypadku </a:t>
            </a:r>
            <a:r>
              <a:rPr lang="pl-PL" sz="180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gdy wniosek jest składany przez podmiot niebędący osobą fizyczną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– po uwierzytelnieniu osoby: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lang="pl-PL" sz="180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uprawnionej do reprezentacji tego podmiotu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jeżeli jego reprezentacja jest jednoosobowa;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lang="pl-PL" sz="18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upoważnionej przez osoby uprawnione do reprezentacji tego podmiotu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jeżeli jego reprezentacja jest wieloosobowa.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7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1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B026E7A0-6F70-4583-9D5C-04C061805553}"/>
              </a:ext>
            </a:extLst>
          </p:cNvPr>
          <p:cNvSpPr/>
          <p:nvPr/>
        </p:nvSpPr>
        <p:spPr>
          <a:xfrm>
            <a:off x="1932039" y="2507225"/>
            <a:ext cx="94537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</a:p>
        </p:txBody>
      </p:sp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938254" y="2648148"/>
            <a:ext cx="10134711" cy="2397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Prosimy o weryfikację i ewentualną aktualizację danych zawartych w Ewidencji Producentów!!!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Podstawowe dane do wniosku (np. dane teleadresowe wnioskodawcy/beneficjenta, nr NIP) zaciągną się do wniosku z Ewidencji Producentów prowadzonej przez Agencję.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Zmiana ww. danych zawartych we wniosku będzie możliwa wyłącznie poprzez aktualizację danych w EP.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8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240403" y="3987137"/>
            <a:ext cx="939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6533022-4DAD-387A-46EC-4E0767EA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9</a:t>
            </a:fld>
            <a:endParaRPr lang="pl-PL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0E4CF8F-3775-E029-4437-4862494DCE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6D6F6696-2C77-B8D2-1022-8F26AA805B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32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b54edea-9bb7-436b-a13d-63bf40837c4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A20E5FBD7BEC449E094413FCAA88B5" ma:contentTypeVersion="7" ma:contentTypeDescription="Utwórz nowy dokument." ma:contentTypeScope="" ma:versionID="e0fc00d4839c23ce3753875a211a1e29">
  <xsd:schema xmlns:xsd="http://www.w3.org/2001/XMLSchema" xmlns:xs="http://www.w3.org/2001/XMLSchema" xmlns:p="http://schemas.microsoft.com/office/2006/metadata/properties" xmlns:ns3="6b54edea-9bb7-436b-a13d-63bf40837c4a" xmlns:ns4="3e649e6c-30b8-49ff-992c-5fe410c86e0c" targetNamespace="http://schemas.microsoft.com/office/2006/metadata/properties" ma:root="true" ma:fieldsID="bc5eeb22656545745ee2d1c87256df66" ns3:_="" ns4:_="">
    <xsd:import namespace="6b54edea-9bb7-436b-a13d-63bf40837c4a"/>
    <xsd:import namespace="3e649e6c-30b8-49ff-992c-5fe410c86e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4edea-9bb7-436b-a13d-63bf40837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49e6c-30b8-49ff-992c-5fe410c86e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i="http://www.w3.org/2001/XMLSchema-instance" xmlns:xsd="http://www.w3.org/2001/XMLSchema" xmlns="http://www.boldonjames.com/2008/01/sie/internal/label" sislVersion="0" policy="992781dc-360b-4b31-9bcd-674abed97a40" origin="userSelected">
  <element uid="707fbe96-ba50-4b06-9f7d-a4363831fe5f" value=""/>
</sisl>
</file>

<file path=customXml/itemProps1.xml><?xml version="1.0" encoding="utf-8"?>
<ds:datastoreItem xmlns:ds="http://schemas.openxmlformats.org/officeDocument/2006/customXml" ds:itemID="{2EAE18B6-8193-4762-95CC-BD03770195C1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6b54edea-9bb7-436b-a13d-63bf40837c4a"/>
    <ds:schemaRef ds:uri="http://purl.org/dc/elements/1.1/"/>
    <ds:schemaRef ds:uri="3e649e6c-30b8-49ff-992c-5fe410c86e0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EE39C5-B655-4F06-B345-62D8876D89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316346-EEE8-4638-B629-AE62FC861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54edea-9bb7-436b-a13d-63bf40837c4a"/>
    <ds:schemaRef ds:uri="3e649e6c-30b8-49ff-992c-5fe410c86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BE55D56-62B9-485A-ABAE-348890E9CD31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6261</TotalTime>
  <Words>594</Words>
  <Application>Microsoft Office PowerPoint</Application>
  <PresentationFormat>Panoramiczny</PresentationFormat>
  <Paragraphs>72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TimesNewRoman</vt:lpstr>
      <vt:lpstr>TimesNewRoman,Bold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Kubat Artur</dc:creator>
  <cp:lastModifiedBy>Łój Renata</cp:lastModifiedBy>
  <cp:revision>180</cp:revision>
  <cp:lastPrinted>2024-05-16T11:58:47Z</cp:lastPrinted>
  <dcterms:created xsi:type="dcterms:W3CDTF">2019-01-17T05:57:21Z</dcterms:created>
  <dcterms:modified xsi:type="dcterms:W3CDTF">2024-05-16T14:31:58Z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14936e86-d4f6-4315-a4d7-39c31da129ba</vt:lpwstr>
  </property>
  <property fmtid="{D5CDD505-2E9C-101B-9397-08002B2CF9AE}" pid="3" name="bjClsUserRVM">
    <vt:lpwstr>[]</vt:lpwstr>
  </property>
  <property fmtid="{D5CDD505-2E9C-101B-9397-08002B2CF9AE}" pid="4" name="bjSaver">
    <vt:lpwstr>t+BDHALE3VscNnEx23lJ+/ppSnlthPlY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policy="992781dc-360b-4b31-9bcd-674abed97a40" origin="userSelected" xmlns="http://www.boldonj</vt:lpwstr>
  </property>
  <property fmtid="{D5CDD505-2E9C-101B-9397-08002B2CF9AE}" pid="6" name="bjDocumentLabelXML-0">
    <vt:lpwstr>ames.com/2008/01/sie/internal/label"&gt;&lt;element uid="707fbe96-ba50-4b06-9f7d-a4363831fe5f" value="" /&gt;&lt;/sisl&gt;</vt:lpwstr>
  </property>
  <property fmtid="{D5CDD505-2E9C-101B-9397-08002B2CF9AE}" pid="7" name="bjDocumentSecurityLabel">
    <vt:lpwstr>Klasyfikacja: WEWNĘTRZNA</vt:lpwstr>
  </property>
  <property fmtid="{D5CDD505-2E9C-101B-9397-08002B2CF9AE}" pid="8" name="ContentTypeId">
    <vt:lpwstr>0x0101003EA20E5FBD7BEC449E094413FCAA88B5</vt:lpwstr>
  </property>
</Properties>
</file>