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72" r:id="rId12"/>
    <p:sldId id="275" r:id="rId13"/>
    <p:sldId id="276" r:id="rId14"/>
    <p:sldId id="27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Kwiatkowski" initials="KK" lastIdx="2" clrIdx="0">
    <p:extLst>
      <p:ext uri="{19B8F6BF-5375-455C-9EA6-DF929625EA0E}">
        <p15:presenceInfo xmlns:p15="http://schemas.microsoft.com/office/powerpoint/2012/main" userId="Krzysztof Kwiatkowski" providerId="None"/>
      </p:ext>
    </p:extLst>
  </p:cmAuthor>
  <p:cmAuthor id="2" name="emilka" initials="e" lastIdx="1" clrIdx="1">
    <p:extLst>
      <p:ext uri="{19B8F6BF-5375-455C-9EA6-DF929625EA0E}">
        <p15:presenceInfo xmlns:p15="http://schemas.microsoft.com/office/powerpoint/2012/main" userId="emil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77C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3051-C2C1-4602-80A0-8E8E0A01B44E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2D77-83B9-4243-9672-F7EA319445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8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C2D77-83B9-4243-9672-F7EA3194458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4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C2D77-83B9-4243-9672-F7EA3194458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43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82EBB-8F12-515F-C866-8AB734560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04C75B-9FE7-30E4-186B-962724AED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B61750-EAEC-2CC9-CF86-293EE541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7239E7-08A8-C63E-4CBE-9AAF6072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ED1EE7-129F-4FF6-9B88-82482289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6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29F25C-FA66-ACA4-648E-AD51E021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0785DC-E2F1-7EBA-1B40-6E347DCC0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58249D-A983-3C49-A6D9-6A9BB6E4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26B3B1-B19C-CB72-B195-49B55C65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0E497E-BCEA-547E-84EE-8FC07B2E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22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350E80A-9B3F-CDF9-8689-B510D726E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2F54F7-8F7A-1061-7271-CD016BC22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5138DA-8B1E-7B33-6A51-F0224327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08CD8C-93D8-7BB1-E917-E6EADFE9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B39CC9-13CC-2A6E-1A85-5344D375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1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F0009-2967-EAE3-5DEA-5ABAF171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522410-C89A-7B5A-8092-DF0EF8BC9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35BC1D-5A8B-1CC1-C712-DE2FE41E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CA142E-E900-C2EE-8579-0429989C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461F72-13E6-1705-C75F-6D108373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6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E4A2B-3E2E-D646-45A3-D59903E7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EF018-6A43-85AB-D784-92B3F3A1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90F20D-DF20-D59B-2318-603137A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0EFF4F-E77A-D759-B712-1C56420C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2E11AA-35DE-02DF-E81C-ECAB1FB8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2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97182-0319-8A79-5DE6-23F2D5F8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B25A96-AD0F-B81F-D696-5DA79632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01EFDF-E002-9BA8-CA63-0B91F565A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FBD33C-4452-97AD-EA10-B26CC8FE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0CAE03-B3B3-F9A2-601D-F9130B5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C1DA1BC-D46F-87D6-A5C0-2E36D872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0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A4EE7-4511-768D-6D96-08E83E1A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27D836-6CB8-1B82-BE37-0AB6D689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9E41AC-7CB8-015D-BB31-3045273D5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CCC807-FDB8-C00D-F229-0999BE397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977DB2-0681-FC8C-73EC-864366A1D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5964EF0-CEA8-D2C4-2972-E249CA00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C49AB4A-8AA0-B0DA-3900-CF0B45E0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D115CCE-58C2-BF32-3588-669F8A01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72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E717CF-A06A-EC53-0C0A-B5F08319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B7816E8-6195-78C3-A04E-CC050053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0E971BF-63D8-308F-2800-C03EF9F5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9281CB-43A3-2FC0-7B92-968149AD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76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0AC6C5-86F5-5921-85EC-A1729F33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7393A2A-F0A1-0DCC-4F0D-4F1A0B66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D72EBA-D815-8091-49B2-F7E72C7E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42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2D48CD-BAF4-B69F-5878-823C33B1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291C70-CC8D-BC5E-DC8C-0995C0A24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2111C6-27E0-DC7F-E36E-ADD6E968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F4383B-1642-71DD-C507-89A145E4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481788-D95E-C068-D5B0-FE313E10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2A70DB-C5A4-8539-5CCB-08B126AE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07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E1C6D4-F751-02CA-B716-F0A16E11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9720A6-F170-12D1-BB67-B232A07F8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78A6E5-F72E-1E3A-4CFC-E57C35B5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BAD0A9-5B9E-5C24-ACC4-B4A1B6EF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0AE4EA-0385-8E25-190D-47A5C5E4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785E7A-E750-DD03-22AF-DB3D6614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43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7E93A54-0C61-FB05-C0D0-967C4203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0B588C-ECF5-2E0C-B666-952540F1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3F9715-6DE7-28E2-1A47-F6DB9AB5D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E9DDB-38CD-46D8-BEF4-41861321FCAC}" type="datetimeFigureOut">
              <a:rPr lang="pl-PL" smtClean="0"/>
              <a:t>28.05.2024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F0A784-0AAD-8D43-A895-FF05F7601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53E6B3-E7F5-92DF-BD4E-D5518D32E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15C8-919E-40AC-A32E-089C8F4AA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7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ral-vision.europa.eu/rural-vision/long-term-vision-eus-rural-areas-key-achievements-and-ways-forward_en" TargetMode="External"/><Relationship Id="rId2" Type="http://schemas.openxmlformats.org/officeDocument/2006/relationships/hyperlink" Target="https://eur-lex.europa.eu/legal-content/PL/TXT/PDF/?uri=CELEX:52024DC04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warszawa@cdr.gov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ralpact.rural-vision.europa.eu/rural-pact_en" TargetMode="External"/><Relationship Id="rId2" Type="http://schemas.openxmlformats.org/officeDocument/2006/relationships/hyperlink" Target="https://ec.europa.eu/commission/presscorner/detail/pl/IP_21_31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ruralpact.rural-vision.europa.eu/discover-platform_en" TargetMode="External"/><Relationship Id="rId4" Type="http://schemas.openxmlformats.org/officeDocument/2006/relationships/hyperlink" Target="https://rural-vision.europa.eu/action-plan_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ralpact.rural-vision.europa.eu/latest-newsletters_en" TargetMode="External"/><Relationship Id="rId2" Type="http://schemas.openxmlformats.org/officeDocument/2006/relationships/hyperlink" Target="https://ruralpact.rural-vision.europa.eu/become-member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866039B8-A8B8-5D68-A811-4D53D54D4304}"/>
              </a:ext>
            </a:extLst>
          </p:cNvPr>
          <p:cNvSpPr/>
          <p:nvPr/>
        </p:nvSpPr>
        <p:spPr>
          <a:xfrm>
            <a:off x="6588158" y="0"/>
            <a:ext cx="56038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E73AC7-0442-5583-9EF4-9F1A08BD6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44" y="859200"/>
            <a:ext cx="5517067" cy="476793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A987336-4569-9D1E-592E-5878D0EA1E5E}"/>
              </a:ext>
            </a:extLst>
          </p:cNvPr>
          <p:cNvSpPr txBox="1"/>
          <p:nvPr/>
        </p:nvSpPr>
        <p:spPr>
          <a:xfrm>
            <a:off x="-21692" y="1193316"/>
            <a:ext cx="6588157" cy="1077218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Pakt dla Obszarów Wiejskich</a:t>
            </a:r>
          </a:p>
          <a:p>
            <a:pPr algn="ctr"/>
            <a:r>
              <a:rPr lang="pl-PL" sz="3200" dirty="0">
                <a:solidFill>
                  <a:schemeClr val="bg1"/>
                </a:solidFill>
              </a:rPr>
              <a:t>(</a:t>
            </a:r>
            <a:r>
              <a:rPr lang="pl-PL" sz="3200" i="1" dirty="0">
                <a:solidFill>
                  <a:schemeClr val="bg1"/>
                </a:solidFill>
              </a:rPr>
              <a:t>Rural </a:t>
            </a:r>
            <a:r>
              <a:rPr lang="pl-PL" sz="3200" i="1" dirty="0" err="1">
                <a:solidFill>
                  <a:schemeClr val="bg1"/>
                </a:solidFill>
              </a:rPr>
              <a:t>Pact</a:t>
            </a:r>
            <a:r>
              <a:rPr lang="pl-PL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6F5DE2E-1018-9140-246D-1175F6C82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429" y="5974533"/>
            <a:ext cx="7044277" cy="97659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F0A0A1F-65FC-FA6F-49E6-11F43D9A1772}"/>
              </a:ext>
            </a:extLst>
          </p:cNvPr>
          <p:cNvSpPr txBox="1"/>
          <p:nvPr/>
        </p:nvSpPr>
        <p:spPr>
          <a:xfrm>
            <a:off x="275670" y="5257800"/>
            <a:ext cx="569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0" i="1" dirty="0">
                <a:latin typeface="Montserrat" pitchFamily="2" charset="-18"/>
              </a:rPr>
              <a:t>Zegrze, 2</a:t>
            </a:r>
            <a:r>
              <a:rPr lang="en-US" sz="1800" b="0" i="1" dirty="0">
                <a:latin typeface="Montserrat" pitchFamily="2" charset="-18"/>
              </a:rPr>
              <a:t>7-28</a:t>
            </a:r>
            <a:r>
              <a:rPr lang="pl-PL" sz="1800" b="0" i="1" dirty="0">
                <a:latin typeface="Montserrat" pitchFamily="2" charset="-18"/>
              </a:rPr>
              <a:t> maj</a:t>
            </a:r>
            <a:r>
              <a:rPr lang="en-US" sz="1800" b="0" i="1" dirty="0">
                <a:latin typeface="Montserrat" pitchFamily="2" charset="-18"/>
              </a:rPr>
              <a:t>a</a:t>
            </a:r>
            <a:r>
              <a:rPr lang="pl-PL" sz="1800" b="0" i="1" dirty="0">
                <a:latin typeface="Montserrat" pitchFamily="2" charset="-18"/>
              </a:rPr>
              <a:t> 202</a:t>
            </a:r>
            <a:r>
              <a:rPr lang="en-US" sz="1800" b="0" i="1" dirty="0">
                <a:latin typeface="Montserrat" pitchFamily="2" charset="-18"/>
              </a:rPr>
              <a:t>4</a:t>
            </a:r>
            <a:r>
              <a:rPr lang="pl-PL" sz="1800" b="0" i="1" dirty="0">
                <a:latin typeface="Montserrat" pitchFamily="2" charset="-18"/>
              </a:rPr>
              <a:t> roku.</a:t>
            </a:r>
            <a:endParaRPr lang="en-US" sz="1800" b="0" i="1" dirty="0">
              <a:latin typeface="Montserrat" pitchFamily="2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1522F49-78C0-2390-8D11-D031EB1BC731}"/>
              </a:ext>
            </a:extLst>
          </p:cNvPr>
          <p:cNvSpPr txBox="1"/>
          <p:nvPr/>
        </p:nvSpPr>
        <p:spPr>
          <a:xfrm>
            <a:off x="207980" y="3282696"/>
            <a:ext cx="6250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/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r>
              <a:rPr lang="pl-PL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Spotkanie jednostek wsparcia Krajowej Sieci Obszarów Wiejskich+</a:t>
            </a:r>
          </a:p>
          <a:p>
            <a:pPr algn="ctr"/>
            <a:endParaRPr lang="pl-PL" dirty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2E687AB-1E61-96D8-92F2-B37BBB0DA6B5}"/>
              </a:ext>
            </a:extLst>
          </p:cNvPr>
          <p:cNvCxnSpPr>
            <a:cxnSpLocks/>
          </p:cNvCxnSpPr>
          <p:nvPr/>
        </p:nvCxnSpPr>
        <p:spPr>
          <a:xfrm>
            <a:off x="0" y="895536"/>
            <a:ext cx="6588158" cy="0"/>
          </a:xfrm>
          <a:prstGeom prst="line">
            <a:avLst/>
          </a:prstGeom>
          <a:ln w="19050">
            <a:solidFill>
              <a:srgbClr val="A91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805D9F91-F088-8C21-077D-136D19A00003}"/>
              </a:ext>
            </a:extLst>
          </p:cNvPr>
          <p:cNvCxnSpPr/>
          <p:nvPr/>
        </p:nvCxnSpPr>
        <p:spPr>
          <a:xfrm>
            <a:off x="6588158" y="0"/>
            <a:ext cx="0" cy="895536"/>
          </a:xfrm>
          <a:prstGeom prst="line">
            <a:avLst/>
          </a:prstGeom>
          <a:ln w="19050">
            <a:solidFill>
              <a:srgbClr val="A91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679EBDE6-A49C-8214-B80A-AA89F7435444}"/>
              </a:ext>
            </a:extLst>
          </p:cNvPr>
          <p:cNvCxnSpPr>
            <a:cxnSpLocks/>
          </p:cNvCxnSpPr>
          <p:nvPr/>
        </p:nvCxnSpPr>
        <p:spPr>
          <a:xfrm>
            <a:off x="-1" y="2653822"/>
            <a:ext cx="6588158" cy="0"/>
          </a:xfrm>
          <a:prstGeom prst="line">
            <a:avLst/>
          </a:prstGeom>
          <a:ln w="19050">
            <a:solidFill>
              <a:srgbClr val="A91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10C76176-548A-7ABF-82D5-B694C67556D4}"/>
              </a:ext>
            </a:extLst>
          </p:cNvPr>
          <p:cNvCxnSpPr>
            <a:cxnSpLocks/>
          </p:cNvCxnSpPr>
          <p:nvPr/>
        </p:nvCxnSpPr>
        <p:spPr>
          <a:xfrm>
            <a:off x="6588157" y="2653822"/>
            <a:ext cx="0" cy="4204178"/>
          </a:xfrm>
          <a:prstGeom prst="line">
            <a:avLst/>
          </a:prstGeom>
          <a:ln w="19050">
            <a:solidFill>
              <a:srgbClr val="A91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9847701-3047-31E2-6BB3-79DC5891C427}"/>
              </a:ext>
            </a:extLst>
          </p:cNvPr>
          <p:cNvSpPr txBox="1"/>
          <p:nvPr/>
        </p:nvSpPr>
        <p:spPr>
          <a:xfrm>
            <a:off x="6544770" y="5998439"/>
            <a:ext cx="5647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effectLst/>
              </a:rPr>
              <a:t>Materiał opracowany przez Centrum Doradztwa Rolniczego w </a:t>
            </a:r>
            <a:r>
              <a:rPr lang="pl-PL" sz="1100" dirty="0"/>
              <a:t>B</a:t>
            </a:r>
            <a:r>
              <a:rPr lang="pl-PL" sz="1100" dirty="0">
                <a:effectLst/>
              </a:rPr>
              <a:t>rwinowie, Od</a:t>
            </a:r>
            <a:r>
              <a:rPr lang="en-US" sz="1100" dirty="0">
                <a:effectLst/>
              </a:rPr>
              <a:t>d</a:t>
            </a:r>
            <a:r>
              <a:rPr lang="pl-PL" sz="1100" dirty="0">
                <a:effectLst/>
              </a:rPr>
              <a:t>ział w Warszawie</a:t>
            </a:r>
            <a:br>
              <a:rPr lang="pl-PL" sz="1100" dirty="0"/>
            </a:br>
            <a:r>
              <a:rPr lang="pl-PL" sz="1100" dirty="0">
                <a:effectLst/>
              </a:rPr>
              <a:t>Instytucja Zarządzająca PROW 2014-2020 – Minister Rolnictwa i Rozwoju Wsi.</a:t>
            </a:r>
            <a:br>
              <a:rPr lang="pl-PL" sz="1100" dirty="0"/>
            </a:br>
            <a:r>
              <a:rPr lang="pl-PL" sz="1100" dirty="0">
                <a:effectLst/>
              </a:rPr>
              <a:t>Materiał współfinansowany ze środków Unii Europejskiej w ramach Pomocy technicznej Programu Rozwoju Obszarów Wiejskich na lata 2014-2020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0429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1046440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Raport z dotychczasowych działań i kierunki na przyszłość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133475" y="1829583"/>
            <a:ext cx="10982325" cy="290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A9177C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Długoterminowa wizja dla obszarów wiejskich: najważniejsze osiągnięcia i kolejne działania –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  <a:hlinkClick r:id="rId2"/>
              </a:rPr>
              <a:t>raport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 z dnia 27 marca 2024 r.</a:t>
            </a:r>
          </a:p>
          <a:p>
            <a:pPr marL="447675" marR="0" lvl="0" indent="-447675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A9177C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Ale także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  <a:hlinkClick r:id="rId3"/>
              </a:rPr>
              <a:t>dokumenty robocze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, które na przykładzie działań Komisji Europejską stanowią przykład, jakie działania / obszary są istotne dla wdrażania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Wzji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 i założeń Paktu</a:t>
            </a:r>
          </a:p>
          <a:p>
            <a:pPr marL="447675" marR="0" lvl="0" indent="-447675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A9177C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Pytania na ciąg dalszy – na poziomie państw członkowskich i na poziomie UE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908381"/>
            <a:ext cx="1047750" cy="463706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Co dalej z Paktem (1)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047750" y="1079953"/>
            <a:ext cx="1098232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jakimi najważniejszymi wyzwaniami wiążą się wyludnianie, trwające przemiany i zmiany strukturalne, co do których interwencje UE przynoszą wartość dodaną? </a:t>
            </a:r>
          </a:p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najlepiej stawić im czoła w sposób ukierunkowany, uwzględniający różne potrzeby różnych społeczności wiejskich? </a:t>
            </a:r>
          </a:p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zwiększyć wsparcie finansowe dla obszarów i społeczności wiejskich za pośrednictwem funduszy unijnych, krajowych i regionalnych, w tym poprawić ich wzajemną synergię i komplementarność? </a:t>
            </a:r>
          </a:p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jest potrzebne do poprawy finansowania, jakości realizacji i skuteczności za pomocą narzędzi terytorialnych, takich jak RLKS/LEADER?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769441"/>
            <a:ext cx="1047750" cy="477600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Co dalej z Paktem (2)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047750" y="1079953"/>
            <a:ext cx="1098232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 sposób poprawić monitorowanie i ocenę środków przeznaczonych dla obszarów wiejskich i społeczności wiejskich z różnych funduszy i programów UE? </a:t>
            </a:r>
          </a:p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jest potrzebne, aby poprawić dostęp do wsparcia dla beneficjenta końcowego dzięki uproszczonym zasadom, zoptymalizowanym procedurom i poprawie zdolności administracyjnych? </a:t>
            </a:r>
          </a:p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można zrobić w celu szerszego i skuteczniejszego wdrożenia mechanizmu weryfikacji wpływu polityki na rozwój obszarów wiejskich na szczeblu unijnym, krajowym i regionalnym?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769441"/>
            <a:ext cx="1047750" cy="477600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Co dalej z Paktem (3)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047750" y="1079953"/>
            <a:ext cx="1098232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narzędzia polityki zapewnią najskuteczniejsze zintegrowane wsparcie instytucjonalne oraz wsparcie zarządzania dla obszarów wiejskich na wszystkich szczeblach?</a:t>
            </a:r>
          </a:p>
          <a:p>
            <a:pPr marL="116205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przekształcenie wizji obszarów wiejskich w strategię na szczeblu UE przyniosłoby korzyści w postaci znaczących działań w terenie?</a:t>
            </a:r>
          </a:p>
          <a:p>
            <a:pPr marL="116205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 sposób UE może dalej pomagać państwom członkowskim, regionom i społecznościom lokalnym w opracowywaniu krajowych i regionalnych strategii i planów działania na rzecz obszarów wiejskich?</a:t>
            </a:r>
          </a:p>
          <a:p>
            <a:pPr marL="457200" indent="-457200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r>
              <a:rPr lang="pl-PL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 sposób zwiększyć dostępność istotnych dla polityki statystyk i danych dotyczących obszarów wiejskich bez zwiększenia obciążeń administracyjnych?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769441"/>
            <a:ext cx="1047750" cy="477600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047750" y="1061100"/>
            <a:ext cx="1098232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1200"/>
              </a:spcAft>
              <a:buClr>
                <a:srgbClr val="A9177C"/>
              </a:buClr>
              <a:buFont typeface="Arial" panose="020B0604020202020204" pitchFamily="34" charset="0"/>
              <a:buChar char="•"/>
            </a:pPr>
            <a:endParaRPr lang="en-US" sz="26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A9177C"/>
              </a:buClr>
            </a:pPr>
            <a:r>
              <a:rPr lang="pl-PL" sz="3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Dziękuję za uwagę i zachęcam do aktywnego, publicznego udziału w Pakcie –</a:t>
            </a: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r>
              <a:rPr lang="pl-PL" sz="3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zapisz się do społeczności Paktu dla Wsi</a:t>
            </a: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endParaRPr lang="pl-PL" sz="26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A9177C"/>
              </a:buClr>
            </a:pPr>
            <a:r>
              <a:rPr lang="pl-PL" sz="2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Centrum Doradztwa Rolniczego w Brwinowie </a:t>
            </a: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r>
              <a:rPr lang="pl-PL" sz="2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pełniące funkcję jednostki centralnej KSOW+</a:t>
            </a: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r>
              <a:rPr lang="en-US" sz="2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warszawa@cdr.gov.pl</a:t>
            </a:r>
            <a:endParaRPr lang="en-US" sz="26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r>
              <a:rPr lang="en-US" sz="2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 22 274 23 27</a:t>
            </a:r>
            <a:endParaRPr lang="pl-PL" sz="26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endParaRPr lang="en-US" sz="26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endParaRPr lang="en-US" sz="26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  <a:buClr>
                <a:srgbClr val="A9177C"/>
              </a:buClr>
            </a:pPr>
            <a:endParaRPr lang="pl-PL" sz="26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769441"/>
            <a:ext cx="1047750" cy="477600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9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1046440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Pakt dla Wsi (trochę terminologii)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128712" y="1394156"/>
            <a:ext cx="10982325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Długoterminowa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wizja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obszarów wiejskich UE (czerwiec 2021)</a:t>
            </a: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endParaRPr lang="pl-PL" sz="2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Pakt dla Wsi</a:t>
            </a:r>
            <a:r>
              <a:rPr lang="pl-PL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(rozpoczęcie czerwiec 2022)</a:t>
            </a: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Plan działania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rzecz Paktu dla Wsi (Komisja Europejska)</a:t>
            </a: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endParaRPr lang="pl-PL" sz="2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Wspólnota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rzecz Paktu dla Wsi (wszyscy interesariusze)</a:t>
            </a: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908381"/>
            <a:ext cx="1047750" cy="463706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1046440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Czemu służy Pakt dla Wsi 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133475" y="1362819"/>
            <a:ext cx="10982325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Obszary wiejskie są kluczowe dla tożsamości i dobrostanu całej Europy</a:t>
            </a: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Obszary wiejskie mogą odegrać ważną rolę w radzeniu sobie z najważniejszymi wyzwaniami, jakie przed nami stoją.</a:t>
            </a: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Poczucie "pozostawania w tyle" przekłada się na postawy anty-europejskie i antysystemowe (np. w wyborach)</a:t>
            </a:r>
          </a:p>
          <a:p>
            <a:pPr marL="360000" lvl="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żeby obszary wiejskie przetrwały, potrzebny jest połączony wysiłek szerokiego grona interesariuszy na różnych poziomach.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908381"/>
            <a:ext cx="1047750" cy="463706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Długookresowa wizja obszarów wiejskich UE</a:t>
            </a:r>
          </a:p>
          <a:p>
            <a:pPr algn="ctr">
              <a:spcAft>
                <a:spcPts val="1200"/>
              </a:spcAft>
            </a:pPr>
            <a:r>
              <a:rPr lang="pl-PL" sz="2400" b="1" dirty="0">
                <a:solidFill>
                  <a:schemeClr val="bg1"/>
                </a:solidFill>
              </a:rPr>
              <a:t>10 WSPÓLNYCH CELÓW DO OSIĄGNIĘCIA DO 2040 R.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908381"/>
            <a:ext cx="1047750" cy="463706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499A0D8-49DB-6DA8-9A9C-C353B2E5DB11}"/>
              </a:ext>
            </a:extLst>
          </p:cNvPr>
          <p:cNvSpPr txBox="1"/>
          <p:nvPr/>
        </p:nvSpPr>
        <p:spPr>
          <a:xfrm>
            <a:off x="1338262" y="2018672"/>
            <a:ext cx="1053388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/>
              <a:t>Atrakcyjne miejsca, rozwijające się w ramach harmonijnego rozwoju terytorialnego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Uczestniczące w wielopoziomowym rządzeniu skupionym na konkretnych obszarach lokalnych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Zapewniające bezpieczeństwo żywnościowe, możliwości gospodarcze, towary i usługi dla całego społeczeństwa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Dynamiczne społeczności dążące do zapewnienia dobrostanu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Społeczności oparte na integracji 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Źródło rozkwitającej przyrody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 pełni wykorzystujące innowacje cyfrowe 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Przedsiębiorczy, innowacyjni i wykwalifikowani mieszkańcy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Miejsca tętniące życiem, z efektywnymi, dostępnymi i przystępnymi usługami publicznymi i prywatnymi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Miejsca pełne różnorodności</a:t>
            </a:r>
          </a:p>
        </p:txBody>
      </p:sp>
    </p:spTree>
    <p:extLst>
      <p:ext uri="{BB962C8B-B14F-4D97-AF65-F5344CB8AC3E}">
        <p14:creationId xmlns:p14="http://schemas.microsoft.com/office/powerpoint/2010/main" val="428993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4000" b="1" dirty="0">
                <a:solidFill>
                  <a:schemeClr val="bg1"/>
                </a:solidFill>
              </a:rPr>
              <a:t>Pakt jako przestrzenie współpracy i sieciowania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DD0B09F-BDF7-E9A7-312D-69454BC2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546" y="2314289"/>
            <a:ext cx="5297883" cy="323116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830997"/>
            <a:ext cx="1047750" cy="4714452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8AA8B94-840F-FF8E-7A80-94EB95150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71" y="1312551"/>
            <a:ext cx="5181600" cy="4351338"/>
          </a:xfrm>
        </p:spPr>
        <p:txBody>
          <a:bodyPr/>
          <a:lstStyle/>
          <a:p>
            <a:pPr marL="357188" indent="0">
              <a:buNone/>
            </a:pPr>
            <a:r>
              <a:rPr lang="pl-PL" sz="2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Pakt dla Wsi to przestrzeń i ramy organizacyjne dla wzmocnienia współpracy między władzami krajowymi, regionalnymi i lokalnymi, społeczeństwem obywatelskim, przedsiębiorcami, naukowcami i obywatelami, aby działali razem na rzecz wspólnych celów Wizji. </a:t>
            </a:r>
          </a:p>
          <a:p>
            <a:endParaRPr lang="en-IE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0211D6C8-E10F-95C6-BD76-37DB566C9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829" y="1469009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54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1046440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Propozycje Paktu dla Wsi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908381"/>
            <a:ext cx="1047750" cy="463706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ED62B6A-54BA-D0A1-B30A-BF2F9A444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62" y="1649881"/>
            <a:ext cx="1707028" cy="1646063"/>
          </a:xfrm>
          <a:prstGeom prst="rect">
            <a:avLst/>
          </a:prstGeom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573AE236-EC13-8E58-6F64-848FD20B99D1}"/>
              </a:ext>
            </a:extLst>
          </p:cNvPr>
          <p:cNvGrpSpPr/>
          <p:nvPr/>
        </p:nvGrpSpPr>
        <p:grpSpPr>
          <a:xfrm>
            <a:off x="5285217" y="1618409"/>
            <a:ext cx="1585970" cy="1570945"/>
            <a:chOff x="5433887" y="1969388"/>
            <a:chExt cx="1585970" cy="1570945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8472D6F8-883F-66E0-09E6-7FDD7F626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306" y="1974782"/>
              <a:ext cx="1565551" cy="1565551"/>
            </a:xfrm>
            <a:prstGeom prst="rect">
              <a:avLst/>
            </a:prstGeom>
          </p:spPr>
        </p:pic>
        <p:sp>
          <p:nvSpPr>
            <p:cNvPr id="9" name="Flowchart: Connector 62">
              <a:extLst>
                <a:ext uri="{FF2B5EF4-FFF2-40B4-BE49-F238E27FC236}">
                  <a16:creationId xmlns:a16="http://schemas.microsoft.com/office/drawing/2014/main" id="{EA92E2E2-626E-D3C1-CF55-5A58DED45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3887" y="1969388"/>
              <a:ext cx="1570945" cy="1570945"/>
            </a:xfrm>
            <a:prstGeom prst="flowChartConnector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elawadee"/>
                <a:ea typeface="+mn-ea"/>
                <a:cs typeface="+mn-cs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F1FD8DEA-C811-6757-4109-75263F8C47C9}"/>
              </a:ext>
            </a:extLst>
          </p:cNvPr>
          <p:cNvGrpSpPr/>
          <p:nvPr/>
        </p:nvGrpSpPr>
        <p:grpSpPr>
          <a:xfrm>
            <a:off x="8462014" y="1618410"/>
            <a:ext cx="1630708" cy="1743736"/>
            <a:chOff x="8920904" y="1939360"/>
            <a:chExt cx="1630708" cy="1743736"/>
          </a:xfrm>
        </p:grpSpPr>
        <p:sp>
          <p:nvSpPr>
            <p:cNvPr id="12" name="Flowchart: Connector 76">
              <a:extLst>
                <a:ext uri="{FF2B5EF4-FFF2-40B4-BE49-F238E27FC236}">
                  <a16:creationId xmlns:a16="http://schemas.microsoft.com/office/drawing/2014/main" id="{A65ACDD0-1192-EBFC-C8CC-B0FB052DA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0786" y="1939360"/>
              <a:ext cx="1570945" cy="1570945"/>
            </a:xfrm>
            <a:prstGeom prst="flowChartConnector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elawadee"/>
                <a:ea typeface="+mn-ea"/>
                <a:cs typeface="+mn-cs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4AEBB769-A973-2060-B101-C271B24D7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0904" y="2052388"/>
              <a:ext cx="1630708" cy="1630708"/>
            </a:xfrm>
            <a:prstGeom prst="rect">
              <a:avLst/>
            </a:prstGeom>
          </p:spPr>
        </p:pic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5702FB7-C3D3-320D-EF3F-EDE9A72B9E99}"/>
              </a:ext>
            </a:extLst>
          </p:cNvPr>
          <p:cNvSpPr txBox="1"/>
          <p:nvPr/>
        </p:nvSpPr>
        <p:spPr>
          <a:xfrm>
            <a:off x="1922526" y="3668647"/>
            <a:ext cx="88033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Wzmacnianie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C726F"/>
                </a:solidFill>
                <a:effectLst/>
                <a:uLnTx/>
                <a:uFillTx/>
                <a:ea typeface="+mn-ea"/>
                <a:cs typeface="+mn-cs"/>
              </a:rPr>
              <a:t>głosu obszarów wiejskich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i ich obecności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C726F"/>
                </a:solidFill>
                <a:effectLst/>
                <a:uLnTx/>
                <a:uFillTx/>
                <a:ea typeface="+mn-ea"/>
                <a:cs typeface="+mn-cs"/>
              </a:rPr>
              <a:t>w agendzie politycznej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1C726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C726F"/>
                </a:solidFill>
                <a:effectLst/>
                <a:uLnTx/>
                <a:uFillTx/>
                <a:ea typeface="+mn-ea"/>
                <a:cs typeface="+mn-cs"/>
              </a:rPr>
              <a:t>Sieciowanie, współpraca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726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wzajemne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C726F"/>
                </a:solidFill>
                <a:effectLst/>
                <a:uLnTx/>
                <a:uFillTx/>
                <a:ea typeface="+mn-ea"/>
                <a:cs typeface="+mn-cs"/>
              </a:rPr>
              <a:t>uczenie się od siebie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1C726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C726F"/>
                </a:solidFill>
                <a:effectLst/>
                <a:uLnTx/>
                <a:uFillTx/>
                <a:ea typeface="+mn-ea"/>
                <a:cs typeface="+mn-cs"/>
              </a:rPr>
              <a:t>Zobowiązania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7B44B"/>
                </a:solidFill>
                <a:effectLst/>
                <a:uLnTx/>
                <a:uFillTx/>
                <a:ea typeface="+mn-ea"/>
                <a:cs typeface="+mn-cs"/>
              </a:rPr>
              <a:t>działania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B44B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Społeczność Paktu dla Wsi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685800"/>
            <a:ext cx="1047750" cy="4859649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42B77F-73E6-E09F-C9AD-B77E7D7D6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765434"/>
            <a:ext cx="9647184" cy="54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1046440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Platforma współpracy Paktu dla Wsi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209675" y="1600438"/>
            <a:ext cx="10595229" cy="388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A9177C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Najnowsze informacje o Pakcie dla wsi i o rewitalizacji wsi</a:t>
            </a:r>
          </a:p>
          <a:p>
            <a:pPr marL="447675" marR="0" lvl="0" indent="-447675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A9177C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Możliwość nawiązania kontaktu z podobnymi organizacjami</a:t>
            </a:r>
          </a:p>
          <a:p>
            <a:pPr marL="447675" marR="0" lvl="0" indent="-447675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A9177C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Wymiana poglądów w ramach istniejących grup dyskusyjnych i możliwość założenia nowych (w tym np. w językach innych niż angielski!)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2CA2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Leelawadee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2CA2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</a:rPr>
              <a:t>Dołącz do wspólnoty na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Leelawadee" panose="020B0502040204020203" pitchFamily="34" charset="-34"/>
                <a:hlinkClick r:id="rId2"/>
              </a:rPr>
              <a:t>platformie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Leelawadee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2CA2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cs typeface="Leelawadee" panose="020B0502040204020203" pitchFamily="34" charset="-34"/>
              </a:rPr>
              <a:t>Zapisz</a:t>
            </a:r>
            <a:r>
              <a:rPr lang="en-US" sz="2400" b="1" dirty="0">
                <a:solidFill>
                  <a:prstClr val="black"/>
                </a:solidFill>
                <a:cs typeface="Leelawadee" panose="020B0502040204020203" pitchFamily="34" charset="-34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Leelawadee" panose="020B0502040204020203" pitchFamily="34" charset="-34"/>
              </a:rPr>
              <a:t>się</a:t>
            </a:r>
            <a:r>
              <a:rPr lang="en-US" sz="2400" b="1" dirty="0">
                <a:solidFill>
                  <a:prstClr val="black"/>
                </a:solidFill>
                <a:cs typeface="Leelawadee" panose="020B0502040204020203" pitchFamily="34" charset="-34"/>
              </a:rPr>
              <a:t> do </a:t>
            </a:r>
            <a:r>
              <a:rPr lang="en-US" sz="2400" b="1" dirty="0" err="1">
                <a:solidFill>
                  <a:prstClr val="black"/>
                </a:solidFill>
                <a:cs typeface="Leelawadee" panose="020B0502040204020203" pitchFamily="34" charset="-34"/>
              </a:rPr>
              <a:t>miesięcznego</a:t>
            </a:r>
            <a:r>
              <a:rPr lang="en-US" sz="2400" b="1" dirty="0">
                <a:solidFill>
                  <a:prstClr val="black"/>
                </a:solidFill>
                <a:cs typeface="Leelawadee" panose="020B0502040204020203" pitchFamily="34" charset="-34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Leelawadee" panose="020B0502040204020203" pitchFamily="34" charset="-34"/>
                <a:hlinkClick r:id="rId3"/>
              </a:rPr>
              <a:t>biuletynu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908381"/>
            <a:ext cx="1047750" cy="463706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5AD3AE7-6460-4E1B-E8A2-0225D8592D00}"/>
              </a:ext>
            </a:extLst>
          </p:cNvPr>
          <p:cNvSpPr txBox="1"/>
          <p:nvPr/>
        </p:nvSpPr>
        <p:spPr>
          <a:xfrm>
            <a:off x="0" y="0"/>
            <a:ext cx="12192000" cy="1046440"/>
          </a:xfrm>
          <a:prstGeom prst="rect">
            <a:avLst/>
          </a:prstGeom>
          <a:solidFill>
            <a:srgbClr val="A9177C"/>
          </a:solidFill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Pakt na poziomie Państwa Członkowskiego</a:t>
            </a:r>
          </a:p>
          <a:p>
            <a:pPr algn="ctr">
              <a:spcAft>
                <a:spcPts val="1200"/>
              </a:spcAft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955977-EEBD-E6F1-868C-B9BACC515C81}"/>
              </a:ext>
            </a:extLst>
          </p:cNvPr>
          <p:cNvSpPr txBox="1"/>
          <p:nvPr/>
        </p:nvSpPr>
        <p:spPr>
          <a:xfrm>
            <a:off x="1133476" y="1600439"/>
            <a:ext cx="10904554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>
              <a:spcBef>
                <a:spcPts val="600"/>
              </a:spcBef>
              <a:buClr>
                <a:srgbClr val="A9177C"/>
              </a:buClr>
              <a:buFont typeface="Symbol" panose="05050102010706020507" pitchFamily="18" charset="2"/>
              <a:buChar char=""/>
            </a:pPr>
            <a:endParaRPr lang="pl-PL" sz="20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>
              <a:spcAft>
                <a:spcPts val="1200"/>
              </a:spcAft>
              <a:buClr>
                <a:srgbClr val="A9177C"/>
              </a:buClr>
            </a:pPr>
            <a:endParaRPr lang="pl-PL" sz="20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Clr>
                <a:srgbClr val="A9177C"/>
              </a:buClr>
              <a:buFont typeface="Symbol" panose="05050102010706020507" pitchFamily="18" charset="2"/>
              <a:buChar char=""/>
            </a:pPr>
            <a:endParaRPr lang="pl-PL" sz="2400" b="1" i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72E2CB-C027-CAC4-C799-8EA2B41A7B92}"/>
              </a:ext>
            </a:extLst>
          </p:cNvPr>
          <p:cNvSpPr/>
          <p:nvPr/>
        </p:nvSpPr>
        <p:spPr>
          <a:xfrm>
            <a:off x="0" y="908381"/>
            <a:ext cx="1047750" cy="4637068"/>
          </a:xfrm>
          <a:prstGeom prst="rect">
            <a:avLst/>
          </a:prstGeom>
          <a:gradFill flip="none" rotWithShape="1">
            <a:gsLst>
              <a:gs pos="0">
                <a:srgbClr val="A9177C"/>
              </a:gs>
              <a:gs pos="83000">
                <a:srgbClr val="A9177C">
                  <a:alpha val="61000"/>
                </a:srgbClr>
              </a:gs>
              <a:gs pos="54000">
                <a:srgbClr val="A9177C"/>
              </a:gs>
              <a:gs pos="69000">
                <a:srgbClr val="A9177C">
                  <a:alpha val="8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4E6A6A-20B7-1F23-68A0-13DA11476A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5449"/>
            <a:ext cx="2524125" cy="129305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478B2D8-42C6-26D5-D857-0ADA11036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340" y="1046440"/>
            <a:ext cx="9647184" cy="54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6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779</Words>
  <Application>Microsoft Office PowerPoint</Application>
  <PresentationFormat>Widescreen</PresentationFormat>
  <Paragraphs>90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Leelawadee</vt:lpstr>
      <vt:lpstr>Montserrat</vt:lpstr>
      <vt:lpstr>Symbol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Kwiatkowski</dc:creator>
  <cp:lastModifiedBy>Pawel Krzeczunowicz</cp:lastModifiedBy>
  <cp:revision>43</cp:revision>
  <dcterms:created xsi:type="dcterms:W3CDTF">2024-05-20T19:20:31Z</dcterms:created>
  <dcterms:modified xsi:type="dcterms:W3CDTF">2024-05-28T13:28:10Z</dcterms:modified>
</cp:coreProperties>
</file>