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4" r:id="rId1"/>
  </p:sldMasterIdLst>
  <p:notesMasterIdLst>
    <p:notesMasterId r:id="rId30"/>
  </p:notesMasterIdLst>
  <p:sldIdLst>
    <p:sldId id="256" r:id="rId2"/>
    <p:sldId id="318" r:id="rId3"/>
    <p:sldId id="293" r:id="rId4"/>
    <p:sldId id="300" r:id="rId5"/>
    <p:sldId id="301" r:id="rId6"/>
    <p:sldId id="322" r:id="rId7"/>
    <p:sldId id="323" r:id="rId8"/>
    <p:sldId id="309" r:id="rId9"/>
    <p:sldId id="324" r:id="rId10"/>
    <p:sldId id="311" r:id="rId11"/>
    <p:sldId id="312" r:id="rId12"/>
    <p:sldId id="325" r:id="rId13"/>
    <p:sldId id="313" r:id="rId14"/>
    <p:sldId id="314" r:id="rId15"/>
    <p:sldId id="302" r:id="rId16"/>
    <p:sldId id="303" r:id="rId17"/>
    <p:sldId id="304" r:id="rId18"/>
    <p:sldId id="327" r:id="rId19"/>
    <p:sldId id="334" r:id="rId20"/>
    <p:sldId id="335" r:id="rId21"/>
    <p:sldId id="305" r:id="rId22"/>
    <p:sldId id="306" r:id="rId23"/>
    <p:sldId id="329" r:id="rId24"/>
    <p:sldId id="330" r:id="rId25"/>
    <p:sldId id="331" r:id="rId26"/>
    <p:sldId id="332" r:id="rId27"/>
    <p:sldId id="333" r:id="rId28"/>
    <p:sldId id="292" r:id="rId29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9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D0FCC-8CA6-4DA7-BD4E-2D1210BEF301}" type="datetimeFigureOut">
              <a:rPr lang="pl-PL" smtClean="0"/>
              <a:t>23.05.2024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CB84-4334-405D-BF30-EA347722AC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1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2400" y="1339850"/>
            <a:ext cx="6432550" cy="3617913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24680" y="9521977"/>
            <a:ext cx="3002454" cy="502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B2CFB-FD1D-474A-977F-B00EAFF07144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78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2400" y="1339850"/>
            <a:ext cx="6432550" cy="3617913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24680" y="9521977"/>
            <a:ext cx="3002454" cy="502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B2CFB-FD1D-474A-977F-B00EAFF07144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806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Zarządzenie dostępne pod adresem: https://edziennik.minrol.gov.pl/actbymonths.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BE49997-3F63-4C76-99A1-36EE285F66A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2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2400" y="1339850"/>
            <a:ext cx="6432550" cy="3617913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24680" y="9521977"/>
            <a:ext cx="3002454" cy="502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5F5D9A-1029-46DA-9557-3F26B22BF1DD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42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2400" y="1339850"/>
            <a:ext cx="6432550" cy="3617913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24680" y="9521977"/>
            <a:ext cx="3002454" cy="502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5F5D9A-1029-46DA-9557-3F26B22BF1DD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2972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2400" y="1339850"/>
            <a:ext cx="6432550" cy="3617913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24680" y="9521977"/>
            <a:ext cx="3002454" cy="502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5F5D9A-1029-46DA-9557-3F26B22BF1DD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34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2400" y="1339850"/>
            <a:ext cx="6432550" cy="3617913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24680" y="9521977"/>
            <a:ext cx="3002454" cy="502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5F5D9A-1029-46DA-9557-3F26B22BF1DD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9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52400" y="1339850"/>
            <a:ext cx="6432550" cy="3617913"/>
          </a:xfrm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 txBox="1"/>
          <p:nvPr/>
        </p:nvSpPr>
        <p:spPr>
          <a:xfrm>
            <a:off x="3924680" y="9521977"/>
            <a:ext cx="3002454" cy="5029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2985" tIns="46493" rIns="92985" bIns="46493" anchor="b" anchorCtr="0" compatLnSpc="1">
            <a:noAutofit/>
          </a:bodyPr>
          <a:lstStyle/>
          <a:p>
            <a:pPr algn="r" defTabSz="92985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4219EB-CAF6-4BBF-A483-FEF42F2FF560}" type="slidenum">
              <a:pPr algn="r" defTabSz="9298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pl-PL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3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1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8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2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9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675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0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949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png"/><Relationship Id="rId2" Type="http://schemas.openxmlformats.org/officeDocument/2006/relationships/hyperlink" Target="mailto:sekretariat.pt@minrol.gov.p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037186" y="1197417"/>
            <a:ext cx="10058400" cy="4317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4400" b="1" dirty="0">
                <a:solidFill>
                  <a:srgbClr val="0070C0"/>
                </a:solidFill>
              </a:rPr>
              <a:t>Kierunki tematyczne KSOW+ na 2025 r.</a:t>
            </a:r>
            <a:br>
              <a:rPr lang="pl-PL" sz="4400" b="1" dirty="0">
                <a:solidFill>
                  <a:srgbClr val="0070C0"/>
                </a:solidFill>
              </a:rPr>
            </a:br>
            <a:r>
              <a:rPr lang="pl-PL" sz="4400" b="1" dirty="0">
                <a:solidFill>
                  <a:srgbClr val="0070C0"/>
                </a:solidFill>
              </a:rPr>
              <a:t>w kontekście działań Sieci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Spotkanie jednostek wsparcia Krajowej Sieci Obszarów Wiejskich+</a:t>
            </a:r>
          </a:p>
          <a:p>
            <a:pPr algn="ctr"/>
            <a:r>
              <a:rPr lang="pl-PL" b="1" dirty="0">
                <a:solidFill>
                  <a:srgbClr val="C00000"/>
                </a:solidFill>
              </a:rPr>
              <a:t>Zegrze, 27</a:t>
            </a:r>
            <a:r>
              <a:rPr lang="pl-PL" b="1" dirty="0">
                <a:solidFill>
                  <a:srgbClr val="C00000"/>
                </a:solidFill>
                <a:sym typeface="Symbol" panose="05050102010706020507" pitchFamily="18" charset="2"/>
              </a:rPr>
              <a:t>28</a:t>
            </a:r>
            <a:r>
              <a:rPr lang="pl-PL" b="1" dirty="0">
                <a:solidFill>
                  <a:srgbClr val="C00000"/>
                </a:solidFill>
              </a:rPr>
              <a:t> maja 2024 r.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431304"/>
              </p:ext>
            </p:extLst>
          </p:nvPr>
        </p:nvGraphicFramePr>
        <p:xfrm>
          <a:off x="827463" y="4736800"/>
          <a:ext cx="10477846" cy="1569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77846">
                  <a:extLst>
                    <a:ext uri="{9D8B030D-6E8A-4147-A177-3AD203B41FA5}">
                      <a16:colId xmlns:a16="http://schemas.microsoft.com/office/drawing/2014/main" val="1606673570"/>
                    </a:ext>
                  </a:extLst>
                </a:gridCol>
              </a:tblGrid>
              <a:tr h="13023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700" dirty="0">
                          <a:effectLst/>
                        </a:rPr>
                        <a:t> 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1181100" algn="l"/>
                        </a:tabLs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Operacja współfinansowana ze środków Unii Europejskiej w ramach pomocy technicznej</a:t>
                      </a:r>
                    </a:p>
                    <a:p>
                      <a:pPr algn="ctr"/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Programu Rozwoju Obszarów Wiejskich na lata 2014-2020</a:t>
                      </a: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Instytucja Zarządzająca Programem Rozwoju Obszarów Wiejskich na lata 2014-2020 – Minister Rolnictwa i Rozwoju Wsi</a:t>
                      </a:r>
                    </a:p>
                    <a:p>
                      <a:pPr marL="450215" algn="ctr"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Materiał opracowany przez Ministerstwo Rolnictwa i Rozwoju Wsi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6" marR="6190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41643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13" y="4123376"/>
            <a:ext cx="2054530" cy="1194920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3" y="755112"/>
            <a:ext cx="1066165" cy="558800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58" y="847456"/>
            <a:ext cx="1701800" cy="529590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64" y="813618"/>
            <a:ext cx="691849" cy="485140"/>
          </a:xfrm>
          <a:prstGeom prst="rect">
            <a:avLst/>
          </a:prstGeom>
          <a:noFill/>
        </p:spPr>
      </p:pic>
      <p:pic>
        <p:nvPicPr>
          <p:cNvPr id="15" name="Obraz 14"/>
          <p:cNvPicPr/>
          <p:nvPr/>
        </p:nvPicPr>
        <p:blipFill>
          <a:blip r:embed="rId6"/>
          <a:stretch>
            <a:fillRect/>
          </a:stretch>
        </p:blipFill>
        <p:spPr>
          <a:xfrm>
            <a:off x="9059141" y="852902"/>
            <a:ext cx="2036445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57939" y="399292"/>
            <a:ext cx="10577593" cy="693340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Propozycje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452388" y="1352514"/>
            <a:ext cx="11020926" cy="489746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600"/>
              </a:spcAft>
              <a:buClrTx/>
              <a:buFont typeface="+mj-lt"/>
              <a:buAutoNum type="arabicPeriod" startAt="11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pszczelarstwa.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ClrTx/>
              <a:buFont typeface="+mj-lt"/>
              <a:buAutoNum type="arabicPeriod" startAt="11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Współpraca z Europejską Siecią WPR (EU CAP Network).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ClrTx/>
              <a:buFont typeface="+mj-lt"/>
              <a:buAutoNum type="arabicPeriod" startAt="11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Wymiana pokoleniowa – wsparcie młodych rolników i młodych mieszkańców obszarów wiejskich.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ClrTx/>
              <a:buFont typeface="+mj-lt"/>
              <a:buAutoNum type="arabicPeriod" startAt="11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Wzmocnienie pozycji kobiet w rolnictwie i na obszarach wiejskich.</a:t>
            </a:r>
          </a:p>
          <a:p>
            <a:pPr marL="514350" lvl="0" indent="-514350" algn="just">
              <a:lnSpc>
                <a:spcPct val="115000"/>
              </a:lnSpc>
              <a:spcAft>
                <a:spcPts val="600"/>
              </a:spcAft>
              <a:buClrTx/>
              <a:buFont typeface="+mj-lt"/>
              <a:buAutoNum type="arabicPeriod" startAt="11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</a:rPr>
              <a:t>Gromadzenie i upowszechnianie dobrych praktyk dotyczących rolnictwa i w obszarów wiejskich.</a:t>
            </a:r>
            <a:endParaRPr lang="pl-PL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pl-PL" dirty="0"/>
          </a:p>
          <a:p>
            <a:pPr marL="109728" lv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5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4691" y="174566"/>
            <a:ext cx="10972800" cy="800793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+mn-lt"/>
              </a:rPr>
              <a:t>Opis kierunków tematycznych na 2025 r.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49382" y="1264805"/>
            <a:ext cx="11579629" cy="5035550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">
              <a:buClrTx/>
              <a:buFont typeface="+mj-lt"/>
              <a:buAutoNum type="arabicPeriod"/>
            </a:pPr>
            <a:r>
              <a:rPr lang="pl-PL" sz="2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unijnych i krajowych systemów jakości żywności, s</a:t>
            </a:r>
            <a:r>
              <a:rPr lang="pl-PL" sz="2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trategie skutecznego wejścia na rynek z produktami rolnymi pochodzącymi z małych gospodarstw</a:t>
            </a:r>
            <a:r>
              <a:rPr lang="pl-PL" sz="2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poprawa sytuacji rolnika w łańcuchu dostaw.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Kierunek obejmuje następujące zagadnienia: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arenR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unijne i krajowe systemy jakości żywności, takie jak:</a:t>
            </a:r>
          </a:p>
          <a:p>
            <a:pPr marL="989838" lvl="2" indent="-51435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LcParenR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unijne: rolnictwo ekologiczne, Chronione Nazwy Pochodzenia (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ChNP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Chronione Oznaczenia Geograficzne i Gwarantowane Tradycyjne Specjalności (GTS),</a:t>
            </a:r>
          </a:p>
          <a:p>
            <a:pPr marL="989838" lvl="2" indent="-51435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lphaLcParenR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krajowe: „Jakość Tradycja”, Integrowana produkcja roślin (IP), „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Meat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 (QMP)”, System Jakości Wieprzowiny (PQS), System Gwarantowanej Jakości Żywności (QAFP) „Kulinarne mięso wieprzowe”, System Gwarantowanej Jakości Żywności (QAFP), „Tusze, elementy i mięso z kurczaka, indyka” oraz System Gwarantowanej Jakości Żywności (QAFP) „Wędliny”;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arenR"/>
            </a:pP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upowszechnienie krótkich łańcuchów dostaw, w tym RHD i MOL;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ClrTx/>
              <a:buNone/>
            </a:pPr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ClrTx/>
              <a:buNone/>
            </a:pPr>
            <a:endParaRPr lang="pl-PL" dirty="0"/>
          </a:p>
          <a:p>
            <a:pPr lvl="0">
              <a:buFont typeface="Wingdings" pitchFamily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07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4691" y="174566"/>
            <a:ext cx="10972800" cy="800793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+mn-lt"/>
              </a:rPr>
              <a:t>Opis kierunków tematycznych na 2025 r.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124692" y="1068404"/>
            <a:ext cx="11810634" cy="5159141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arenR" startAt="3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polegające na wymianie informacji, wiedzy i doświadczeń oraz wzajemnym uczeniu się między podmiotami zaangażowanymi w rozwój tych systemów, promocja systemów jakości żywności, informowanie o korzyściach związanych z udziałem w tych systemach, wsparciu finansowym (w tym z PS WPR 2023-2027), przekazywanie informacji o wymogach, jakie trzeba spełnić, oraz o procesie certyfikacji;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arenR" startAt="3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maksymalizacja przychodów ze sprzedaży produktów rolnych z małych gospodarstw, w ramach krótkich łańcuchów dostaw m.in. sprzedaży bezpośredniej, rolniczego handlu detalicznego, MOL;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arenR" startAt="3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przedsiębiorczości, wsparcie rozwoju i promocja nowych modeli organizacji produkcji i sprzedaży, dostaw bezpośrednich oraz marketingu produktów i marek lokalnych, budowania relacji producenta żywności z konsumentem, popularyzacja przetwórstwa produktów pochodzących z własnego gospodarstwa na małą skalę. Promocja inicjatyw w zakresie bezpieczeństwa żywnościowego Polski i pozostałych Państw Członkowskich UE.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ClrTx/>
              <a:buNone/>
            </a:pPr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ClrTx/>
              <a:buNone/>
            </a:pPr>
            <a:endParaRPr lang="pl-PL" dirty="0"/>
          </a:p>
          <a:p>
            <a:pPr lvl="0">
              <a:buFont typeface="Wingdings" pitchFamily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45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67070" y="907736"/>
            <a:ext cx="11824929" cy="5473813"/>
          </a:xfrm>
        </p:spPr>
        <p:txBody>
          <a:bodyPr>
            <a:normAutofit fontScale="85000" lnSpcReduction="10000"/>
          </a:bodyPr>
          <a:lstStyle/>
          <a:p>
            <a:pPr marL="566928" lvl="0" indent="-4572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2"/>
            </a:pPr>
            <a:r>
              <a:rPr lang="pl-PL" sz="2400" b="1" dirty="0">
                <a:solidFill>
                  <a:srgbClr val="C00000"/>
                </a:solidFill>
              </a:rPr>
              <a:t>Funkcje społeczno-edukacyjne gospodarstw rolnych, ze szczególnym uwzględnieniem gospodarstw opiekuńczych, gospodarstw agroturystycznych, zagród edukacyjnych oraz gospodarstw demonstracyjnych.</a:t>
            </a:r>
          </a:p>
          <a:p>
            <a:pPr marL="109728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pl-PL" sz="2200" dirty="0">
                <a:ea typeface="Calibri" panose="020F0502020204030204" pitchFamily="34" charset="0"/>
                <a:cs typeface="Times New Roman" panose="02020603050405020304" pitchFamily="18" charset="0"/>
              </a:rPr>
              <a:t>Kierunek obejmuje następujące zagadnienia:</a:t>
            </a:r>
            <a:endParaRPr lang="pl-PL" sz="2200" b="1" dirty="0"/>
          </a:p>
          <a:p>
            <a:pPr marL="624078" lvl="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2200" dirty="0"/>
              <a:t>zwiększenie dostępu do usług opieki społecznej i zdrowotnej;</a:t>
            </a:r>
          </a:p>
          <a:p>
            <a:pPr marL="624078" lvl="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2200" dirty="0"/>
              <a:t>poprawa jakości i podniesienie poziomu życia mieszkańców;</a:t>
            </a:r>
          </a:p>
          <a:p>
            <a:pPr marL="624078" lvl="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2200" dirty="0"/>
              <a:t>specyfika i zasady funkcjonowania gospodarstw;</a:t>
            </a:r>
          </a:p>
          <a:p>
            <a:pPr marL="624078" lvl="0" indent="-51435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sz="2200" dirty="0"/>
              <a:t>promocja gospodarstw;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 startAt="5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wymiana wiedzy i doświadczeń;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 startAt="5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tworzenie sieci gospodarstw;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 startAt="5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wsparcie finansowe, w tym z PS WPR 2023-2027;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 startAt="5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podnoszenie świadomości w zakresie bezpieczeństwa pracy na wsi;</a:t>
            </a:r>
          </a:p>
          <a:p>
            <a:pPr marL="566928" marR="0" lvl="0" indent="-457200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 startAt="5"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wsparcie działań związanych z profilaktyką w zakresie zdrowia psychicznego młodzieży na obszarach wiejskich.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109728" lv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endParaRPr lang="pl-PL" b="1" dirty="0"/>
          </a:p>
        </p:txBody>
      </p:sp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484036" y="-173255"/>
            <a:ext cx="10972800" cy="856904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63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65758" y="837946"/>
            <a:ext cx="11746167" cy="5431117"/>
          </a:xfrm>
        </p:spPr>
        <p:txBody>
          <a:bodyPr>
            <a:normAutofit/>
          </a:bodyPr>
          <a:lstStyle/>
          <a:p>
            <a:pPr marL="452628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3"/>
            </a:pPr>
            <a:r>
              <a:rPr lang="pl-PL" sz="2200" b="1" dirty="0">
                <a:solidFill>
                  <a:srgbClr val="C00000"/>
                </a:solidFill>
              </a:rPr>
              <a:t>Wsparcie LGD oraz organizacji pozarządowych w zakresie aktywizacji, sieciowania i współpracy lokalnych społeczności, ze szczególnym uwzględnieniem włączenia społecznego seniorów, ludzi młodych oraz osób w niekorzystnej sytuacji lub wykluczonych, przy wykorzystaniu miejscowych zasobów oraz wsparcie wdrażania lokalnych strategii rozwoju.</a:t>
            </a:r>
          </a:p>
          <a:p>
            <a:pPr marL="109728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Kierunek obejmuje następujące zagadnienia:</a:t>
            </a:r>
            <a:endParaRPr lang="pl-PL" dirty="0"/>
          </a:p>
          <a:p>
            <a:pPr marL="566928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dirty="0"/>
              <a:t>wymiana wiedzy i doświadczeń między LGD oraz organizacjami pozarządowymi;</a:t>
            </a:r>
          </a:p>
          <a:p>
            <a:pPr marL="566928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dirty="0"/>
              <a:t>pokazywanie możliwości działania;</a:t>
            </a:r>
          </a:p>
          <a:p>
            <a:pPr marL="566928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dirty="0"/>
              <a:t>informowanie o możliwościach wsparcia finansowego (w tym z PS WPR 2023-2027);</a:t>
            </a:r>
          </a:p>
          <a:p>
            <a:pPr marL="566928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dirty="0"/>
              <a:t>nabywanie umiejętności i podnoszenie poziomu kompetencji niezbędnych do nawiązywania i utrzymania współpracy, tworzenia sieci, animowania lokalnych społeczności do działania. </a:t>
            </a:r>
          </a:p>
          <a:p>
            <a:pPr marL="566928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arenR"/>
            </a:pPr>
            <a:r>
              <a:rPr lang="pl-PL" dirty="0"/>
              <a:t>wymiana doświadczeń, a także podnoszenie kompetencji, wiedzy i umiejętności, które są niezbędne do realizacji zadań LGD, w szczególności związanych z lokalnymi strategiami rozwoju (</a:t>
            </a:r>
            <a:r>
              <a:rPr lang="pl-PL" dirty="0" err="1"/>
              <a:t>lsr</a:t>
            </a:r>
            <a:r>
              <a:rPr lang="pl-PL" dirty="0"/>
              <a:t>).</a:t>
            </a:r>
          </a:p>
          <a:p>
            <a:pPr marL="109728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/>
              <a:t> </a:t>
            </a:r>
          </a:p>
        </p:txBody>
      </p:sp>
      <p:sp>
        <p:nvSpPr>
          <p:cNvPr id="4" name="Tytuł 4"/>
          <p:cNvSpPr txBox="1">
            <a:spLocks/>
          </p:cNvSpPr>
          <p:nvPr/>
        </p:nvSpPr>
        <p:spPr>
          <a:xfrm>
            <a:off x="635922" y="0"/>
            <a:ext cx="10972800" cy="837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</a:lstStyle>
          <a:p>
            <a:pPr algn="ctr"/>
            <a:r>
              <a:rPr lang="pl-PL" sz="3200" b="1" spc="-50" dirty="0">
                <a:solidFill>
                  <a:srgbClr val="0070C0"/>
                </a:solidFill>
                <a:ea typeface="+mj-ea"/>
                <a:cs typeface="+mj-cs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928254" y="57345"/>
            <a:ext cx="10058400" cy="725319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+mn-lt"/>
              </a:rPr>
              <a:t>Opis kierunków tematycznych na 2025 r.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24725" y="782664"/>
            <a:ext cx="11910447" cy="5303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pl-PL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Sieciowanie doradców, przedstawicieli nauki, rolników, przedsiębiorców oraz innych partnerów AKIS w obszarach tematycznych związanych z rolnictwem i rozwojem obszarów wiejskich.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Kierunek obejmuje następujące zagadnienia:</a:t>
            </a:r>
            <a:endParaRPr lang="pl-PL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tworzenia oraz funkcjonowania sieci kontaktów między partnerami AKIS;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przepływu branżowej i specjalistycznej wiedzy, wymiany doświadczeń, a także identyfikacji potrzeb praktyki rolniczej i obszarów problemowych wymagających zastosowania nowych rozwiązań – w zakresie wdrażania innowacyjnych rozwiązań w rolnictwie, produkcji i przetwórstwie żywności i na obszarach wiejskich;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na rzecz wzmocnienia powiązań między nauką a praktyką;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przepływu informacji od nauki (badania i propozycje nowych rozwiązań) przez system edukacji (przygotowanie rolników i osoby pracujące w sektorze rolnictwa do wykonywania zawodu) i doradztwo rolnicze (rola pośrednika w zakresie współpracy i rozwoju innowacji) do administracji i dostawców środków produkcji i usług;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sprawdzonych i skutecznych rozwiązań.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AKIS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933" y="1131377"/>
            <a:ext cx="2270500" cy="1286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656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015139" y="32568"/>
            <a:ext cx="10972800" cy="715962"/>
          </a:xfrm>
        </p:spPr>
        <p:txBody>
          <a:bodyPr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259385" y="841091"/>
            <a:ext cx="11728554" cy="545236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+mj-lt"/>
              <a:buAutoNum type="arabicPeriod" startAt="5"/>
              <a:tabLst>
                <a:tab pos="6997700" algn="l"/>
              </a:tabLst>
            </a:pP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Rozwiązania innowacyjne w </a:t>
            </a: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zakresie nowych lub udoskonalonych produktów lub technologii, metod organizacji i marketingu w sektorach: rolnym, spożywczym, leśnym</a:t>
            </a: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w działalności pozarolniczej na obszarach wiejskich, w tym rozwiązania prośrodowiskowe i proklimatyczne.</a:t>
            </a:r>
          </a:p>
          <a:p>
            <a:pPr marL="0" lvl="0" indent="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Kierunek obejmuje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wymianę wiedzy i doświadczeń oraz wsparcie zainteresowanych, w tym grup operacyjnych EPI (zasady tworzenia i współpraca w ramach grup operacyjnych EPI), stosowaniem innowacyjnych rozwiązań w rolnictwie i na obszarach wiejskich, mających na celu zwiększenie konkurencyjności gospodarstw;</a:t>
            </a:r>
          </a:p>
          <a:p>
            <a:pPr marL="0" lvl="0" indent="0" algn="just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None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Innowacje te obejmują rozwiązania korzystne dla ochrony zasobów przyrodniczych i przeciwdziałające zmianom klimatu, wspierają działania na rzecz niskoemisyjności w działalności rolniczej i pozarolniczej oraz promują korzyści wynikające ze zmiany tradycyjnego modelu gospodarowania na model nowoczesny, prośrodowiskowy i proklimatyczny. Dodatkowo, w ramach tych działań, planowane jest upowszechnienie innowacji w produkcji zwierzęcej i roślinnej, jak również nowych metod przetwórstwa przyjaznych dla środowiska i nieoddziałujących negatywnie na klimat. Transfer wiedzy i doświadczeń obejmuje również tematy zrównoważonego rolnictwa, cyfryzacji oraz automatyzacji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 descr="C:\Users\ikamin\AppData\Local\Temp\Rar$DIa19476.4869\SIR_LOGOty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40" y="5138403"/>
            <a:ext cx="2551197" cy="11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Drone, Dji, Fantom, Quadkop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89" y="5104734"/>
            <a:ext cx="1780540" cy="1188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19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74319" y="0"/>
            <a:ext cx="11558637" cy="757959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kst — symbol zastępczy 5"/>
          <p:cNvSpPr txBox="1"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 marL="0" lvl="0" indent="0" algn="just" defTabSz="914400">
              <a:spcBef>
                <a:spcPts val="600"/>
              </a:spcBef>
              <a:spcAft>
                <a:spcPts val="600"/>
              </a:spcAft>
              <a:buNone/>
            </a:pPr>
            <a:endParaRPr lang="pl-PL" sz="1800" dirty="0">
              <a:solidFill>
                <a:srgbClr val="000000"/>
              </a:solidFill>
            </a:endParaRPr>
          </a:p>
          <a:p>
            <a:pPr marL="342900" lvl="0" indent="-342900" algn="just" defTabSz="914400">
              <a:spcBef>
                <a:spcPts val="600"/>
              </a:spcBef>
              <a:spcAft>
                <a:spcPts val="600"/>
              </a:spcAft>
            </a:pPr>
            <a:endParaRPr lang="pl-PL" sz="180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8081" y="757959"/>
            <a:ext cx="11977092" cy="53403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pl-P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Długoterminowa wizja rozwoju obszarów wiejskich do 2040 w Polsce i Unii Europejskiej: diagnoza wyzwań, potrzeb oraz propozycja rozwiązań i działań.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Kierunek obejmuje następujące zagadnienia: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wzmacnianie głosu obszarów wiejskich i ich obecności w politykach;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usystematyzowanie dialogu z interesariuszami;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sieciowanie szerokiego grona interesariuszy;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współpraca i wzajemne uczenie się od siebie między władzami krajowymi, regionalnymi i lokalnymi, społeczeństwem obywatelskim, przedsiębiorcami, naukowcami;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analizy i badania potrzeb społeczności wiejskiej;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6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finansowanie rozwoju obszarów wiejskich;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dirty="0"/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81" y="1322093"/>
            <a:ext cx="2192527" cy="22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74319" y="0"/>
            <a:ext cx="11558637" cy="757959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58081" y="757959"/>
            <a:ext cx="11977092" cy="32932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 dirty="0"/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6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kern="0" dirty="0">
                <a:solidFill>
                  <a:srgbClr val="000000"/>
                </a:solidFill>
              </a:rPr>
              <a:t>współpraca w ramach Paktu na rzecz obszarów wiejskich, w tym informacje o Pakcie;</a:t>
            </a:r>
            <a:endParaRPr lang="pl-PL" sz="2000" dirty="0"/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6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finansowanie rozwoju obszarów wiejskich po 2027 r.;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6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włączanie JST w programowanie, monitorowanie i realizację działań rozwojowych na obszarach wiejskich z programów zarządzanych centralnie;</a:t>
            </a:r>
          </a:p>
          <a:p>
            <a:pPr marL="514350" lvl="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6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dirty="0"/>
              <a:t>wsparcie badań w zakresie zdiagnozowania wyzwań, potrzeb i koniecznych zmian, gromadzenie wiedzy nt. proponowanych rozwiązań, rozpowszechnianie tych rozwiązań.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068" y="3308030"/>
            <a:ext cx="4249627" cy="30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0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74319" y="0"/>
            <a:ext cx="11558637" cy="757959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8830" y="1142970"/>
            <a:ext cx="11977092" cy="450892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pl-PL" sz="2400" b="1" dirty="0">
                <a:solidFill>
                  <a:srgbClr val="C00000"/>
                </a:solidFill>
              </a:rPr>
              <a:t>Transformacja energetyczna na obszarach wiejskich</a:t>
            </a:r>
            <a:r>
              <a:rPr lang="pl-PL" sz="2400" dirty="0">
                <a:solidFill>
                  <a:srgbClr val="C00000"/>
                </a:solidFill>
              </a:rPr>
              <a:t>.</a:t>
            </a:r>
            <a:endParaRPr lang="pl-PL" sz="28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dirty="0"/>
              <a:t>Kierunek obejmuje następujące zagadnienia: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tworzenie i poprawa warunków do rozwoju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niskoemisyjnej,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zielonej gospodarki;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wykorzystywanie odnawialnych źródeł energii w rolnictwie i na obszarach wiejskich;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spółdzielczości energetycznej;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dywersyfikacja źródeł energii;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zwiększenie bezpieczeństwa energetycznego;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poprawa efektywności energetycznej gospodarstw rolnych;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promocja zielonej energii.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</p:txBody>
      </p:sp>
      <p:pic>
        <p:nvPicPr>
          <p:cNvPr id="7" name="Obraz 6" descr="Pxclimateaction, Turbina Wiatrow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758" y="635272"/>
            <a:ext cx="2683164" cy="204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Środowisko, Ochrona Środowisk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79" y="3183522"/>
            <a:ext cx="3994484" cy="2687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2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-128528"/>
            <a:ext cx="976393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4000" b="1" dirty="0">
                <a:solidFill>
                  <a:prstClr val="black"/>
                </a:solidFill>
              </a:rPr>
              <a:t> </a:t>
            </a:r>
            <a:r>
              <a:rPr lang="pl-PL" sz="3200" b="1" dirty="0">
                <a:solidFill>
                  <a:srgbClr val="0070C0"/>
                </a:solidFill>
              </a:rPr>
              <a:t>Kierunki tematyczne </a:t>
            </a:r>
            <a:r>
              <a:rPr lang="pl-PL" sz="3200" b="1" dirty="0">
                <a:solidFill>
                  <a:srgbClr val="0070C0"/>
                </a:solidFill>
                <a:sym typeface="Symbol" panose="05050102010706020507" pitchFamily="18" charset="2"/>
              </a:rPr>
              <a:t> czym są, zasady realizacji</a:t>
            </a:r>
            <a:endParaRPr lang="pl-PL" sz="20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</a:rPr>
              <a:t>Kierunek tematyczny to ogólny kierunek działania Krajowej Sieci Obszarów Wiejskich+ w danym roku, uchwalony przez Komitet Sterujący ds. KSOW+ i zaakceptowany przez ministra.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</a:rPr>
              <a:t>Kierunki tematyczne są określane corocznie na 1 rok w roku poprzedzającym rok ich realizacji.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</a:rPr>
              <a:t>Kierunki tematyczne nie są wyznaczane dla działania 8 „Informacja i promocja Planu Strategicznego WPR”, gdyż jego realizacja wynika ze Strategii Komunikacji dla Planu Strategicznego WPR.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</a:rPr>
              <a:t>Kierunki tematyczne mogą być inne do realizacji na poziomie krajowym i regionalnym. Na poziomie regionalnym mogą się różnić biorąc pod uwagę specyfikę i potrzeby regionu. Kierunki tematyczne mogą być określone odrębnie dla samorządów województw i wojewódzkich ośrodków doradztwa rolniczego.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solidFill>
                  <a:prstClr val="black"/>
                </a:solidFill>
              </a:rPr>
              <a:t>Kierunki tematyczne muszą być zgodne z celami i działaniami KSOW+.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Do 25% kosztów kwalifikowalnych wszystkich operacji danej jednostki ujętych w planie operacyjnym na dany rok, bez uwzględnienia kosztów operacji tej jednostki w działaniu 8, może ona przeznaczyć na operacje, które nie wpisują się w kierunki tematyczne. </a:t>
            </a:r>
            <a:endParaRPr lang="pl-PL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endParaRPr lang="pl-PL" sz="2000" dirty="0">
              <a:solidFill>
                <a:prstClr val="black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402" y="139485"/>
            <a:ext cx="3466456" cy="6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67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74319" y="0"/>
            <a:ext cx="11558637" cy="757959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4908" y="940840"/>
            <a:ext cx="11977092" cy="54322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pl-PL" sz="2400" b="1" dirty="0">
                <a:solidFill>
                  <a:srgbClr val="C00000"/>
                </a:solidFill>
              </a:rPr>
              <a:t>Rozwój rolnictwa ekologicznego</a:t>
            </a:r>
            <a:r>
              <a:rPr lang="pl-PL" sz="2400" dirty="0">
                <a:solidFill>
                  <a:srgbClr val="C00000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pl-PL" sz="2000" dirty="0">
                <a:solidFill>
                  <a:prstClr val="black"/>
                </a:solidFill>
              </a:rPr>
              <a:t>Kierunek obejmuje następujące zagadnienia: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solidFill>
                  <a:prstClr val="black"/>
                </a:solidFill>
              </a:rPr>
              <a:t>wymiana doświadczeń między producentami, przetwórcami oraz dystrybutorami produktów ekologicznych i nawiązywanie kontaktów handlowych między nimi;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solidFill>
                  <a:prstClr val="black"/>
                </a:solidFill>
              </a:rPr>
              <a:t>propagowanie i wzrost wiedzy na temat ekologicznej uprawy roślin i ekologicznej hodowli zwierząt;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solidFill>
                  <a:prstClr val="black"/>
                </a:solidFill>
              </a:rPr>
              <a:t>promocja korzyści wynikających z uprawy i hodowli zgodnie z wymogami rolnictwa ekologicznego;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solidFill>
                  <a:prstClr val="black"/>
                </a:solidFill>
              </a:rPr>
              <a:t>informowanie o wsparciu finansowym (w tym z PS WPR 2023-2027);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solidFill>
                  <a:prstClr val="black"/>
                </a:solidFill>
              </a:rPr>
              <a:t>wzmacnianie świadomości ekologicznej;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solidFill>
                  <a:prstClr val="black"/>
                </a:solidFill>
              </a:rPr>
              <a:t>promocja zachowań proekologicznych oraz upowszechnianie wiedzy na temat ograniczania strat i marnotrawstwa żywności wśród mieszkańców obszarów wiejskich;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solidFill>
                  <a:prstClr val="black"/>
                </a:solidFill>
              </a:rPr>
              <a:t>popularyzacja wśród konsumentów prozdrowotnych walorów ze spożywania żywności ekologicznej.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016" y="180340"/>
            <a:ext cx="2223436" cy="15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4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 noGrp="1"/>
          </p:cNvSpPr>
          <p:nvPr>
            <p:ph type="title" idx="4294967295"/>
          </p:nvPr>
        </p:nvSpPr>
        <p:spPr>
          <a:xfrm>
            <a:off x="643885" y="108488"/>
            <a:ext cx="9661525" cy="710017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95517" y="1136139"/>
            <a:ext cx="11778310" cy="41272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lvl="0" indent="-457200" algn="just" defTabSz="9144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Poprawa dochodowości mieszkańców obszarów wiejskich z uwzględnieniem specyfiki danego regionu, w tym </a:t>
            </a: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dywersyfikacja przychodów z działalności rolniczej i okołorolniczej młodych rolników,</a:t>
            </a: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poprzez realizację inwestycji współfinansowanych ze środków unijnych. </a:t>
            </a:r>
            <a:endParaRPr lang="pl-PL" sz="22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/>
              <a:t>Kierunek obejmuje następujące zagadnienia: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wymiana wiedzy i doświadczeń w zakresie wzrostu konkurencyjności rolnictwa i obszarów wiejskich;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dywersyfikacja dochodów, współpraca producentów rolnych, tworzenie i rozwój organizacji producentów, wzmocnienie powiązań kooperacyjnych rolników;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</a:rPr>
              <a:t>rzeciwdziałanie niekorzystnym zjawiskom w otoczeniu rynkowym, destabilizująco wpływającym na dochody rolników, w tym negatywnym dla rolników zmianom w zakresie upodobań konsumentów, wzrostowi kosztów środków produkcji przy jednoczesnym globalnym spadku cen na produkty rolne i braku możliwości zbytu produktów.</a:t>
            </a:r>
            <a:endParaRPr lang="pl-P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Duch Zespołu, Praca W Zespo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28" y="4869130"/>
            <a:ext cx="1856506" cy="1423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31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151180" y="800276"/>
            <a:ext cx="11847469" cy="5414543"/>
          </a:xfrm>
        </p:spPr>
        <p:txBody>
          <a:bodyPr>
            <a:normAutofit/>
          </a:bodyPr>
          <a:lstStyle/>
          <a:p>
            <a:pPr marL="566928" indent="-457200" algn="just">
              <a:buClrTx/>
              <a:buFont typeface="+mj-lt"/>
              <a:buAutoNum type="arabicPeriod" startAt="10"/>
            </a:pPr>
            <a:r>
              <a:rPr lang="pl-PL" sz="2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prośrodowiskowe i proklimatyczne z uwzględnieniem specyfiki gospodarstwa rolnego oraz obszarów wiejskich.</a:t>
            </a:r>
          </a:p>
          <a:p>
            <a:pPr marL="109728" indent="0" algn="just">
              <a:buClrTx/>
              <a:buNone/>
            </a:pPr>
            <a:r>
              <a:rPr lang="pl-PL" dirty="0"/>
              <a:t>Kierunek obejmuje następujące zagadnienia: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6928" indent="-457200" algn="just">
              <a:buClrTx/>
              <a:buFont typeface="+mj-lt"/>
              <a:buAutoNum type="arabicParenR"/>
            </a:pPr>
            <a:r>
              <a:rPr lang="pl-PL" dirty="0"/>
              <a:t>wymiana wiedzy i doświadczeń;</a:t>
            </a:r>
          </a:p>
          <a:p>
            <a:pPr marL="566928" indent="-457200" algn="just">
              <a:buClrTx/>
              <a:buFont typeface="+mj-lt"/>
              <a:buAutoNum type="arabicParenR"/>
            </a:pPr>
            <a:r>
              <a:rPr lang="pl-PL" dirty="0"/>
              <a:t>popularyzacja skutecznych rozwiązań dotyczących ochrony zasobów gleby, wód, klimatu (powietrza) i bioróżnorodności </a:t>
            </a:r>
            <a:r>
              <a:rPr lang="pl-PL" dirty="0">
                <a:sym typeface="Symbol" panose="05050102010706020507" pitchFamily="18" charset="2"/>
              </a:rPr>
              <a:t> </a:t>
            </a:r>
            <a:r>
              <a:rPr lang="pl-PL" dirty="0"/>
              <a:t>działania globalne, regionalne i lokalne, skoordynowane podejścia między różnymi sektorami, a także zwiększenie świadomości i zaangażowania społecznego;</a:t>
            </a:r>
          </a:p>
          <a:p>
            <a:pPr marL="566928" indent="-457200" algn="just">
              <a:buClrTx/>
              <a:buFont typeface="+mj-lt"/>
              <a:buAutoNum type="arabicParenR"/>
            </a:pPr>
            <a:r>
              <a:rPr lang="pl-PL" dirty="0"/>
              <a:t>przekazywanie wiedzy rolnikom i społeczności wiejskiej w sposób zrozumiały, gdzie troska o bioróżnorodność jest powiązana z troską o produktywność i zdrowotność środowiska rolniczego;</a:t>
            </a:r>
          </a:p>
          <a:p>
            <a:pPr marL="566928" indent="-457200" algn="just">
              <a:buClrTx/>
              <a:buFont typeface="+mj-lt"/>
              <a:buAutoNum type="arabicParenR"/>
            </a:pPr>
            <a:r>
              <a:rPr lang="pl-PL" dirty="0"/>
              <a:t>działania na rzecz poprawy żyzności gleby i jakości plonów, stosowania racjonalnego nawożenia, retencjonowania wody, ograniczenia stosowania chemicznych środków ochrony roślin;</a:t>
            </a:r>
          </a:p>
          <a:p>
            <a:pPr marL="566928" indent="-457200" algn="just">
              <a:buClrTx/>
              <a:buFont typeface="+mj-lt"/>
              <a:buAutoNum type="arabicParenR"/>
            </a:pPr>
            <a:r>
              <a:rPr lang="pl-PL" dirty="0"/>
              <a:t>ekoschematy na rzecz klimatu, środowiska i dobrostanu zwierząt;</a:t>
            </a:r>
          </a:p>
          <a:p>
            <a:pPr marL="566928" indent="-457200" algn="just">
              <a:buClrTx/>
              <a:buFont typeface="+mj-lt"/>
              <a:buAutoNum type="arabicParenR"/>
            </a:pPr>
            <a:r>
              <a:rPr lang="pl-PL" dirty="0"/>
              <a:t>mobilizacja obywateli na rzecz klimatu, lokalne organizacje i ich znaczenie na obszarach wiejskich w zakresie upowszechniania wiedzy związanej z przeciwdziałaniem zmianom klimatycznym.</a:t>
            </a:r>
            <a:endParaRPr lang="pl-PL" b="1" dirty="0"/>
          </a:p>
          <a:p>
            <a:endParaRPr lang="pl-PL" dirty="0"/>
          </a:p>
        </p:txBody>
      </p:sp>
      <p:sp>
        <p:nvSpPr>
          <p:cNvPr id="7" name="Tytuł 1"/>
          <p:cNvSpPr txBox="1">
            <a:spLocks noGrp="1"/>
          </p:cNvSpPr>
          <p:nvPr>
            <p:ph type="title" idx="4294967295"/>
          </p:nvPr>
        </p:nvSpPr>
        <p:spPr>
          <a:xfrm>
            <a:off x="151180" y="65091"/>
            <a:ext cx="10709275" cy="660141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Obraz 4" descr="Zmiana Klimatu, Klimat, Ochrona Klimat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07" y="1214005"/>
            <a:ext cx="1732549" cy="1307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31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98385" y="93976"/>
            <a:ext cx="10058400" cy="60619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3470" y="774915"/>
            <a:ext cx="11646977" cy="3605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pl-PL" sz="2400" b="1" dirty="0">
                <a:solidFill>
                  <a:srgbClr val="C00000"/>
                </a:solidFill>
              </a:rPr>
              <a:t>Wsparcie pszczelarstwa</a:t>
            </a:r>
            <a:r>
              <a:rPr lang="pl-PL" sz="2400" dirty="0">
                <a:solidFill>
                  <a:srgbClr val="C00000"/>
                </a:solidFill>
              </a:rPr>
              <a:t>.</a:t>
            </a:r>
          </a:p>
          <a:p>
            <a:endParaRPr lang="pl-PL" sz="2800" dirty="0"/>
          </a:p>
          <a:p>
            <a:r>
              <a:rPr lang="pl-PL" sz="2000" dirty="0"/>
              <a:t>Kierunek obejmuje następujące zagadnienia: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podnoszenie poziomu wiedzy pszczelarskiej;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odbudowa i poprawa wartości użytkowej pszczół;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wspieranie zrównoważonych praktyk w pszczelarstwie;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gospodarka pasieczna w ramach PS WPR;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promowanie, informowanie i marketing produktów pszczelich</a:t>
            </a:r>
            <a:r>
              <a:rPr lang="pl-PL" sz="2400" dirty="0"/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459" y="774915"/>
            <a:ext cx="41052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98385" y="93976"/>
            <a:ext cx="10058400" cy="60619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3470" y="774915"/>
            <a:ext cx="1136025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pl-PL" sz="2400" b="1" dirty="0">
                <a:solidFill>
                  <a:srgbClr val="C00000"/>
                </a:solidFill>
              </a:rPr>
              <a:t>Współpraca z Europejską Siecią WPR (EU CAP Network)</a:t>
            </a:r>
            <a:r>
              <a:rPr lang="pl-PL" sz="2400" dirty="0">
                <a:solidFill>
                  <a:srgbClr val="C00000"/>
                </a:solidFill>
              </a:rPr>
              <a:t>.</a:t>
            </a:r>
          </a:p>
          <a:p>
            <a:endParaRPr lang="pl-PL" sz="2800" dirty="0"/>
          </a:p>
          <a:p>
            <a:pPr>
              <a:lnSpc>
                <a:spcPct val="150000"/>
              </a:lnSpc>
            </a:pPr>
            <a:r>
              <a:rPr lang="pl-PL" sz="2000" dirty="0"/>
              <a:t>Kierunek obejmuje następujące zagadnienia: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uczestnictwo w działaniach europejskiej sieci WPR i wnoszenie wkładu w jej działalność;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wymiana doświadczeń dotyczących wdrażania WPR w Polsce, a także korzystania z doświadczeń i przykładów projektów realizowanych w innych krajach.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731" y="3705726"/>
            <a:ext cx="5377631" cy="21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86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98385" y="93976"/>
            <a:ext cx="10058400" cy="60619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3470" y="613611"/>
            <a:ext cx="11587636" cy="60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13"/>
            </a:pPr>
            <a:r>
              <a:rPr lang="pl-PL" sz="2200" b="1" dirty="0">
                <a:solidFill>
                  <a:srgbClr val="C00000"/>
                </a:solidFill>
              </a:rPr>
              <a:t>Wymiana pokoleniowa – wsparcie młodych rolników i młodych mieszkańców obszarów wiejskich. </a:t>
            </a:r>
            <a:endParaRPr lang="pl-PL" sz="2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dirty="0"/>
              <a:t>Kierunek obejmuje następujące zagadnienia: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diagnoza potrzeb dotyczących rolnictwa i obszarów wiejskich oczami ludzi młodych;                                                                                                            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promocja obszarów wiejskich jako miejsca do życia i prowadzenia działalności gospodarczej przez osoby młode;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identyfikacja i upowszechnianie dobrych praktyk projektów realizowanych na obszarach wiejskich (działalność rolnicza i pozarolnicza);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informowanie o źródłach finansowania projektów realizowanych na obszarach wiejskich;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promowanie działań w zakresie realizowanych projektów przez młodych rolników;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działania aktywizujące młodych mieszkańców obszarów wiejskich;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/>
              <a:t>działania mające na celu podnoszenie poziomu wiedzy oraz promocja ciągłego doskonalenia zawodowego i podnoszenia kompetencji (w tym samokształcenia) wśród młodych rolników.</a:t>
            </a:r>
          </a:p>
        </p:txBody>
      </p:sp>
    </p:spTree>
    <p:extLst>
      <p:ext uri="{BB962C8B-B14F-4D97-AF65-F5344CB8AC3E}">
        <p14:creationId xmlns:p14="http://schemas.microsoft.com/office/powerpoint/2010/main" val="834184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98385" y="93976"/>
            <a:ext cx="10058400" cy="60619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3469" y="774914"/>
            <a:ext cx="118639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14"/>
            </a:pPr>
            <a:r>
              <a:rPr lang="pl-PL" sz="2400" b="1" dirty="0">
                <a:solidFill>
                  <a:srgbClr val="C00000"/>
                </a:solidFill>
              </a:rPr>
              <a:t>Wzmocnienie pozycji kobiet w rolnictwie i na obszarach wiejskich. </a:t>
            </a:r>
            <a:endParaRPr lang="pl-PL" sz="24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dirty="0"/>
              <a:t>Kierunek obejmuje następujące zagadnienia: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ambicji zawodowych, społecznych i kulturalnych kobiet;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w zakresie budowania potencjału organizacyjnego i pozycji w środowisku lokalnym;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w oparciu o lokalne dziedzictwo kulturowe oraz potencjał kobiet;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lokalne organizacje i ich znaczenie na obszarach wiejskich w zakresie upowszechniania wiedzy związanej z przeciwdziałaniem zmianom klimatycznym;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sieciowanie pomiędzy przedstawicielami organizacji działających na obszarach wiejskich;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mające na celu podnoszenie poziomu wiedzy oraz promocja ciągłego doskonalenia zawodowego i podnoszenia kompetencji (w tym samokształcenia) wśród kobiet.</a:t>
            </a: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049" y="9397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77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98385" y="93976"/>
            <a:ext cx="10058400" cy="60619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/>
              </a:rPr>
              <a:t>Opis kierunków tematycznych na 2025 r.</a:t>
            </a:r>
            <a:endParaRPr lang="pl-PL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3469" y="774914"/>
            <a:ext cx="118639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 startAt="15"/>
            </a:pPr>
            <a:r>
              <a:rPr lang="pl-PL" sz="2200" b="1" dirty="0">
                <a:solidFill>
                  <a:srgbClr val="C00000"/>
                </a:solidFill>
              </a:rPr>
              <a:t>Gromadzenie i upowszechnianie dobrych praktyk dotyczących rolnictwa i obszarów wiejskich. </a:t>
            </a:r>
            <a:endParaRPr lang="pl-PL" sz="2200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2000" dirty="0"/>
              <a:t>Kierunek obejmuje następujące zagadnienia: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identyfikacja, analiza, gromadzenie i rozpowszechnianie informacji o szeroko rozumianych dobrych praktykach, które oznaczają nie tylko przykłady ciekawych projektów zrealizowanych w ramach interwencji PS WPR, będących skutecznymi rozwiązaniami wspierającymi rolnictwo i obszary wiejskie, ale również innowacyjne rozwiązania, które mogą być wykorzystywane w rolnictwie i rozwoju obszarów wiejskich;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przykłady projektów prośrodowiskowych i proklimatycznych, inicjatyw i rozwiązań finansowanych z PS WPR lub też które mogą uzyskać współfinansowanie z PS WPR, które mogą stać się inspiracją dla rolników, przedsiębiorców rolnych oraz mieszkańców wsi i małych miast do podjęcia działań w kierunku wypracowania i realizacji własnych pomysłów.</a:t>
            </a: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16" y="4822257"/>
            <a:ext cx="2363754" cy="13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0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A0925EB-CCEE-AA3A-E173-EA81A6B6ACA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6552" y="1771112"/>
            <a:ext cx="11824891" cy="4805069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br>
              <a:rPr lang="pl-PL" sz="4000" dirty="0">
                <a:solidFill>
                  <a:schemeClr val="tx1"/>
                </a:solidFill>
              </a:rPr>
            </a:br>
            <a:br>
              <a:rPr lang="pl-PL" sz="3600" dirty="0">
                <a:solidFill>
                  <a:schemeClr val="tx1"/>
                </a:solidFill>
              </a:rPr>
            </a:br>
            <a:br>
              <a:rPr lang="pl-PL" sz="3600" dirty="0">
                <a:solidFill>
                  <a:schemeClr val="tx1"/>
                </a:solidFill>
              </a:rPr>
            </a:br>
            <a:br>
              <a:rPr lang="pl-PL" sz="3600" dirty="0">
                <a:solidFill>
                  <a:schemeClr val="tx1"/>
                </a:solidFill>
              </a:rPr>
            </a:br>
            <a:br>
              <a:rPr lang="pl-PL" sz="3600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rgbClr val="0070C0"/>
                </a:solidFill>
              </a:rPr>
              <a:t>Dziękuję za uwagę</a:t>
            </a:r>
            <a:br>
              <a:rPr lang="pl-PL" sz="3600" dirty="0">
                <a:solidFill>
                  <a:schemeClr val="tx1"/>
                </a:solidFill>
              </a:rPr>
            </a:br>
            <a:br>
              <a:rPr lang="pl-PL" sz="3600" dirty="0">
                <a:solidFill>
                  <a:srgbClr val="7030A0"/>
                </a:solidFill>
              </a:rPr>
            </a:br>
            <a:r>
              <a:rPr lang="pl-PL" sz="2000" b="1" dirty="0">
                <a:solidFill>
                  <a:srgbClr val="C00000"/>
                </a:solidFill>
              </a:rPr>
              <a:t>Ministerstwo Rolnictwa i Rozwoju Wsi</a:t>
            </a:r>
            <a:br>
              <a:rPr lang="pl-PL" sz="2000" b="1" dirty="0">
                <a:solidFill>
                  <a:srgbClr val="C00000"/>
                </a:solidFill>
              </a:rPr>
            </a:br>
            <a:br>
              <a:rPr lang="pl-PL" sz="2000" b="1" dirty="0">
                <a:solidFill>
                  <a:srgbClr val="C00000"/>
                </a:solidFill>
              </a:rPr>
            </a:br>
            <a:r>
              <a:rPr lang="pl-PL" sz="2200" b="1" dirty="0">
                <a:solidFill>
                  <a:srgbClr val="C00000"/>
                </a:solidFill>
              </a:rPr>
              <a:t>Departament Pomocy Technicznej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 </a:t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  <a:hlinkClick r:id="rId2"/>
              </a:rPr>
              <a:t>sekretariat.pt@minrol.gov.pl</a:t>
            </a:r>
            <a:r>
              <a:rPr lang="pl-PL" sz="2200" dirty="0">
                <a:solidFill>
                  <a:schemeClr val="tx1"/>
                </a:solidFill>
              </a:rPr>
              <a:t>   </a:t>
            </a:r>
            <a:br>
              <a:rPr lang="pl-PL" sz="2200" dirty="0">
                <a:solidFill>
                  <a:schemeClr val="tx1"/>
                </a:solidFill>
              </a:rPr>
            </a:b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>tel. 22 623 16 37 </a:t>
            </a:r>
            <a:br>
              <a:rPr lang="pl-PL" sz="2200" dirty="0">
                <a:solidFill>
                  <a:schemeClr val="tx1"/>
                </a:solidFill>
              </a:rPr>
            </a:br>
            <a:br>
              <a:rPr lang="pl-PL" sz="2200" dirty="0">
                <a:solidFill>
                  <a:schemeClr val="tx1"/>
                </a:solidFill>
              </a:rPr>
            </a:br>
            <a:br>
              <a:rPr lang="pl-PL" sz="2200" dirty="0">
                <a:solidFill>
                  <a:schemeClr val="tx1"/>
                </a:solidFill>
              </a:rPr>
            </a:br>
            <a:br>
              <a:rPr lang="pl-PL" sz="2200" dirty="0">
                <a:solidFill>
                  <a:schemeClr val="tx1"/>
                </a:solidFill>
              </a:rPr>
            </a:br>
            <a:br>
              <a:rPr lang="pl-PL" sz="3600" dirty="0">
                <a:solidFill>
                  <a:schemeClr val="tx1"/>
                </a:solidFill>
              </a:rPr>
            </a:br>
            <a:endParaRPr lang="pl-PL" sz="36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23" y="755112"/>
            <a:ext cx="1066165" cy="5588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58" y="847456"/>
            <a:ext cx="1701800" cy="529590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64" y="813618"/>
            <a:ext cx="691849" cy="485140"/>
          </a:xfrm>
          <a:prstGeom prst="rect">
            <a:avLst/>
          </a:prstGeom>
          <a:noFill/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9059141" y="852902"/>
            <a:ext cx="2036445" cy="4610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732" y="4975782"/>
            <a:ext cx="205453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6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4294967295"/>
          </p:nvPr>
        </p:nvSpPr>
        <p:spPr>
          <a:xfrm>
            <a:off x="434611" y="0"/>
            <a:ext cx="11757389" cy="581187"/>
          </a:xfrm>
        </p:spPr>
        <p:txBody>
          <a:bodyPr>
            <a:normAutofit lnSpcReduction="10000"/>
          </a:bodyPr>
          <a:lstStyle/>
          <a:p>
            <a:pPr marL="109728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l-PL" sz="3500" b="1" dirty="0">
                <a:solidFill>
                  <a:srgbClr val="0070C0"/>
                </a:solidFill>
              </a:rPr>
              <a:t>Tryb opracowywania kierunków tematycznych </a:t>
            </a:r>
          </a:p>
          <a:p>
            <a:pPr marL="109728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sz="2800" dirty="0">
              <a:solidFill>
                <a:prstClr val="black"/>
              </a:solidFill>
            </a:endParaRPr>
          </a:p>
          <a:p>
            <a:pPr marL="109728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l-PL" sz="2800" dirty="0">
              <a:solidFill>
                <a:prstClr val="black"/>
              </a:solidFill>
            </a:endParaRPr>
          </a:p>
          <a:p>
            <a:pPr lvl="8" algn="just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16239" y="421554"/>
            <a:ext cx="927573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>
                <a:solidFill>
                  <a:srgbClr val="C00000"/>
                </a:solidFill>
              </a:rPr>
              <a:t>Kolejność czynności.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Zbieranie propozycji kierunków tematycznych przez CDR (od samorządów, odr-ów i ARiMR) oraz przez MRiRW (od departamentów MRiRW).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Przekazanie przez MRiRW do CDR propozycji kierunków tematycznych zgłoszonych przez departamenty MRiRW.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>
                <a:solidFill>
                  <a:prstClr val="black"/>
                </a:solidFill>
              </a:rPr>
              <a:t>Przekazanie przez CDR propozycji kierunków tematycznych członkom Komitetu Sterującego ds. KSOW+ do zaopiniowania (</a:t>
            </a:r>
            <a:r>
              <a:rPr lang="pl-PL" sz="2000" dirty="0"/>
              <a:t>członek Komitetu może zaproponować inny kierunek tematyczny)</a:t>
            </a:r>
            <a:r>
              <a:rPr lang="pl-PL" sz="2000" dirty="0">
                <a:solidFill>
                  <a:prstClr val="black"/>
                </a:solidFill>
              </a:rPr>
              <a:t>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Uchwalenie kierunków tematycznych przez Komitet Sterujący ds. KSOW+.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Akceptacja przez ministra kierunków uchwalonych przez Komitet do 30 czerwca.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l-PL" sz="2000" dirty="0"/>
              <a:t>Przekazanie do CDR zaakceptowanych przez ministra kierunków tematycznych w celu opracowania instrukcji zgłaszania operacji do planu operacyjnego.</a:t>
            </a:r>
          </a:p>
          <a:p>
            <a:pPr lvl="0" algn="just">
              <a:lnSpc>
                <a:spcPct val="150000"/>
              </a:lnSpc>
            </a:pPr>
            <a:endParaRPr lang="pl-PL" sz="2000" dirty="0"/>
          </a:p>
          <a:p>
            <a:endParaRPr lang="pl-PL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1161" name="Obraz 1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002" y="573994"/>
            <a:ext cx="3493335" cy="57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5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340963" y="66192"/>
            <a:ext cx="10708995" cy="6016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4000" b="0" i="0" u="none" strike="noStrike" kern="1200" cap="none" spc="0" baseline="0">
                <a:solidFill>
                  <a:srgbClr val="455F51"/>
                </a:solidFill>
                <a:uFillTx/>
                <a:latin typeface="Calibri"/>
              </a:defRPr>
            </a:lvl1pPr>
          </a:lstStyle>
          <a:p>
            <a:pPr marL="0" marR="0" lvl="0" indent="0" algn="ctr" defTabSz="9143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</a:rPr>
              <a:t>Działania KSOW+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40963" y="745958"/>
            <a:ext cx="1138381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000" b="1" dirty="0">
                <a:solidFill>
                  <a:srgbClr val="C00000"/>
                </a:solidFill>
              </a:rPr>
              <a:t>Gromadzenie, analiza i upowszechnianie informacji na temat działań i dobrych praktyk wdrażanych lub wspieranych w ramach PS WPR </a:t>
            </a:r>
            <a:r>
              <a:rPr lang="pl-PL" sz="2000" dirty="0">
                <a:solidFill>
                  <a:srgbClr val="C00000"/>
                </a:solidFill>
              </a:rPr>
              <a:t>–</a:t>
            </a:r>
            <a:r>
              <a:rPr lang="pl-PL" sz="2000" dirty="0"/>
              <a:t> działanie służy:</a:t>
            </a:r>
          </a:p>
          <a:p>
            <a:pPr marL="578349" lvl="1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upowszechnianiu wśród potencjalnych beneficjentów i beneficjentów PS WPR skutecznych rozwiązań wspierających rolnictwo i obszary wiejskie;</a:t>
            </a:r>
          </a:p>
          <a:p>
            <a:pPr marL="578349" lvl="1" indent="-285750" algn="just" defTabSz="9144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/>
              <a:t>zbieraniu informacji, organizowaniu badań i przeprowadzaniu analiz na temat zmian sytuacji w rolnictwie i na obszarach wiejskich, a także upowszechnianiu wyników badań, analiz lub ekspertyz, które mają wspierać realizację celów PS WPR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Rozwijanie kompetencji administracji i innych podmiotów zaangażowanych we wdrażanie PS WPR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działanie służy:</a:t>
            </a:r>
          </a:p>
          <a:p>
            <a:pPr marL="578349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rozwijaniu kompetencji przedstawicieli instytucji uczestniczących w przygotowaniu, zarządzaniu, wdrażaniu, monitorowaniu, ewaluacji oraz  promocji PS WPR;</a:t>
            </a:r>
          </a:p>
          <a:p>
            <a:pPr marL="578349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rozwojowi narzędzi wspierających monitorowanie i ocenę wdrażania PS WPR, metod badawczych w tym zakresie oraz współpracy jednostek wsparcia Sieci z instytutami i podmiotami badawczymi w obszarze badań i ewaluacji;</a:t>
            </a:r>
          </a:p>
          <a:p>
            <a:pPr marL="578349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wsparcie procesu zarządzania i wdrażania PS WPR poprzez opracowywanie ekspertyz, studiów i analiz.</a:t>
            </a:r>
          </a:p>
          <a:p>
            <a:pPr marL="292599" lvl="1" algn="just" defTabSz="914400">
              <a:spcBef>
                <a:spcPts val="600"/>
              </a:spcBef>
              <a:spcAft>
                <a:spcPts val="600"/>
              </a:spcAft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8312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749905" y="299460"/>
            <a:ext cx="10315885" cy="669184"/>
          </a:xfrm>
        </p:spPr>
        <p:txBody>
          <a:bodyPr anchorCtr="1">
            <a:noAutofit/>
          </a:bodyPr>
          <a:lstStyle/>
          <a:p>
            <a:pPr lvl="0" algn="ctr" defTabSz="914372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3200" b="1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Działania KSOW+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6462" y="1154624"/>
            <a:ext cx="11631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4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3"/>
            </a:pPr>
            <a:r>
              <a:rPr lang="pl-PL" sz="2000" b="1" dirty="0">
                <a:solidFill>
                  <a:srgbClr val="C00000"/>
                </a:solidFill>
              </a:rPr>
              <a:t>Wymiana doświadczeń i wzajemne uczenie się zainteresowanych stron </a:t>
            </a:r>
            <a:r>
              <a:rPr lang="pl-PL" sz="2000" dirty="0">
                <a:solidFill>
                  <a:srgbClr val="C00000"/>
                </a:solidFill>
              </a:rPr>
              <a:t>–</a:t>
            </a:r>
            <a:r>
              <a:rPr lang="pl-PL" sz="2000" dirty="0"/>
              <a:t> działanie służy:</a:t>
            </a:r>
          </a:p>
          <a:p>
            <a:pPr marL="635499" lvl="1" indent="-342900" algn="just" defTabSz="914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l-PL" sz="2000" dirty="0"/>
              <a:t>wsparciu wymiany wiedzy i doświadczeń pomiędzy zainteresowanymi stronami, czyli beneficjentami i potencjalnymi beneficjentami WPR oraz podmiotami i instytucjami działającymi na rzecz rozwoju rolnictwa i obszarów wiejskich;</a:t>
            </a:r>
          </a:p>
          <a:p>
            <a:pPr marL="635499" lvl="1" indent="-342900" algn="just" defTabSz="914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l-PL" sz="2000" dirty="0"/>
              <a:t>budowaniu współpracy oraz wymianie wiedzy i doświadczeń z sieciami państw członkowskich UE i państw trzecich.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4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Wspieranie współpracy i budowania sieci kontaktów grup operacyjny EPI i LGD lub podobnych struktur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działanie służy:</a:t>
            </a:r>
          </a:p>
          <a:p>
            <a:pPr marL="627063" marR="0" lvl="1" indent="-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nawiązywaniu kontaktów pomiędzy poszczególnymi grupami operacyjnymi EPI, poszczególnymi lokalnymi grupami działania lub podobnymi lokalnymi strukturami, a także aktywizowaniu do nawiązywania współpracy, na poziomie międzynarodowym;</a:t>
            </a:r>
          </a:p>
          <a:p>
            <a:pPr marL="627063" marR="0" lvl="1" indent="-355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gromadzeniu i upowszechnianiu informacji o lokalnych grupach działania, grupach operacyjnych EPI, a także o projektach przez nie realizowanych oraz doskonaleniu umiejętności członków lokalnych grup działania i grup operacyjnych EPI.</a:t>
            </a:r>
          </a:p>
          <a:p>
            <a:pPr marL="292599" lvl="1" algn="just" defTabSz="914400">
              <a:spcBef>
                <a:spcPts val="600"/>
              </a:spcBef>
              <a:spcAft>
                <a:spcPts val="600"/>
              </a:spcAft>
              <a:buSzPct val="100000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2935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 noGrp="1"/>
          </p:cNvSpPr>
          <p:nvPr>
            <p:ph type="title" idx="4294967295"/>
          </p:nvPr>
        </p:nvSpPr>
        <p:spPr>
          <a:xfrm>
            <a:off x="749905" y="299460"/>
            <a:ext cx="10315885" cy="518687"/>
          </a:xfrm>
        </p:spPr>
        <p:txBody>
          <a:bodyPr anchorCtr="1">
            <a:noAutofit/>
          </a:bodyPr>
          <a:lstStyle/>
          <a:p>
            <a:pPr lvl="0" algn="ctr" defTabSz="914372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3200" b="1" spc="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Działania KSOW+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56462" y="818148"/>
            <a:ext cx="1145253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defTabSz="9144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4"/>
            </a:pPr>
            <a:r>
              <a:rPr lang="pl-PL" sz="2000" b="1" dirty="0">
                <a:solidFill>
                  <a:srgbClr val="C00000"/>
                </a:solidFill>
              </a:rPr>
              <a:t>Wspieranie współpracy i budowania sieci kontaktów grup operacyjny EPI i LGD lub podobnych struktur</a:t>
            </a:r>
            <a:r>
              <a:rPr lang="pl-PL" sz="2000" dirty="0">
                <a:solidFill>
                  <a:srgbClr val="C00000"/>
                </a:solidFill>
              </a:rPr>
              <a:t> – </a:t>
            </a:r>
            <a:r>
              <a:rPr lang="pl-PL" sz="2000" dirty="0"/>
              <a:t>działanie służy:</a:t>
            </a:r>
          </a:p>
          <a:p>
            <a:pPr marL="627063" lvl="1" indent="-355600" algn="just" defTabSz="914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l-PL" sz="2000" dirty="0"/>
              <a:t>nawiązywaniu kontaktów pomiędzy poszczególnymi grupami operacyjnymi EPI, poszczególnymi lokalnymi grupami działania lub podobnymi lokalnymi strukturami, a także aktywizowaniu do nawiązywania współpracy, na poziomie międzynarodowym;</a:t>
            </a:r>
          </a:p>
          <a:p>
            <a:pPr marL="627063" lvl="1" indent="-355600" algn="just" defTabSz="91440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pl-PL" sz="2000" dirty="0"/>
              <a:t>gromadzeniu i upowszechnianiu informacji o lokalnych grupach działania, grupach operacyjnych EPI, a także o projektach przez nie realizowanych oraz doskonaleniu umiejętności członków lokalnych grup działania i grup operacyjnych EPI.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Rozwijanie powiązań z innymi strategiami lub sieciami kontaktów finansowanymi przez Unię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działanie służy wsparciu budowania powiązań pomiędzy WPR a innymi strategiami, programami i sieciami kontaktów finansowanymi przez Unię Europejską, które mają znaczenie dla rozwoju rolnictwa i poprawy jakości życia mieszkańców wsi i małych miast.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 startAt="5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Wkład w dalszy rozwój WPR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działanie służy przygotowaniu PS WPR na nowy okres programowania 2028-2035 oraz rozwojowi WPR w przyszłości poprzez przedsięwzięcia mi. in. mające na celu ocenę postępów w osiąganiu założonych celów i wskaźników, analizy, audyty i badania, na podstawie których można wyciągnąć wnioski odnośnie do jakości i stanu wdrażania PS WPR. </a:t>
            </a:r>
          </a:p>
          <a:p>
            <a:pPr marL="271463" lvl="1" algn="just" defTabSz="914400">
              <a:spcBef>
                <a:spcPts val="600"/>
              </a:spcBef>
              <a:spcAft>
                <a:spcPts val="600"/>
              </a:spcAft>
              <a:buSzPct val="100000"/>
            </a:pPr>
            <a:endParaRPr lang="pl-PL" sz="2000" dirty="0"/>
          </a:p>
          <a:p>
            <a:pPr marL="271463" lvl="1" algn="just" defTabSz="914400">
              <a:spcBef>
                <a:spcPts val="600"/>
              </a:spcBef>
              <a:spcAft>
                <a:spcPts val="600"/>
              </a:spcAft>
              <a:buSzPct val="100000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4757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07818" y="149628"/>
            <a:ext cx="10972800" cy="817417"/>
          </a:xfrm>
        </p:spPr>
        <p:txBody>
          <a:bodyPr anchorCtr="1"/>
          <a:lstStyle/>
          <a:p>
            <a:pPr lvl="0" algn="ctr"/>
            <a:r>
              <a:rPr lang="pl-PL" sz="4000" b="1" spc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l-PL" sz="3200" b="1" spc="0" dirty="0">
                <a:solidFill>
                  <a:srgbClr val="0070C0"/>
                </a:solidFill>
                <a:latin typeface="Calibri" panose="020F0502020204030204"/>
              </a:rPr>
              <a:t>Działania KSOW+</a:t>
            </a:r>
            <a:endParaRPr lang="pl-P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40822" y="1237730"/>
            <a:ext cx="11496502" cy="5095875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7"/>
            </a:pPr>
            <a:r>
              <a:rPr lang="pl-PL" b="1" dirty="0">
                <a:solidFill>
                  <a:srgbClr val="C00000"/>
                </a:solidFill>
              </a:rPr>
              <a:t>Udział w działaniach europejskiej sieci WPR </a:t>
            </a:r>
            <a:r>
              <a:rPr lang="pl-PL" dirty="0">
                <a:solidFill>
                  <a:srgbClr val="C00000"/>
                </a:solidFill>
              </a:rPr>
              <a:t>– </a:t>
            </a:r>
            <a:r>
              <a:rPr lang="pl-PL" dirty="0">
                <a:solidFill>
                  <a:schemeClr val="tx1"/>
                </a:solidFill>
              </a:rPr>
              <a:t>działanie służy budowaniu współpracy z europejską siecią WPR oraz sieciami państw członkowskich, co ma wspierać kreowanie polityki rozwoju rolnictwa i obszarów wiejskich na poziomie europejskim oraz upowszechnianie wypracowanych rozwiązań i dobrych praktyk.</a:t>
            </a:r>
          </a:p>
          <a:p>
            <a:pPr marL="457200" lvl="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 startAt="7"/>
            </a:pPr>
            <a:r>
              <a:rPr lang="pl-PL" b="1" dirty="0">
                <a:solidFill>
                  <a:srgbClr val="C00000"/>
                </a:solidFill>
              </a:rPr>
              <a:t>Informacja i promocja PS WPR </a:t>
            </a:r>
            <a:r>
              <a:rPr lang="pl-PL" dirty="0">
                <a:solidFill>
                  <a:srgbClr val="C00000"/>
                </a:solidFill>
              </a:rPr>
              <a:t>– </a:t>
            </a:r>
            <a:r>
              <a:rPr lang="pl-PL" dirty="0">
                <a:solidFill>
                  <a:schemeClr val="tx1"/>
                </a:solidFill>
              </a:rPr>
              <a:t>działanie służy rozpowszechnianiu informacji o PS WPR poprzez informowanie ogółu społeczeństwa i potencjalnych beneficjentów o możliwościach oferowanych przez PS WPR, w tym o dostępie do środków i zasadach finansowania oraz zapewnieniu właściwej wizualizacji operacji współfinansowanych z PS WPR. </a:t>
            </a:r>
          </a:p>
          <a:p>
            <a:pPr marL="109728" lvl="0" indent="0">
              <a:buNone/>
            </a:pPr>
            <a:endParaRPr lang="pl-P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953" y="4066754"/>
            <a:ext cx="205453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13505" y="14145"/>
            <a:ext cx="10972800" cy="835311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Propozycje kierunków tematycznych na 2025 r.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16206" y="967046"/>
            <a:ext cx="11546378" cy="5387259"/>
          </a:xfrm>
        </p:spPr>
        <p:txBody>
          <a:bodyPr>
            <a:normAutofit/>
          </a:bodyPr>
          <a:lstStyle/>
          <a:p>
            <a:pPr marL="109728" lv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400" b="1" dirty="0">
                <a:solidFill>
                  <a:srgbClr val="C00000"/>
                </a:solidFill>
              </a:rPr>
              <a:t>Kierunki tematyczne wybrane spośród propozycji zgłoszonych przez MRiRW, CDR, ARiMR, odr-y i samorządy, zaakceptowane przez wiceministra nadzorującego KSOW+.</a:t>
            </a:r>
            <a:endParaRPr lang="pl-PL" sz="2400" dirty="0">
              <a:solidFill>
                <a:srgbClr val="C00000"/>
              </a:solidFill>
            </a:endParaRPr>
          </a:p>
          <a:p>
            <a:pPr marL="457200" lvl="0" indent="-457200" algn="just">
              <a:buClrTx/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unijnych i krajowych systemów jakości żywności, 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</a:rPr>
              <a:t>trategie skutecznego wejścia na rynek z produktami rolnymi pochodzącymi z małych gospodarstw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oraz poprawa sytuacji rolnika w łańcuchu dostaw.</a:t>
            </a:r>
          </a:p>
          <a:p>
            <a:pPr marL="457200" lvl="0" indent="-457200" algn="just">
              <a:buClrTx/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społeczno-edukacyjne gospodarstw rolnych, ze szczególnym uwzględnieniem gospodarstw opiekuńczych, gospodarstw agroturystycznych, zagród edukacyjnych oraz gospodarstw demonstracyjnych.</a:t>
            </a:r>
          </a:p>
          <a:p>
            <a:pPr marL="457200" lvl="0" indent="-457200" algn="just">
              <a:buClrTx/>
              <a:buFont typeface="+mj-lt"/>
              <a:buAutoNum type="arabicPeriod"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Wsparcie LGD oraz organizacji pozarządowych w zakresie aktywizacji, sieciowania i współpracy lokalnych społeczności, ze szczególnym uwzględnieniem włączenia społecznego seniorów, ludzi młodych oraz osób w niekorzystnej sytuacji lub wykluczonych, przy wykorzystaniu miejscowych zasobów oraz wsparcie wdrażania lokalnych strategii rozwoju.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Pct val="100000"/>
              <a:buFont typeface="+mj-lt"/>
              <a:buAutoNum type="arabicPeriod" startAt="4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Sieciowanie doradców, przedstawicieli nauki, rolników, przedsiębiorców oraz innych partnerów AKIS w obszarach tematycznych związanych z rolnictwem i rozwojem obszarów wiejskich.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ClrTx/>
              <a:buNone/>
              <a:defRPr/>
            </a:pPr>
            <a:r>
              <a:rPr lang="pl-PL" sz="2400" b="1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edukacja</a:t>
            </a:r>
            <a:r>
              <a:rPr lang="pl-PL" sz="2400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pl-PL" sz="2400" b="1" dirty="0">
                <a:solidFill>
                  <a:srgbClr val="CC99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łańcuchy dostaw</a:t>
            </a:r>
            <a:r>
              <a:rPr lang="pl-PL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pl-PL" sz="24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AKIS</a:t>
            </a:r>
            <a:r>
              <a:rPr lang="pl-PL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pl-PL" sz="2400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agroturystyka</a:t>
            </a:r>
            <a:r>
              <a:rPr lang="pl-PL" b="1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ClrTx/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pl-P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9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13505" y="14145"/>
            <a:ext cx="10972800" cy="835311"/>
          </a:xfrm>
        </p:spPr>
        <p:txBody>
          <a:bodyPr anchorCtr="1">
            <a:normAutofit/>
          </a:bodyPr>
          <a:lstStyle/>
          <a:p>
            <a:pPr lvl="0" algn="ctr"/>
            <a:r>
              <a:rPr lang="pl-PL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Propozycje kierunków tematycznych na 2025 r.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4294967295"/>
          </p:nvPr>
        </p:nvSpPr>
        <p:spPr>
          <a:xfrm>
            <a:off x="316206" y="967046"/>
            <a:ext cx="11546378" cy="5387259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 startAt="5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Rozwiązania innowacyjne w 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zakresie nowych lub udoskonalonych produktów lub technologii, metod organizacji i marketingu w sektorach: rolnym, spożywczym, leśnym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w działalności pozarolniczej na obszarach wiejskich, w tym rozwiązania prośrodowiskowe i proklimatyczne.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 startAt="5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Długoterminowa wizja rozwoju obszarów wiejskich do 2040 w Polsce i Unii Europejskiej: diagnoza wyzwań, potrzeb oraz propozycja rozwiązań i działań.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 startAt="5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Transformacja energetyczna na obszarach wiejskich.</a:t>
            </a:r>
            <a:r>
              <a:rPr lang="pl-PL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					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 startAt="5"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Rozwój rolnictwa ekologicznego.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Pct val="100000"/>
              <a:buFont typeface="+mj-lt"/>
              <a:buAutoNum type="arabicPeriod" startAt="7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Poprawa dochodowości mieszkańców obszarów wiejskich z uwzględnieniem specyfiki danego regionu, w tym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dywersyfikacja przychodów z działalności rolniczej i okołorolniczej młodych rolników,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poprzez realizację inwestycji współfinansowanych ze środków unijnych.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Pct val="100000"/>
              <a:buFont typeface="+mj-lt"/>
              <a:buAutoNum type="arabicPeriod" startAt="7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prośrodowiskowe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proklimatyczne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uwzględnieniem specyfiki gospodarstwa rolnego oraz obszarów wiejskich.</a:t>
            </a: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ClrTx/>
              <a:buFont typeface="+mj-lt"/>
              <a:buAutoNum type="arabicPeriod" startAt="5"/>
            </a:pPr>
            <a:endParaRPr lang="pl-PL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pl-PL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358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3246</Words>
  <Application>Microsoft Office PowerPoint</Application>
  <PresentationFormat>Panoramiczny</PresentationFormat>
  <Paragraphs>221</Paragraphs>
  <Slides>28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Calibri</vt:lpstr>
      <vt:lpstr>Calibri Light</vt:lpstr>
      <vt:lpstr>Comic Sans MS</vt:lpstr>
      <vt:lpstr>Symbol</vt:lpstr>
      <vt:lpstr>Times New Roman</vt:lpstr>
      <vt:lpstr>Wingdings</vt:lpstr>
      <vt:lpstr>Retrospekcja</vt:lpstr>
      <vt:lpstr>Prezentacja programu PowerPoint</vt:lpstr>
      <vt:lpstr>Prezentacja programu PowerPoint</vt:lpstr>
      <vt:lpstr>Prezentacja programu PowerPoint</vt:lpstr>
      <vt:lpstr>Prezentacja programu PowerPoint</vt:lpstr>
      <vt:lpstr>Działania KSOW+</vt:lpstr>
      <vt:lpstr>Działania KSOW+</vt:lpstr>
      <vt:lpstr> Działania KSOW+</vt:lpstr>
      <vt:lpstr>Propozycje kierunków tematycznych na 2025 r.</vt:lpstr>
      <vt:lpstr>Propozycje kierunków tematycznych na 2025 r.</vt:lpstr>
      <vt:lpstr>Propozycje kierunków tematycznych na 2025 r.</vt:lpstr>
      <vt:lpstr>Opis kierunków tematycznych na 2025 r.</vt:lpstr>
      <vt:lpstr>Opis kierunków tematycznych na 2025 r.</vt:lpstr>
      <vt:lpstr>Opis kierunków tematycznych na 2025 r.</vt:lpstr>
      <vt:lpstr>Prezentacja programu PowerPoint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Opis kierunków tematycznych na 2025 r.</vt:lpstr>
      <vt:lpstr>             Dziękuję za uwagę  Ministerstwo Rolnictwa i Rozwoju Wsi  Departament Pomocy Technicznej   sekretariat.pt@minrol.gov.pl     tel. 22 623 16 37      </vt:lpstr>
    </vt:vector>
  </TitlesOfParts>
  <Company>minrol.gov.pl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ubezpieczenia</dc:title>
  <dc:creator>Kodzis Joanna</dc:creator>
  <cp:lastModifiedBy>iza</cp:lastModifiedBy>
  <cp:revision>281</cp:revision>
  <cp:lastPrinted>2024-05-23T09:45:45Z</cp:lastPrinted>
  <dcterms:created xsi:type="dcterms:W3CDTF">2022-01-12T11:39:01Z</dcterms:created>
  <dcterms:modified xsi:type="dcterms:W3CDTF">2024-05-23T09:58:58Z</dcterms:modified>
</cp:coreProperties>
</file>