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3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2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6"/>
    <p:restoredTop sz="94697"/>
  </p:normalViewPr>
  <p:slideViewPr>
    <p:cSldViewPr snapToGrid="0">
      <p:cViewPr varScale="1">
        <p:scale>
          <a:sx n="48" d="100"/>
          <a:sy n="48" d="100"/>
        </p:scale>
        <p:origin x="4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0CFF5-B267-534C-8C59-290C2919012B}" type="datetimeFigureOut">
              <a:rPr lang="en-BE" smtClean="0"/>
              <a:t>09/15/2022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7966-1F36-DE4C-B66D-348D666E00C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37643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BE" dirty="0"/>
              <a:t>ystemic change: targeting all human activities (sectors), but also culture/ worldview (attitudes and mindsets at the root of externalised systems); see the planetary crisis as interconnected (no siloeing between “climate” and “biodiversity”), acknowledge interdepences between nature and human systems</a:t>
            </a:r>
          </a:p>
          <a:p>
            <a:endParaRPr lang="en-BE" dirty="0"/>
          </a:p>
          <a:p>
            <a:r>
              <a:rPr lang="en-BE" dirty="0"/>
              <a:t>8% of EU budget for LEADER / CLLD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97966-1F36-DE4C-B66D-348D666E00C0}" type="slidenum">
              <a:rPr lang="en-BE" smtClean="0"/>
              <a:t>8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18982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A018D1-E243-DD2E-CE5F-41A9AFA6F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215C70-85B9-8E84-E87A-E79EA43CF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AE25F50-AD18-2B54-1ACF-D059AC818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FF25-6685-D341-9E13-4A42AA9F2C52}" type="datetimeFigureOut">
              <a:rPr lang="pl-PL" smtClean="0"/>
              <a:t>15.09.2022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488A482-1577-9E49-CA5B-736F46376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E2AD439-9550-4A9F-0D46-EBA63A10A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9DCA-8668-9742-9733-5E2BFBDDF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8199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9E7080-19F7-F1CC-6BD1-E9F15A37E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694B3E5-30CC-0161-41FE-88DE34E47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B67AFAA-AF9D-FBC4-0D5D-CD259A5CE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FF25-6685-D341-9E13-4A42AA9F2C52}" type="datetimeFigureOut">
              <a:rPr lang="pl-PL" smtClean="0"/>
              <a:t>15.09.2022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80AFBD3-3D2D-600B-DAB1-6ECB6C7D3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7B2B6AA-5B1B-B9C3-529C-DB5581382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9DCA-8668-9742-9733-5E2BFBDDF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523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00EE91D-949E-53CE-E780-E3B518C63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0EE384E-536E-10DA-787B-B63AA1E41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1686D42-B621-D6BD-C518-8456F1E98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FF25-6685-D341-9E13-4A42AA9F2C52}" type="datetimeFigureOut">
              <a:rPr lang="pl-PL" smtClean="0"/>
              <a:t>15.09.2022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47D5E87-3CA7-38C7-01D5-EE676F683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A70AD83-8FE4-426B-C6E1-880512DF0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9DCA-8668-9742-9733-5E2BFBDDF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540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9824AD-1AB1-35DD-344F-E59729089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7FD2A0-8AA2-85D8-DBC9-DC198EF8D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9FE0CFA-8238-E9D0-0629-704F9BD1C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FF25-6685-D341-9E13-4A42AA9F2C52}" type="datetimeFigureOut">
              <a:rPr lang="pl-PL" smtClean="0"/>
              <a:t>15.09.2022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3036AC6-BD68-60C1-F8DE-7C866F97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6C0BE6A-03D9-51D9-29E7-8D8AEE062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9DCA-8668-9742-9733-5E2BFBDDF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937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3B8874-D9FB-7B64-CD50-4AC7CE9D7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6F31295-844C-FE80-5EE3-569524901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631A07F-6266-E94F-1277-07FFCAAB3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FF25-6685-D341-9E13-4A42AA9F2C52}" type="datetimeFigureOut">
              <a:rPr lang="pl-PL" smtClean="0"/>
              <a:t>15.09.2022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50FE6C9-D925-82EE-5A64-FE646060A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21D042A-CA84-67CC-6806-134772FB7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9DCA-8668-9742-9733-5E2BFBDDF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4692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59C205-CFFE-AC48-6AF3-3B4CAC6B7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0918A1-037A-A0CD-1D2F-4279FD630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EBC18C0-DC4A-CE7E-F98A-8B506FF8F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D3B9C8A-8DEE-AF8F-3167-87475EE21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FF25-6685-D341-9E13-4A42AA9F2C52}" type="datetimeFigureOut">
              <a:rPr lang="pl-PL" smtClean="0"/>
              <a:t>15.09.2022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B387114-8D3D-A6B4-049E-98B5C1A0C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22E5B5E-861C-B12B-78BB-D75CA3A24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9DCA-8668-9742-9733-5E2BFBDDF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699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77977E-6318-18F0-0A0D-B43F4685A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3754E92-3E0F-4386-161F-88626D4BA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8E1C852-55A1-DECA-8E39-D0BFE43B0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0BFE4CC-366D-374C-50AB-3BABAC7582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D3B1E31-0933-AF76-86D0-2A58E0ADAD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A549F9C-C02D-0E2F-B654-07F5EAD35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FF25-6685-D341-9E13-4A42AA9F2C52}" type="datetimeFigureOut">
              <a:rPr lang="pl-PL" smtClean="0"/>
              <a:t>15.09.2022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CB81EAA-C281-AD29-74B8-7BA3921F3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330E142-B6E3-243F-A3B3-94BBE036A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9DCA-8668-9742-9733-5E2BFBDDF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434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067CB0-12E3-C68D-1C26-A9F7FD8A2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07AD992-B703-4C10-ECB3-7888F348F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FF25-6685-D341-9E13-4A42AA9F2C52}" type="datetimeFigureOut">
              <a:rPr lang="pl-PL" smtClean="0"/>
              <a:t>15.09.2022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8404F31-C7D9-DC24-6627-D7D6CC458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AFB4534-B322-F9C3-B8BE-3629104CE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9DCA-8668-9742-9733-5E2BFBDDF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634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64BAE4F-6852-99C8-0E20-B68C3C535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FF25-6685-D341-9E13-4A42AA9F2C52}" type="datetimeFigureOut">
              <a:rPr lang="pl-PL" smtClean="0"/>
              <a:t>15.09.2022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0920095-C1BA-EA9B-A5CA-DA6B92BC6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C8E50FC-104B-CFE3-4A2F-290FD2264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9DCA-8668-9742-9733-5E2BFBDDF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977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9A449E-51C6-753E-1FA8-34EE2D856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30A6DF-FBF0-62E0-5B0A-3FC1CCF55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3C0BD13-0B60-B504-FEEA-8E5F12BB5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0FF2C93-8A26-6A82-D1EE-6616CD4EE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FF25-6685-D341-9E13-4A42AA9F2C52}" type="datetimeFigureOut">
              <a:rPr lang="pl-PL" smtClean="0"/>
              <a:t>15.09.2022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6E79749-D112-19D1-0485-A9EAE0092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7720A03-47A3-1828-C6FF-0020B181A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9DCA-8668-9742-9733-5E2BFBDDF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9926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18295A-F690-802A-B2D6-9AE91D6F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3DA55C1-6EFA-0E9B-D94B-B3E7F98BB2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D6C78AC-A9C5-E16C-151D-B550D422B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F6F4A71-A02B-9A93-C44C-6271561A4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FF25-6685-D341-9E13-4A42AA9F2C52}" type="datetimeFigureOut">
              <a:rPr lang="pl-PL" smtClean="0"/>
              <a:t>15.09.2022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659917C-562A-8532-13A0-F633B5B8B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942E304-784D-3438-AAAB-573BC0501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9DCA-8668-9742-9733-5E2BFBDDF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887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AA32718-08E6-E511-482A-481751F37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C731DE-0479-34CC-6A5F-0E21E1C20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96EBE15-4D4D-093A-453D-2DB5EB2EAB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7FF25-6685-D341-9E13-4A42AA9F2C52}" type="datetimeFigureOut">
              <a:rPr lang="pl-PL" smtClean="0"/>
              <a:t>15.09.2022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E3AA02B-54F9-D584-52C3-E7BD10D2D9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6D5D01F-8D43-6001-EDA7-C32D04B23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49DCA-8668-9742-9733-5E2BFBDDF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8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Nina.klein@ecolise.eu" TargetMode="Externa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7EE7CDB-1340-1E59-82E5-CDB8DA9B4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577"/>
          <a:stretch/>
        </p:blipFill>
        <p:spPr>
          <a:xfrm>
            <a:off x="0" y="0"/>
            <a:ext cx="12192000" cy="569821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333A6F5-DC49-2CB8-CFF0-815CEE60A0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978" b="-5551"/>
          <a:stretch/>
        </p:blipFill>
        <p:spPr>
          <a:xfrm>
            <a:off x="2010302" y="5630948"/>
            <a:ext cx="8171395" cy="122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28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120FAC07-CA6D-7F73-FDB3-AEC14B18A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784" y="13287"/>
            <a:ext cx="1792513" cy="1306800"/>
          </a:xfrm>
          <a:prstGeom prst="rect">
            <a:avLst/>
          </a:prstGeom>
        </p:spPr>
      </p:pic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5F2D0F31-353F-8AF8-913A-F765C813D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975" y="-8710"/>
            <a:ext cx="4210050" cy="3179298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E8F977C7-43F5-D3DB-237C-75A17ACF57EF}"/>
              </a:ext>
            </a:extLst>
          </p:cNvPr>
          <p:cNvSpPr txBox="1"/>
          <p:nvPr/>
        </p:nvSpPr>
        <p:spPr>
          <a:xfrm>
            <a:off x="1338774" y="3510570"/>
            <a:ext cx="9514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Help us design the transformational rural development policies of tomorrow</a:t>
            </a:r>
            <a:endParaRPr lang="pl-PL" sz="2800" b="1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E379E4D-C2E3-2119-EA8E-10A2FDF873BA}"/>
              </a:ext>
            </a:extLst>
          </p:cNvPr>
          <p:cNvSpPr txBox="1"/>
          <p:nvPr/>
        </p:nvSpPr>
        <p:spPr>
          <a:xfrm>
            <a:off x="1380202" y="4424056"/>
            <a:ext cx="9514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Nina Klein &amp; Amelie Krug</a:t>
            </a:r>
            <a:endParaRPr lang="pl-PL" sz="20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27B11B1-4CB9-D6EA-49A1-B463B4A959A1}"/>
              </a:ext>
            </a:extLst>
          </p:cNvPr>
          <p:cNvSpPr txBox="1"/>
          <p:nvPr/>
        </p:nvSpPr>
        <p:spPr>
          <a:xfrm>
            <a:off x="1380202" y="5045863"/>
            <a:ext cx="951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ECOLISE – European network for community-led initiatives on climate change &amp; sustainability</a:t>
            </a:r>
            <a:endParaRPr lang="pl-PL" sz="20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2D5339F-DBF3-A6E2-8747-32AA7E0AAD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978" b="-5551"/>
          <a:stretch/>
        </p:blipFill>
        <p:spPr>
          <a:xfrm>
            <a:off x="2010302" y="5630948"/>
            <a:ext cx="8171395" cy="12270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B87B3F-D9B0-8CC3-CA36-ACCBF89599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519" y="625033"/>
            <a:ext cx="2250776" cy="129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29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5F2D0F31-353F-8AF8-913A-F765C813D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2" y="0"/>
            <a:ext cx="2029997" cy="153299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E8F977C7-43F5-D3DB-237C-75A17ACF57EF}"/>
              </a:ext>
            </a:extLst>
          </p:cNvPr>
          <p:cNvSpPr txBox="1"/>
          <p:nvPr/>
        </p:nvSpPr>
        <p:spPr>
          <a:xfrm>
            <a:off x="2489981" y="548639"/>
            <a:ext cx="73292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Three political demands for “A living European Green Deal”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What we think it takes to make transformational local/ bioregional development happen - with  community-led initiatives (CLIs) at the heart</a:t>
            </a:r>
            <a:endParaRPr lang="pl-PL" sz="2800" dirty="0"/>
          </a:p>
          <a:p>
            <a:pPr algn="ctr"/>
            <a:endParaRPr lang="pl-PL" sz="28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FEC1A31-C923-04AC-398A-32309BFC10A9}"/>
              </a:ext>
            </a:extLst>
          </p:cNvPr>
          <p:cNvSpPr txBox="1"/>
          <p:nvPr/>
        </p:nvSpPr>
        <p:spPr>
          <a:xfrm>
            <a:off x="548640" y="3877519"/>
            <a:ext cx="84333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accent6"/>
                </a:solidFill>
              </a:rPr>
              <a:t>1. </a:t>
            </a:r>
            <a:r>
              <a:rPr lang="pl-PL" sz="2800" dirty="0" err="1">
                <a:solidFill>
                  <a:schemeClr val="accent6"/>
                </a:solidFill>
              </a:rPr>
              <a:t>Why</a:t>
            </a:r>
            <a:r>
              <a:rPr lang="pl-PL" sz="2800" dirty="0">
                <a:solidFill>
                  <a:schemeClr val="accent6"/>
                </a:solidFill>
              </a:rPr>
              <a:t> </a:t>
            </a:r>
            <a:r>
              <a:rPr lang="pl-PL" sz="2800" dirty="0" err="1">
                <a:solidFill>
                  <a:schemeClr val="accent6"/>
                </a:solidFill>
              </a:rPr>
              <a:t>are</a:t>
            </a:r>
            <a:r>
              <a:rPr lang="pl-PL" sz="2800" dirty="0">
                <a:solidFill>
                  <a:schemeClr val="accent6"/>
                </a:solidFill>
              </a:rPr>
              <a:t> </a:t>
            </a:r>
            <a:r>
              <a:rPr lang="pl-PL" sz="2800" dirty="0" err="1">
                <a:solidFill>
                  <a:schemeClr val="accent6"/>
                </a:solidFill>
              </a:rPr>
              <a:t>changed</a:t>
            </a:r>
            <a:r>
              <a:rPr lang="pl-PL" sz="2800" dirty="0">
                <a:solidFill>
                  <a:schemeClr val="accent6"/>
                </a:solidFill>
              </a:rPr>
              <a:t> </a:t>
            </a:r>
            <a:r>
              <a:rPr lang="pl-PL" sz="2800" dirty="0" err="1">
                <a:solidFill>
                  <a:schemeClr val="accent6"/>
                </a:solidFill>
              </a:rPr>
              <a:t>human-nature</a:t>
            </a:r>
            <a:r>
              <a:rPr lang="pl-PL" sz="2800" dirty="0">
                <a:solidFill>
                  <a:schemeClr val="accent6"/>
                </a:solidFill>
              </a:rPr>
              <a:t> </a:t>
            </a:r>
            <a:r>
              <a:rPr lang="pl-PL" sz="2800" dirty="0" err="1">
                <a:solidFill>
                  <a:schemeClr val="accent6"/>
                </a:solidFill>
              </a:rPr>
              <a:t>relationships</a:t>
            </a:r>
            <a:r>
              <a:rPr lang="pl-PL" sz="2800" dirty="0">
                <a:solidFill>
                  <a:schemeClr val="accent6"/>
                </a:solidFill>
              </a:rPr>
              <a:t> the </a:t>
            </a:r>
            <a:r>
              <a:rPr lang="pl-PL" sz="2800" dirty="0" err="1">
                <a:solidFill>
                  <a:schemeClr val="accent6"/>
                </a:solidFill>
              </a:rPr>
              <a:t>basis</a:t>
            </a:r>
            <a:r>
              <a:rPr lang="pl-PL" sz="2800" dirty="0">
                <a:solidFill>
                  <a:schemeClr val="accent6"/>
                </a:solidFill>
              </a:rPr>
              <a:t> for </a:t>
            </a:r>
            <a:r>
              <a:rPr lang="pl-PL" sz="2800" dirty="0" err="1">
                <a:solidFill>
                  <a:schemeClr val="accent6"/>
                </a:solidFill>
              </a:rPr>
              <a:t>transformational</a:t>
            </a:r>
            <a:r>
              <a:rPr lang="pl-PL" sz="2800" dirty="0">
                <a:solidFill>
                  <a:schemeClr val="accent6"/>
                </a:solidFill>
              </a:rPr>
              <a:t> </a:t>
            </a:r>
            <a:r>
              <a:rPr lang="pl-PL" sz="2800" dirty="0" err="1">
                <a:solidFill>
                  <a:schemeClr val="accent6"/>
                </a:solidFill>
              </a:rPr>
              <a:t>change</a:t>
            </a:r>
            <a:r>
              <a:rPr lang="pl-PL" sz="2800" dirty="0">
                <a:solidFill>
                  <a:schemeClr val="accent6"/>
                </a:solidFill>
              </a:rPr>
              <a:t>?</a:t>
            </a:r>
          </a:p>
          <a:p>
            <a:endParaRPr lang="pl-PL" sz="2800" dirty="0"/>
          </a:p>
          <a:p>
            <a:endParaRPr lang="pl-PL" sz="2800" dirty="0"/>
          </a:p>
          <a:p>
            <a:endParaRPr lang="pl-PL" sz="1600" dirty="0"/>
          </a:p>
          <a:p>
            <a:endParaRPr lang="pl-PL" sz="16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4F5D5F8-9CCC-8F1A-33B3-9D291DCF6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784" y="13287"/>
            <a:ext cx="1792513" cy="13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64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5F2D0F31-353F-8AF8-913A-F765C813D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2" y="0"/>
            <a:ext cx="2029997" cy="153299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E8F977C7-43F5-D3DB-237C-75A17ACF57EF}"/>
              </a:ext>
            </a:extLst>
          </p:cNvPr>
          <p:cNvSpPr txBox="1"/>
          <p:nvPr/>
        </p:nvSpPr>
        <p:spPr>
          <a:xfrm>
            <a:off x="2489981" y="548639"/>
            <a:ext cx="7329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Rural areas as stewards of the earth</a:t>
            </a:r>
            <a:endParaRPr lang="pl-PL" sz="28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FEC1A31-C923-04AC-398A-32309BFC10A9}"/>
              </a:ext>
            </a:extLst>
          </p:cNvPr>
          <p:cNvSpPr txBox="1"/>
          <p:nvPr/>
        </p:nvSpPr>
        <p:spPr>
          <a:xfrm>
            <a:off x="6500186" y="1282117"/>
            <a:ext cx="465640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>
                <a:solidFill>
                  <a:schemeClr val="accent6"/>
                </a:solidFill>
              </a:rPr>
              <a:t>Planetary</a:t>
            </a:r>
            <a:r>
              <a:rPr lang="pl-PL" sz="2800" dirty="0">
                <a:solidFill>
                  <a:schemeClr val="accent6"/>
                </a:solidFill>
              </a:rPr>
              <a:t> </a:t>
            </a:r>
            <a:r>
              <a:rPr lang="pl-PL" sz="2800" dirty="0" err="1">
                <a:solidFill>
                  <a:schemeClr val="accent6"/>
                </a:solidFill>
              </a:rPr>
              <a:t>Health</a:t>
            </a:r>
            <a:endParaRPr lang="pl-PL" sz="2800" dirty="0"/>
          </a:p>
          <a:p>
            <a:r>
              <a:rPr lang="pl-PL" dirty="0">
                <a:sym typeface="Wingdings" pitchFamily="2" charset="2"/>
              </a:rPr>
              <a:t>Nature </a:t>
            </a:r>
            <a:r>
              <a:rPr lang="pl-PL" dirty="0" err="1">
                <a:sym typeface="Wingdings" pitchFamily="2" charset="2"/>
              </a:rPr>
              <a:t>protection</a:t>
            </a:r>
            <a:r>
              <a:rPr lang="pl-PL" dirty="0">
                <a:sym typeface="Wingdings" pitchFamily="2" charset="2"/>
              </a:rPr>
              <a:t> &amp; </a:t>
            </a:r>
            <a:r>
              <a:rPr lang="pl-PL" dirty="0" err="1">
                <a:sym typeface="Wingdings" pitchFamily="2" charset="2"/>
              </a:rPr>
              <a:t>conservation</a:t>
            </a:r>
            <a:r>
              <a:rPr lang="pl-PL" dirty="0">
                <a:sym typeface="Wingdings" pitchFamily="2" charset="2"/>
              </a:rPr>
              <a:t> = </a:t>
            </a:r>
            <a:r>
              <a:rPr lang="pl-PL" dirty="0" err="1">
                <a:sym typeface="Wingdings" pitchFamily="2" charset="2"/>
              </a:rPr>
              <a:t>basis</a:t>
            </a:r>
            <a:r>
              <a:rPr lang="pl-PL" dirty="0">
                <a:sym typeface="Wingdings" pitchFamily="2" charset="2"/>
              </a:rPr>
              <a:t> for </a:t>
            </a:r>
            <a:r>
              <a:rPr lang="pl-PL" dirty="0" err="1">
                <a:sym typeface="Wingdings" pitchFamily="2" charset="2"/>
              </a:rPr>
              <a:t>all</a:t>
            </a:r>
            <a:r>
              <a:rPr lang="pl-PL" dirty="0">
                <a:sym typeface="Wingdings" pitchFamily="2" charset="2"/>
              </a:rPr>
              <a:t> </a:t>
            </a:r>
            <a:r>
              <a:rPr lang="pl-PL" dirty="0" err="1">
                <a:sym typeface="Wingdings" pitchFamily="2" charset="2"/>
              </a:rPr>
              <a:t>human</a:t>
            </a:r>
            <a:r>
              <a:rPr lang="pl-PL" dirty="0">
                <a:sym typeface="Wingdings" pitchFamily="2" charset="2"/>
              </a:rPr>
              <a:t> </a:t>
            </a:r>
            <a:r>
              <a:rPr lang="pl-PL" dirty="0" err="1">
                <a:sym typeface="Wingdings" pitchFamily="2" charset="2"/>
              </a:rPr>
              <a:t>activities</a:t>
            </a:r>
            <a:r>
              <a:rPr lang="pl-PL" dirty="0">
                <a:sym typeface="Wingdings" pitchFamily="2" charset="2"/>
              </a:rPr>
              <a:t> (</a:t>
            </a:r>
            <a:r>
              <a:rPr lang="pl-PL" dirty="0" err="1">
                <a:sym typeface="Wingdings" pitchFamily="2" charset="2"/>
              </a:rPr>
              <a:t>social</a:t>
            </a:r>
            <a:r>
              <a:rPr lang="pl-PL" dirty="0">
                <a:sym typeface="Wingdings" pitchFamily="2" charset="2"/>
              </a:rPr>
              <a:t> &amp; </a:t>
            </a:r>
            <a:r>
              <a:rPr lang="pl-PL" dirty="0" err="1">
                <a:sym typeface="Wingdings" pitchFamily="2" charset="2"/>
              </a:rPr>
              <a:t>economical</a:t>
            </a:r>
            <a:r>
              <a:rPr lang="pl-PL" dirty="0">
                <a:sym typeface="Wingdings" pitchFamily="2" charset="2"/>
              </a:rPr>
              <a:t> &amp; </a:t>
            </a:r>
            <a:r>
              <a:rPr lang="pl-PL" dirty="0" err="1">
                <a:sym typeface="Wingdings" pitchFamily="2" charset="2"/>
              </a:rPr>
              <a:t>cultural</a:t>
            </a:r>
            <a:r>
              <a:rPr lang="pl-PL" dirty="0">
                <a:sym typeface="Wingdings" pitchFamily="2" charset="2"/>
              </a:rPr>
              <a:t>), </a:t>
            </a:r>
            <a:r>
              <a:rPr lang="pl-PL" b="1" dirty="0" err="1">
                <a:sym typeface="Wingdings" pitchFamily="2" charset="2"/>
              </a:rPr>
              <a:t>healthy</a:t>
            </a:r>
            <a:r>
              <a:rPr lang="pl-PL" b="1" dirty="0">
                <a:sym typeface="Wingdings" pitchFamily="2" charset="2"/>
              </a:rPr>
              <a:t> planet = </a:t>
            </a:r>
            <a:r>
              <a:rPr lang="pl-PL" b="1" dirty="0" err="1">
                <a:sym typeface="Wingdings" pitchFamily="2" charset="2"/>
              </a:rPr>
              <a:t>healthy</a:t>
            </a:r>
            <a:r>
              <a:rPr lang="pl-PL" b="1" dirty="0">
                <a:sym typeface="Wingdings" pitchFamily="2" charset="2"/>
              </a:rPr>
              <a:t> </a:t>
            </a:r>
            <a:r>
              <a:rPr lang="pl-PL" b="1" dirty="0" err="1">
                <a:sym typeface="Wingdings" pitchFamily="2" charset="2"/>
              </a:rPr>
              <a:t>human</a:t>
            </a:r>
            <a:endParaRPr lang="pl-PL" b="1" dirty="0">
              <a:sym typeface="Wingdings" pitchFamily="2" charset="2"/>
            </a:endParaRPr>
          </a:p>
          <a:p>
            <a:endParaRPr lang="pl-PL" sz="2800" dirty="0"/>
          </a:p>
          <a:p>
            <a:r>
              <a:rPr lang="pl-PL" dirty="0" err="1">
                <a:sym typeface="Wingdings" pitchFamily="2" charset="2"/>
              </a:rPr>
              <a:t>Recognize</a:t>
            </a:r>
            <a:r>
              <a:rPr lang="pl-PL" dirty="0">
                <a:sym typeface="Wingdings" pitchFamily="2" charset="2"/>
              </a:rPr>
              <a:t> </a:t>
            </a:r>
            <a:r>
              <a:rPr lang="pl-PL" dirty="0" err="1">
                <a:sym typeface="Wingdings" pitchFamily="2" charset="2"/>
              </a:rPr>
              <a:t>rural</a:t>
            </a:r>
            <a:r>
              <a:rPr lang="pl-PL" dirty="0">
                <a:sym typeface="Wingdings" pitchFamily="2" charset="2"/>
              </a:rPr>
              <a:t> </a:t>
            </a:r>
            <a:r>
              <a:rPr lang="pl-PL" dirty="0" err="1">
                <a:sym typeface="Wingdings" pitchFamily="2" charset="2"/>
              </a:rPr>
              <a:t>areas</a:t>
            </a:r>
            <a:r>
              <a:rPr lang="pl-PL" dirty="0">
                <a:sym typeface="Wingdings" pitchFamily="2" charset="2"/>
              </a:rPr>
              <a:t> as </a:t>
            </a:r>
            <a:r>
              <a:rPr lang="pl-PL" b="1" dirty="0" err="1">
                <a:sym typeface="Wingdings" pitchFamily="2" charset="2"/>
              </a:rPr>
              <a:t>stewards</a:t>
            </a:r>
            <a:r>
              <a:rPr lang="pl-PL" b="1" dirty="0">
                <a:sym typeface="Wingdings" pitchFamily="2" charset="2"/>
              </a:rPr>
              <a:t> of the land</a:t>
            </a:r>
          </a:p>
          <a:p>
            <a:endParaRPr lang="pl-PL" dirty="0">
              <a:sym typeface="Wingdings" pitchFamily="2" charset="2"/>
            </a:endParaRPr>
          </a:p>
          <a:p>
            <a:r>
              <a:rPr lang="pl-PL" dirty="0" err="1">
                <a:sym typeface="Wingdings" pitchFamily="2" charset="2"/>
              </a:rPr>
              <a:t>Introduce</a:t>
            </a:r>
            <a:r>
              <a:rPr lang="pl-PL" dirty="0">
                <a:sym typeface="Wingdings" pitchFamily="2" charset="2"/>
              </a:rPr>
              <a:t> </a:t>
            </a:r>
            <a:r>
              <a:rPr lang="pl-PL" b="1" dirty="0" err="1">
                <a:sym typeface="Wingdings" pitchFamily="2" charset="2"/>
              </a:rPr>
              <a:t>alternative</a:t>
            </a:r>
            <a:r>
              <a:rPr lang="pl-PL" b="1" dirty="0">
                <a:sym typeface="Wingdings" pitchFamily="2" charset="2"/>
              </a:rPr>
              <a:t> </a:t>
            </a:r>
            <a:r>
              <a:rPr lang="pl-PL" b="1" dirty="0" err="1">
                <a:sym typeface="Wingdings" pitchFamily="2" charset="2"/>
              </a:rPr>
              <a:t>metrics</a:t>
            </a:r>
            <a:r>
              <a:rPr lang="pl-PL" b="1" dirty="0">
                <a:sym typeface="Wingdings" pitchFamily="2" charset="2"/>
              </a:rPr>
              <a:t> for a </a:t>
            </a:r>
            <a:r>
              <a:rPr lang="pl-PL" b="1" dirty="0" err="1">
                <a:sym typeface="Wingdings" pitchFamily="2" charset="2"/>
              </a:rPr>
              <a:t>wellbeing</a:t>
            </a:r>
            <a:r>
              <a:rPr lang="pl-PL" b="1" dirty="0">
                <a:sym typeface="Wingdings" pitchFamily="2" charset="2"/>
              </a:rPr>
              <a:t> </a:t>
            </a:r>
            <a:r>
              <a:rPr lang="pl-PL" b="1" dirty="0" err="1">
                <a:sym typeface="Wingdings" pitchFamily="2" charset="2"/>
              </a:rPr>
              <a:t>economy</a:t>
            </a:r>
            <a:r>
              <a:rPr lang="pl-PL" b="1" dirty="0">
                <a:sym typeface="Wingdings" pitchFamily="2" charset="2"/>
              </a:rPr>
              <a:t> </a:t>
            </a:r>
            <a:r>
              <a:rPr lang="pl-PL" dirty="0">
                <a:sym typeface="Wingdings" pitchFamily="2" charset="2"/>
              </a:rPr>
              <a:t>(</a:t>
            </a:r>
            <a:r>
              <a:rPr lang="pl-PL" dirty="0" err="1">
                <a:sym typeface="Wingdings" pitchFamily="2" charset="2"/>
              </a:rPr>
              <a:t>instead</a:t>
            </a:r>
            <a:r>
              <a:rPr lang="pl-PL" dirty="0">
                <a:sym typeface="Wingdings" pitchFamily="2" charset="2"/>
              </a:rPr>
              <a:t> of </a:t>
            </a:r>
            <a:r>
              <a:rPr lang="pl-PL" dirty="0" err="1">
                <a:sym typeface="Wingdings" pitchFamily="2" charset="2"/>
              </a:rPr>
              <a:t>focussing</a:t>
            </a:r>
            <a:r>
              <a:rPr lang="pl-PL" dirty="0">
                <a:sym typeface="Wingdings" pitchFamily="2" charset="2"/>
              </a:rPr>
              <a:t> on </a:t>
            </a:r>
            <a:r>
              <a:rPr lang="pl-PL" dirty="0" err="1">
                <a:sym typeface="Wingdings" pitchFamily="2" charset="2"/>
              </a:rPr>
              <a:t>growth</a:t>
            </a:r>
            <a:r>
              <a:rPr lang="pl-PL" dirty="0">
                <a:sym typeface="Wingdings" pitchFamily="2" charset="2"/>
              </a:rPr>
              <a:t>/ GDP)</a:t>
            </a:r>
          </a:p>
          <a:p>
            <a:endParaRPr lang="pl-PL" dirty="0">
              <a:sym typeface="Wingdings" pitchFamily="2" charset="2"/>
            </a:endParaRPr>
          </a:p>
          <a:p>
            <a:r>
              <a:rPr lang="pl-PL" b="1" dirty="0"/>
              <a:t>Call to </a:t>
            </a:r>
            <a:r>
              <a:rPr lang="pl-PL" b="1" dirty="0" err="1"/>
              <a:t>prioritise</a:t>
            </a:r>
            <a:r>
              <a:rPr lang="pl-PL" b="1" dirty="0"/>
              <a:t> </a:t>
            </a:r>
            <a:r>
              <a:rPr lang="pl-PL" b="1" dirty="0" err="1"/>
              <a:t>nature</a:t>
            </a:r>
            <a:r>
              <a:rPr lang="pl-PL" b="1" dirty="0"/>
              <a:t> in </a:t>
            </a:r>
            <a:r>
              <a:rPr lang="pl-PL" b="1" dirty="0" err="1"/>
              <a:t>all</a:t>
            </a:r>
            <a:r>
              <a:rPr lang="pl-PL" b="1" dirty="0"/>
              <a:t> </a:t>
            </a:r>
            <a:r>
              <a:rPr lang="pl-PL" b="1" dirty="0" err="1"/>
              <a:t>policies</a:t>
            </a:r>
            <a:r>
              <a:rPr lang="pl-PL" b="1" dirty="0"/>
              <a:t> </a:t>
            </a:r>
            <a:r>
              <a:rPr lang="pl-PL" dirty="0"/>
              <a:t>and </a:t>
            </a:r>
            <a:r>
              <a:rPr lang="pl-PL" dirty="0" err="1"/>
              <a:t>localise</a:t>
            </a:r>
            <a:r>
              <a:rPr lang="pl-PL" dirty="0"/>
              <a:t> the </a:t>
            </a:r>
            <a:r>
              <a:rPr lang="pl-PL" dirty="0" err="1"/>
              <a:t>European</a:t>
            </a:r>
            <a:r>
              <a:rPr lang="pl-PL" dirty="0"/>
              <a:t> </a:t>
            </a:r>
            <a:r>
              <a:rPr lang="pl-PL" dirty="0" err="1"/>
              <a:t>Biodiversity</a:t>
            </a:r>
            <a:r>
              <a:rPr lang="pl-PL" dirty="0"/>
              <a:t> </a:t>
            </a:r>
            <a:r>
              <a:rPr lang="pl-PL" dirty="0" err="1"/>
              <a:t>strategy</a:t>
            </a:r>
            <a:r>
              <a:rPr lang="pl-PL" dirty="0"/>
              <a:t>/ EU Nature </a:t>
            </a:r>
            <a:r>
              <a:rPr lang="pl-PL" dirty="0" err="1"/>
              <a:t>Restoration</a:t>
            </a:r>
            <a:r>
              <a:rPr lang="pl-PL" dirty="0"/>
              <a:t> Law with </a:t>
            </a:r>
            <a:r>
              <a:rPr lang="pl-PL" b="1" dirty="0" err="1"/>
              <a:t>binding</a:t>
            </a:r>
            <a:r>
              <a:rPr lang="pl-PL" b="1" dirty="0"/>
              <a:t> </a:t>
            </a:r>
            <a:r>
              <a:rPr lang="pl-PL" b="1" dirty="0" err="1"/>
              <a:t>national</a:t>
            </a:r>
            <a:r>
              <a:rPr lang="pl-PL" b="1" dirty="0"/>
              <a:t>, </a:t>
            </a:r>
            <a:r>
              <a:rPr lang="pl-PL" b="1" dirty="0" err="1"/>
              <a:t>regional</a:t>
            </a:r>
            <a:r>
              <a:rPr lang="pl-PL" b="1" dirty="0"/>
              <a:t> and </a:t>
            </a:r>
            <a:r>
              <a:rPr lang="pl-PL" b="1" dirty="0" err="1"/>
              <a:t>local</a:t>
            </a:r>
            <a:r>
              <a:rPr lang="pl-PL" b="1" dirty="0"/>
              <a:t> </a:t>
            </a:r>
            <a:r>
              <a:rPr lang="pl-PL" b="1" dirty="0" err="1"/>
              <a:t>targets</a:t>
            </a:r>
            <a:r>
              <a:rPr lang="pl-PL" dirty="0"/>
              <a:t> in </a:t>
            </a:r>
            <a:r>
              <a:rPr lang="pl-PL" dirty="0" err="1"/>
              <a:t>line</a:t>
            </a:r>
            <a:r>
              <a:rPr lang="pl-PL" dirty="0"/>
              <a:t> with the </a:t>
            </a:r>
            <a:r>
              <a:rPr lang="pl-PL" dirty="0" err="1"/>
              <a:t>European</a:t>
            </a:r>
            <a:r>
              <a:rPr lang="pl-PL" dirty="0"/>
              <a:t> Green Deal &amp; </a:t>
            </a:r>
            <a:r>
              <a:rPr lang="pl-PL" dirty="0" err="1"/>
              <a:t>provide</a:t>
            </a:r>
            <a:r>
              <a:rPr lang="pl-PL" dirty="0"/>
              <a:t> </a:t>
            </a:r>
            <a:r>
              <a:rPr lang="pl-PL" dirty="0" err="1"/>
              <a:t>adequate</a:t>
            </a:r>
            <a:r>
              <a:rPr lang="pl-PL" dirty="0"/>
              <a:t> </a:t>
            </a:r>
            <a:r>
              <a:rPr lang="pl-PL" dirty="0" err="1"/>
              <a:t>funding</a:t>
            </a:r>
            <a:endParaRPr lang="pl-PL" dirty="0"/>
          </a:p>
          <a:p>
            <a:r>
              <a:rPr lang="pl-PL" b="1" dirty="0">
                <a:sym typeface="Wingdings" pitchFamily="2" charset="2"/>
              </a:rPr>
              <a:t> </a:t>
            </a:r>
            <a:r>
              <a:rPr lang="pl-PL" b="1" dirty="0" err="1">
                <a:sym typeface="Wingdings" pitchFamily="2" charset="2"/>
              </a:rPr>
              <a:t>include</a:t>
            </a:r>
            <a:r>
              <a:rPr lang="pl-PL" b="1" dirty="0">
                <a:sym typeface="Wingdings" pitchFamily="2" charset="2"/>
              </a:rPr>
              <a:t> </a:t>
            </a:r>
            <a:r>
              <a:rPr lang="pl-PL" b="1" dirty="0" err="1">
                <a:sym typeface="Wingdings" pitchFamily="2" charset="2"/>
              </a:rPr>
              <a:t>biodiversity</a:t>
            </a:r>
            <a:r>
              <a:rPr lang="pl-PL" b="1" dirty="0">
                <a:sym typeface="Wingdings" pitchFamily="2" charset="2"/>
              </a:rPr>
              <a:t> </a:t>
            </a:r>
            <a:r>
              <a:rPr lang="pl-PL" b="1" dirty="0" err="1">
                <a:sym typeface="Wingdings" pitchFamily="2" charset="2"/>
              </a:rPr>
              <a:t>mapping</a:t>
            </a:r>
            <a:r>
              <a:rPr lang="pl-PL" b="1" dirty="0">
                <a:sym typeface="Wingdings" pitchFamily="2" charset="2"/>
              </a:rPr>
              <a:t>, monitoring </a:t>
            </a:r>
            <a:r>
              <a:rPr lang="pl-PL" b="1" dirty="0" err="1">
                <a:sym typeface="Wingdings" pitchFamily="2" charset="2"/>
              </a:rPr>
              <a:t>into</a:t>
            </a:r>
            <a:r>
              <a:rPr lang="pl-PL" b="1" dirty="0">
                <a:sym typeface="Wingdings" pitchFamily="2" charset="2"/>
              </a:rPr>
              <a:t> „</a:t>
            </a:r>
            <a:r>
              <a:rPr lang="pl-PL" b="1" dirty="0" err="1">
                <a:sym typeface="Wingdings" pitchFamily="2" charset="2"/>
              </a:rPr>
              <a:t>Rural</a:t>
            </a:r>
            <a:r>
              <a:rPr lang="pl-PL" b="1" dirty="0">
                <a:sym typeface="Wingdings" pitchFamily="2" charset="2"/>
              </a:rPr>
              <a:t> </a:t>
            </a:r>
            <a:r>
              <a:rPr lang="pl-PL" b="1" dirty="0" err="1">
                <a:sym typeface="Wingdings" pitchFamily="2" charset="2"/>
              </a:rPr>
              <a:t>proofing</a:t>
            </a:r>
            <a:r>
              <a:rPr lang="pl-PL" b="1" dirty="0">
                <a:sym typeface="Wingdings" pitchFamily="2" charset="2"/>
              </a:rPr>
              <a:t>”</a:t>
            </a:r>
            <a:r>
              <a:rPr lang="pl-PL" dirty="0">
                <a:sym typeface="Wingdings" pitchFamily="2" charset="2"/>
              </a:rPr>
              <a:t> &amp; the </a:t>
            </a:r>
            <a:r>
              <a:rPr lang="pl-PL" dirty="0" err="1">
                <a:sym typeface="Wingdings" pitchFamily="2" charset="2"/>
              </a:rPr>
              <a:t>Rural</a:t>
            </a:r>
            <a:r>
              <a:rPr lang="pl-PL" dirty="0">
                <a:sym typeface="Wingdings" pitchFamily="2" charset="2"/>
              </a:rPr>
              <a:t> </a:t>
            </a:r>
            <a:r>
              <a:rPr lang="pl-PL" dirty="0" err="1">
                <a:sym typeface="Wingdings" pitchFamily="2" charset="2"/>
              </a:rPr>
              <a:t>Observatory</a:t>
            </a:r>
            <a:endParaRPr lang="pl-PL" dirty="0"/>
          </a:p>
          <a:p>
            <a:endParaRPr lang="pl-PL" sz="1600" dirty="0"/>
          </a:p>
          <a:p>
            <a:endParaRPr lang="pl-PL" sz="1600" dirty="0"/>
          </a:p>
        </p:txBody>
      </p:sp>
      <p:pic>
        <p:nvPicPr>
          <p:cNvPr id="7" name="Obraz 6" descr="Obraz zawierający góra, niebo, zewnętrzne, trawa&#10;&#10;Opis wygenerowany automatycznie">
            <a:extLst>
              <a:ext uri="{FF2B5EF4-FFF2-40B4-BE49-F238E27FC236}">
                <a16:creationId xmlns:a16="http://schemas.microsoft.com/office/drawing/2014/main" id="{AC525DB0-30A8-6B46-AABC-42F59FCC5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77" y="1370014"/>
            <a:ext cx="5411866" cy="405852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F5C1D67-9784-115B-8074-CCA2E8F2C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2784" y="13287"/>
            <a:ext cx="1792513" cy="13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09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5F2D0F31-353F-8AF8-913A-F765C813D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2" y="0"/>
            <a:ext cx="2029997" cy="153299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E8F977C7-43F5-D3DB-237C-75A17ACF57EF}"/>
              </a:ext>
            </a:extLst>
          </p:cNvPr>
          <p:cNvSpPr txBox="1"/>
          <p:nvPr/>
        </p:nvSpPr>
        <p:spPr>
          <a:xfrm>
            <a:off x="2489981" y="548639"/>
            <a:ext cx="73292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 Three political demands for “A living European Green Deal”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What we think it takes to make transformational local/ bioregional development happen - with  community-led initiatives (CLIs) at the heart</a:t>
            </a:r>
            <a:endParaRPr lang="pl-PL" sz="2800" dirty="0"/>
          </a:p>
          <a:p>
            <a:pPr algn="ctr"/>
            <a:endParaRPr lang="pl-PL" sz="28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FEC1A31-C923-04AC-398A-32309BFC10A9}"/>
              </a:ext>
            </a:extLst>
          </p:cNvPr>
          <p:cNvSpPr txBox="1"/>
          <p:nvPr/>
        </p:nvSpPr>
        <p:spPr>
          <a:xfrm>
            <a:off x="548640" y="3877519"/>
            <a:ext cx="84333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accent6"/>
                </a:solidFill>
              </a:rPr>
              <a:t>2. </a:t>
            </a:r>
            <a:r>
              <a:rPr lang="pl-PL" sz="2800" dirty="0" err="1">
                <a:solidFill>
                  <a:schemeClr val="accent6"/>
                </a:solidFill>
              </a:rPr>
              <a:t>Why</a:t>
            </a:r>
            <a:r>
              <a:rPr lang="pl-PL" sz="2800" dirty="0">
                <a:solidFill>
                  <a:schemeClr val="accent6"/>
                </a:solidFill>
              </a:rPr>
              <a:t> do we </a:t>
            </a:r>
            <a:r>
              <a:rPr lang="pl-PL" sz="2800" dirty="0" err="1">
                <a:solidFill>
                  <a:schemeClr val="accent6"/>
                </a:solidFill>
              </a:rPr>
              <a:t>need</a:t>
            </a:r>
            <a:r>
              <a:rPr lang="pl-PL" sz="2800" dirty="0">
                <a:solidFill>
                  <a:schemeClr val="accent6"/>
                </a:solidFill>
              </a:rPr>
              <a:t> a </a:t>
            </a:r>
            <a:r>
              <a:rPr lang="pl-PL" sz="2800" dirty="0" err="1">
                <a:solidFill>
                  <a:schemeClr val="accent6"/>
                </a:solidFill>
              </a:rPr>
              <a:t>strong</a:t>
            </a:r>
            <a:r>
              <a:rPr lang="pl-PL" sz="2800" dirty="0">
                <a:solidFill>
                  <a:schemeClr val="accent6"/>
                </a:solidFill>
              </a:rPr>
              <a:t> </a:t>
            </a:r>
            <a:r>
              <a:rPr lang="pl-PL" sz="2800" dirty="0" err="1">
                <a:solidFill>
                  <a:schemeClr val="accent6"/>
                </a:solidFill>
              </a:rPr>
              <a:t>connection</a:t>
            </a:r>
            <a:r>
              <a:rPr lang="pl-PL" sz="2800" dirty="0">
                <a:solidFill>
                  <a:schemeClr val="accent6"/>
                </a:solidFill>
              </a:rPr>
              <a:t> </a:t>
            </a:r>
            <a:r>
              <a:rPr lang="pl-PL" sz="2800" dirty="0" err="1">
                <a:solidFill>
                  <a:schemeClr val="accent6"/>
                </a:solidFill>
              </a:rPr>
              <a:t>between</a:t>
            </a:r>
            <a:r>
              <a:rPr lang="pl-PL" sz="2800" dirty="0">
                <a:solidFill>
                  <a:schemeClr val="accent6"/>
                </a:solidFill>
              </a:rPr>
              <a:t> </a:t>
            </a:r>
            <a:r>
              <a:rPr lang="pl-PL" sz="2800" dirty="0" err="1">
                <a:solidFill>
                  <a:schemeClr val="accent6"/>
                </a:solidFill>
              </a:rPr>
              <a:t>local</a:t>
            </a:r>
            <a:r>
              <a:rPr lang="pl-PL" sz="2800" dirty="0">
                <a:solidFill>
                  <a:schemeClr val="accent6"/>
                </a:solidFill>
              </a:rPr>
              <a:t> / </a:t>
            </a:r>
            <a:r>
              <a:rPr lang="pl-PL" sz="2800" dirty="0" err="1">
                <a:solidFill>
                  <a:schemeClr val="accent6"/>
                </a:solidFill>
              </a:rPr>
              <a:t>bioregional</a:t>
            </a:r>
            <a:r>
              <a:rPr lang="pl-PL" sz="2800" dirty="0">
                <a:solidFill>
                  <a:schemeClr val="accent6"/>
                </a:solidFill>
              </a:rPr>
              <a:t> and </a:t>
            </a:r>
            <a:r>
              <a:rPr lang="pl-PL" sz="2800" dirty="0" err="1">
                <a:solidFill>
                  <a:schemeClr val="accent6"/>
                </a:solidFill>
              </a:rPr>
              <a:t>European</a:t>
            </a:r>
            <a:r>
              <a:rPr lang="pl-PL" sz="2800" dirty="0">
                <a:solidFill>
                  <a:schemeClr val="accent6"/>
                </a:solidFill>
              </a:rPr>
              <a:t> </a:t>
            </a:r>
            <a:r>
              <a:rPr lang="pl-PL" sz="2800" dirty="0" err="1">
                <a:solidFill>
                  <a:schemeClr val="accent6"/>
                </a:solidFill>
              </a:rPr>
              <a:t>levels</a:t>
            </a:r>
            <a:r>
              <a:rPr lang="pl-PL" sz="2800" dirty="0">
                <a:solidFill>
                  <a:schemeClr val="accent6"/>
                </a:solidFill>
              </a:rPr>
              <a:t> of </a:t>
            </a:r>
            <a:r>
              <a:rPr lang="pl-PL" sz="2800" dirty="0" err="1">
                <a:solidFill>
                  <a:schemeClr val="accent6"/>
                </a:solidFill>
              </a:rPr>
              <a:t>governance</a:t>
            </a:r>
            <a:r>
              <a:rPr lang="pl-PL" sz="2800" dirty="0">
                <a:solidFill>
                  <a:schemeClr val="accent6"/>
                </a:solidFill>
              </a:rPr>
              <a:t>?</a:t>
            </a:r>
          </a:p>
          <a:p>
            <a:endParaRPr lang="pl-PL" sz="2800" dirty="0"/>
          </a:p>
          <a:p>
            <a:endParaRPr lang="pl-PL" sz="2800" dirty="0"/>
          </a:p>
          <a:p>
            <a:endParaRPr lang="pl-PL" sz="1600" dirty="0"/>
          </a:p>
          <a:p>
            <a:endParaRPr lang="pl-PL" sz="16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4F5D5F8-9CCC-8F1A-33B3-9D291DCF6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784" y="13287"/>
            <a:ext cx="1792513" cy="13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93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5F2D0F31-353F-8AF8-913A-F765C813D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2" y="0"/>
            <a:ext cx="2029997" cy="153299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E8F977C7-43F5-D3DB-237C-75A17ACF57EF}"/>
              </a:ext>
            </a:extLst>
          </p:cNvPr>
          <p:cNvSpPr txBox="1"/>
          <p:nvPr/>
        </p:nvSpPr>
        <p:spPr>
          <a:xfrm>
            <a:off x="2489981" y="548639"/>
            <a:ext cx="7329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Multi-</a:t>
            </a:r>
            <a:r>
              <a:rPr lang="pl-PL" sz="2800" dirty="0" err="1"/>
              <a:t>level</a:t>
            </a:r>
            <a:r>
              <a:rPr lang="pl-PL" sz="2800" dirty="0"/>
              <a:t> </a:t>
            </a:r>
            <a:r>
              <a:rPr lang="pl-PL" sz="2800" dirty="0" err="1"/>
              <a:t>governance</a:t>
            </a:r>
            <a:r>
              <a:rPr lang="pl-PL" sz="2800" dirty="0"/>
              <a:t> </a:t>
            </a:r>
            <a:r>
              <a:rPr lang="pl-PL" sz="2800" dirty="0" err="1"/>
              <a:t>needed</a:t>
            </a:r>
            <a:r>
              <a:rPr lang="pl-PL" sz="2800" dirty="0"/>
              <a:t>: </a:t>
            </a:r>
            <a:r>
              <a:rPr lang="pl-PL" sz="2800" dirty="0" err="1"/>
              <a:t>Activate</a:t>
            </a:r>
            <a:r>
              <a:rPr lang="pl-PL" sz="2800" dirty="0"/>
              <a:t> the </a:t>
            </a:r>
            <a:r>
              <a:rPr lang="pl-PL" sz="2800" dirty="0" err="1"/>
              <a:t>potential</a:t>
            </a:r>
            <a:r>
              <a:rPr lang="pl-PL" sz="2800" dirty="0"/>
              <a:t> of </a:t>
            </a:r>
            <a:r>
              <a:rPr lang="pl-PL" sz="2800" dirty="0" err="1"/>
              <a:t>community-led</a:t>
            </a:r>
            <a:r>
              <a:rPr lang="pl-PL" sz="2800" dirty="0"/>
              <a:t> </a:t>
            </a:r>
            <a:r>
              <a:rPr lang="pl-PL" sz="2800" dirty="0" err="1"/>
              <a:t>initiatives</a:t>
            </a:r>
            <a:endParaRPr lang="pl-PL" sz="28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FEC1A31-C923-04AC-398A-32309BFC10A9}"/>
              </a:ext>
            </a:extLst>
          </p:cNvPr>
          <p:cNvSpPr txBox="1"/>
          <p:nvPr/>
        </p:nvSpPr>
        <p:spPr>
          <a:xfrm>
            <a:off x="6500186" y="1583066"/>
            <a:ext cx="465640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>
                <a:solidFill>
                  <a:schemeClr val="accent6"/>
                </a:solidFill>
              </a:rPr>
              <a:t>Inspiring</a:t>
            </a:r>
            <a:r>
              <a:rPr lang="pl-PL" sz="2800" dirty="0">
                <a:solidFill>
                  <a:schemeClr val="accent6"/>
                </a:solidFill>
              </a:rPr>
              <a:t> </a:t>
            </a:r>
            <a:r>
              <a:rPr lang="pl-PL" sz="2800" dirty="0" err="1">
                <a:solidFill>
                  <a:schemeClr val="accent6"/>
                </a:solidFill>
              </a:rPr>
              <a:t>radical</a:t>
            </a:r>
            <a:r>
              <a:rPr lang="pl-PL" sz="2800" dirty="0">
                <a:solidFill>
                  <a:schemeClr val="accent6"/>
                </a:solidFill>
              </a:rPr>
              <a:t> </a:t>
            </a:r>
            <a:r>
              <a:rPr lang="pl-PL" sz="2800" dirty="0" err="1">
                <a:solidFill>
                  <a:schemeClr val="accent6"/>
                </a:solidFill>
              </a:rPr>
              <a:t>lifestyle</a:t>
            </a:r>
            <a:r>
              <a:rPr lang="pl-PL" sz="2800" dirty="0">
                <a:solidFill>
                  <a:schemeClr val="accent6"/>
                </a:solidFill>
              </a:rPr>
              <a:t> and </a:t>
            </a:r>
            <a:r>
              <a:rPr lang="pl-PL" sz="2800" dirty="0" err="1">
                <a:solidFill>
                  <a:schemeClr val="accent6"/>
                </a:solidFill>
              </a:rPr>
              <a:t>social</a:t>
            </a:r>
            <a:r>
              <a:rPr lang="pl-PL" sz="2800" dirty="0">
                <a:solidFill>
                  <a:schemeClr val="accent6"/>
                </a:solidFill>
              </a:rPr>
              <a:t> </a:t>
            </a:r>
            <a:r>
              <a:rPr lang="pl-PL" sz="2800" dirty="0" err="1">
                <a:solidFill>
                  <a:schemeClr val="accent6"/>
                </a:solidFill>
              </a:rPr>
              <a:t>change</a:t>
            </a:r>
            <a:r>
              <a:rPr lang="pl-PL" sz="2800" dirty="0">
                <a:solidFill>
                  <a:schemeClr val="accent6"/>
                </a:solidFill>
              </a:rPr>
              <a:t> </a:t>
            </a:r>
            <a:endParaRPr lang="pl-PL" sz="2800" dirty="0"/>
          </a:p>
          <a:p>
            <a:pPr marL="285750" indent="-285750">
              <a:buFont typeface="Wingdings" pitchFamily="2" charset="2"/>
              <a:buChar char="à"/>
            </a:pPr>
            <a:r>
              <a:rPr lang="pl-PL" b="1" dirty="0" err="1">
                <a:sym typeface="Wingdings" pitchFamily="2" charset="2"/>
              </a:rPr>
              <a:t>focus</a:t>
            </a:r>
            <a:r>
              <a:rPr lang="pl-PL" b="1" dirty="0">
                <a:sym typeface="Wingdings" pitchFamily="2" charset="2"/>
              </a:rPr>
              <a:t> on </a:t>
            </a:r>
            <a:r>
              <a:rPr lang="pl-PL" b="1" dirty="0" err="1">
                <a:sym typeface="Wingdings" pitchFamily="2" charset="2"/>
              </a:rPr>
              <a:t>demand-side</a:t>
            </a:r>
            <a:r>
              <a:rPr lang="pl-PL" b="1" dirty="0">
                <a:sym typeface="Wingdings" pitchFamily="2" charset="2"/>
              </a:rPr>
              <a:t> </a:t>
            </a:r>
            <a:r>
              <a:rPr lang="pl-PL" b="1" dirty="0" err="1">
                <a:sym typeface="Wingdings" pitchFamily="2" charset="2"/>
              </a:rPr>
              <a:t>factors</a:t>
            </a:r>
            <a:r>
              <a:rPr lang="pl-PL" b="1" dirty="0">
                <a:sym typeface="Wingdings" pitchFamily="2" charset="2"/>
              </a:rPr>
              <a:t> in </a:t>
            </a:r>
            <a:r>
              <a:rPr lang="pl-PL" b="1" dirty="0" err="1">
                <a:sym typeface="Wingdings" pitchFamily="2" charset="2"/>
              </a:rPr>
              <a:t>national</a:t>
            </a:r>
            <a:r>
              <a:rPr lang="pl-PL" b="1" dirty="0">
                <a:sym typeface="Wingdings" pitchFamily="2" charset="2"/>
              </a:rPr>
              <a:t> </a:t>
            </a:r>
            <a:r>
              <a:rPr lang="pl-PL" b="1" dirty="0" err="1">
                <a:sym typeface="Wingdings" pitchFamily="2" charset="2"/>
              </a:rPr>
              <a:t>contributions</a:t>
            </a:r>
            <a:r>
              <a:rPr lang="pl-PL" dirty="0">
                <a:sym typeface="Wingdings" pitchFamily="2" charset="2"/>
              </a:rPr>
              <a:t> </a:t>
            </a:r>
            <a:r>
              <a:rPr lang="pl-PL" dirty="0" err="1">
                <a:sym typeface="Wingdings" pitchFamily="2" charset="2"/>
              </a:rPr>
              <a:t>towards</a:t>
            </a:r>
            <a:r>
              <a:rPr lang="pl-PL" dirty="0">
                <a:sym typeface="Wingdings" pitchFamily="2" charset="2"/>
              </a:rPr>
              <a:t> the </a:t>
            </a:r>
            <a:r>
              <a:rPr lang="pl-PL" dirty="0" err="1">
                <a:sym typeface="Wingdings" pitchFamily="2" charset="2"/>
              </a:rPr>
              <a:t>European</a:t>
            </a:r>
            <a:r>
              <a:rPr lang="pl-PL" dirty="0">
                <a:sym typeface="Wingdings" pitchFamily="2" charset="2"/>
              </a:rPr>
              <a:t> Green Deal (</a:t>
            </a:r>
            <a:r>
              <a:rPr lang="pl-PL" dirty="0" err="1">
                <a:sym typeface="Wingdings" pitchFamily="2" charset="2"/>
              </a:rPr>
              <a:t>especially</a:t>
            </a:r>
            <a:r>
              <a:rPr lang="pl-PL" dirty="0">
                <a:sym typeface="Wingdings" pitchFamily="2" charset="2"/>
              </a:rPr>
              <a:t>: EU </a:t>
            </a:r>
            <a:r>
              <a:rPr lang="pl-PL" dirty="0" err="1">
                <a:sym typeface="Wingdings" pitchFamily="2" charset="2"/>
              </a:rPr>
              <a:t>Climate</a:t>
            </a:r>
            <a:r>
              <a:rPr lang="pl-PL" dirty="0">
                <a:sym typeface="Wingdings" pitchFamily="2" charset="2"/>
              </a:rPr>
              <a:t> Law, Nature </a:t>
            </a:r>
            <a:r>
              <a:rPr lang="pl-PL" dirty="0" err="1">
                <a:sym typeface="Wingdings" pitchFamily="2" charset="2"/>
              </a:rPr>
              <a:t>Restoration</a:t>
            </a:r>
            <a:r>
              <a:rPr lang="pl-PL" dirty="0">
                <a:sym typeface="Wingdings" pitchFamily="2" charset="2"/>
              </a:rPr>
              <a:t> Law, </a:t>
            </a:r>
            <a:r>
              <a:rPr lang="pl-PL" dirty="0" err="1">
                <a:sym typeface="Wingdings" pitchFamily="2" charset="2"/>
              </a:rPr>
              <a:t>circular</a:t>
            </a:r>
            <a:r>
              <a:rPr lang="pl-PL" dirty="0">
                <a:sym typeface="Wingdings" pitchFamily="2" charset="2"/>
              </a:rPr>
              <a:t> </a:t>
            </a:r>
            <a:r>
              <a:rPr lang="pl-PL" dirty="0" err="1">
                <a:sym typeface="Wingdings" pitchFamily="2" charset="2"/>
              </a:rPr>
              <a:t>economy</a:t>
            </a:r>
            <a:r>
              <a:rPr lang="pl-PL" dirty="0">
                <a:sym typeface="Wingdings" pitchFamily="2" charset="2"/>
              </a:rPr>
              <a:t>) &amp; </a:t>
            </a:r>
            <a:r>
              <a:rPr lang="pl-PL" dirty="0" err="1">
                <a:sym typeface="Wingdings" pitchFamily="2" charset="2"/>
              </a:rPr>
              <a:t>clear</a:t>
            </a:r>
            <a:r>
              <a:rPr lang="pl-PL" dirty="0">
                <a:sym typeface="Wingdings" pitchFamily="2" charset="2"/>
              </a:rPr>
              <a:t> </a:t>
            </a:r>
            <a:r>
              <a:rPr lang="pl-PL" dirty="0" err="1">
                <a:sym typeface="Wingdings" pitchFamily="2" charset="2"/>
              </a:rPr>
              <a:t>plans</a:t>
            </a:r>
            <a:r>
              <a:rPr lang="pl-PL" dirty="0">
                <a:sym typeface="Wingdings" pitchFamily="2" charset="2"/>
              </a:rPr>
              <a:t> for </a:t>
            </a:r>
            <a:r>
              <a:rPr lang="pl-PL" dirty="0" err="1">
                <a:sym typeface="Wingdings" pitchFamily="2" charset="2"/>
              </a:rPr>
              <a:t>localisation</a:t>
            </a:r>
            <a:r>
              <a:rPr lang="pl-PL" dirty="0">
                <a:sym typeface="Wingdings" pitchFamily="2" charset="2"/>
              </a:rPr>
              <a:t>; </a:t>
            </a:r>
            <a:r>
              <a:rPr lang="pl-PL" dirty="0" err="1">
                <a:sym typeface="Wingdings" pitchFamily="2" charset="2"/>
              </a:rPr>
              <a:t>focus</a:t>
            </a:r>
            <a:r>
              <a:rPr lang="pl-PL" dirty="0">
                <a:sym typeface="Wingdings" pitchFamily="2" charset="2"/>
              </a:rPr>
              <a:t> on </a:t>
            </a:r>
            <a:r>
              <a:rPr lang="pl-PL" dirty="0" err="1">
                <a:sym typeface="Wingdings" pitchFamily="2" charset="2"/>
              </a:rPr>
              <a:t>sufficiency</a:t>
            </a:r>
            <a:endParaRPr lang="pl-PL" dirty="0">
              <a:sym typeface="Wingdings" pitchFamily="2" charset="2"/>
            </a:endParaRPr>
          </a:p>
          <a:p>
            <a:endParaRPr lang="pl-PL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pl-PL" b="1" dirty="0" err="1">
                <a:sym typeface="Wingdings" pitchFamily="2" charset="2"/>
              </a:rPr>
              <a:t>Bottom-up</a:t>
            </a:r>
            <a:r>
              <a:rPr lang="pl-PL" b="1" dirty="0">
                <a:sym typeface="Wingdings" pitchFamily="2" charset="2"/>
              </a:rPr>
              <a:t> </a:t>
            </a:r>
            <a:r>
              <a:rPr lang="pl-PL" b="1" dirty="0" err="1">
                <a:sym typeface="Wingdings" pitchFamily="2" charset="2"/>
              </a:rPr>
              <a:t>community-led</a:t>
            </a:r>
            <a:r>
              <a:rPr lang="pl-PL" b="1" dirty="0">
                <a:sym typeface="Wingdings" pitchFamily="2" charset="2"/>
              </a:rPr>
              <a:t> </a:t>
            </a:r>
            <a:r>
              <a:rPr lang="pl-PL" b="1" dirty="0" err="1">
                <a:sym typeface="Wingdings" pitchFamily="2" charset="2"/>
              </a:rPr>
              <a:t>initiatives</a:t>
            </a:r>
            <a:r>
              <a:rPr lang="pl-PL" b="1" dirty="0">
                <a:sym typeface="Wingdings" pitchFamily="2" charset="2"/>
              </a:rPr>
              <a:t> </a:t>
            </a:r>
            <a:r>
              <a:rPr lang="pl-PL" b="1" dirty="0" err="1">
                <a:sym typeface="Wingdings" pitchFamily="2" charset="2"/>
              </a:rPr>
              <a:t>need</a:t>
            </a:r>
            <a:r>
              <a:rPr lang="pl-PL" b="1" dirty="0">
                <a:sym typeface="Wingdings" pitchFamily="2" charset="2"/>
              </a:rPr>
              <a:t> to be </a:t>
            </a:r>
            <a:r>
              <a:rPr lang="pl-PL" b="1" dirty="0" err="1">
                <a:sym typeface="Wingdings" pitchFamily="2" charset="2"/>
              </a:rPr>
              <a:t>recognized</a:t>
            </a:r>
            <a:r>
              <a:rPr lang="pl-PL" b="1" dirty="0">
                <a:sym typeface="Wingdings" pitchFamily="2" charset="2"/>
              </a:rPr>
              <a:t> as </a:t>
            </a:r>
            <a:r>
              <a:rPr lang="pl-PL" b="1" dirty="0" err="1">
                <a:sym typeface="Wingdings" pitchFamily="2" charset="2"/>
              </a:rPr>
              <a:t>catalyzers</a:t>
            </a:r>
            <a:r>
              <a:rPr lang="pl-PL" b="1" dirty="0">
                <a:sym typeface="Wingdings" pitchFamily="2" charset="2"/>
              </a:rPr>
              <a:t> of </a:t>
            </a:r>
            <a:r>
              <a:rPr lang="pl-PL" b="1" dirty="0" err="1">
                <a:sym typeface="Wingdings" pitchFamily="2" charset="2"/>
              </a:rPr>
              <a:t>transformative</a:t>
            </a:r>
            <a:r>
              <a:rPr lang="pl-PL" b="1" dirty="0">
                <a:sym typeface="Wingdings" pitchFamily="2" charset="2"/>
              </a:rPr>
              <a:t> </a:t>
            </a:r>
            <a:r>
              <a:rPr lang="pl-PL" b="1" dirty="0" err="1">
                <a:sym typeface="Wingdings" pitchFamily="2" charset="2"/>
              </a:rPr>
              <a:t>change</a:t>
            </a:r>
            <a:r>
              <a:rPr lang="pl-PL" b="1" dirty="0">
                <a:sym typeface="Wingdings" pitchFamily="2" charset="2"/>
              </a:rPr>
              <a:t> </a:t>
            </a:r>
            <a:r>
              <a:rPr lang="pl-PL" dirty="0">
                <a:sym typeface="Wingdings" pitchFamily="2" charset="2"/>
              </a:rPr>
              <a:t>: </a:t>
            </a:r>
            <a:r>
              <a:rPr lang="pl-PL" dirty="0" err="1">
                <a:sym typeface="Wingdings" pitchFamily="2" charset="2"/>
              </a:rPr>
              <a:t>support</a:t>
            </a:r>
            <a:r>
              <a:rPr lang="pl-PL" dirty="0">
                <a:sym typeface="Wingdings" pitchFamily="2" charset="2"/>
              </a:rPr>
              <a:t> </a:t>
            </a:r>
            <a:r>
              <a:rPr lang="pl-PL" dirty="0" err="1">
                <a:sym typeface="Wingdings" pitchFamily="2" charset="2"/>
              </a:rPr>
              <a:t>space</a:t>
            </a:r>
            <a:r>
              <a:rPr lang="pl-PL" dirty="0">
                <a:sym typeface="Wingdings" pitchFamily="2" charset="2"/>
              </a:rPr>
              <a:t> for </a:t>
            </a:r>
            <a:r>
              <a:rPr lang="pl-PL" dirty="0" err="1">
                <a:sym typeface="Wingdings" pitchFamily="2" charset="2"/>
              </a:rPr>
              <a:t>socio-ecological</a:t>
            </a:r>
            <a:r>
              <a:rPr lang="pl-PL" dirty="0">
                <a:sym typeface="Wingdings" pitchFamily="2" charset="2"/>
              </a:rPr>
              <a:t> </a:t>
            </a:r>
            <a:r>
              <a:rPr lang="pl-PL" dirty="0" err="1">
                <a:sym typeface="Wingdings" pitchFamily="2" charset="2"/>
              </a:rPr>
              <a:t>transformative</a:t>
            </a:r>
            <a:r>
              <a:rPr lang="pl-PL" dirty="0">
                <a:sym typeface="Wingdings" pitchFamily="2" charset="2"/>
              </a:rPr>
              <a:t> </a:t>
            </a:r>
            <a:r>
              <a:rPr lang="pl-PL" dirty="0" err="1">
                <a:sym typeface="Wingdings" pitchFamily="2" charset="2"/>
              </a:rPr>
              <a:t>innovation</a:t>
            </a:r>
            <a:r>
              <a:rPr lang="pl-PL" dirty="0">
                <a:sym typeface="Wingdings" pitchFamily="2" charset="2"/>
              </a:rPr>
              <a:t> &amp; </a:t>
            </a:r>
            <a:r>
              <a:rPr lang="pl-PL" dirty="0" err="1">
                <a:sym typeface="Wingdings" pitchFamily="2" charset="2"/>
              </a:rPr>
              <a:t>shared</a:t>
            </a:r>
            <a:r>
              <a:rPr lang="pl-PL" dirty="0">
                <a:sym typeface="Wingdings" pitchFamily="2" charset="2"/>
              </a:rPr>
              <a:t> </a:t>
            </a:r>
            <a:r>
              <a:rPr lang="pl-PL" dirty="0" err="1">
                <a:sym typeface="Wingdings" pitchFamily="2" charset="2"/>
              </a:rPr>
              <a:t>visions</a:t>
            </a:r>
            <a:endParaRPr lang="pl-PL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endParaRPr lang="pl-PL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pl-PL" b="1" dirty="0" err="1">
                <a:sym typeface="Wingdings" pitchFamily="2" charset="2"/>
              </a:rPr>
              <a:t>Stimulate</a:t>
            </a:r>
            <a:r>
              <a:rPr lang="pl-PL" b="1" dirty="0">
                <a:sym typeface="Wingdings" pitchFamily="2" charset="2"/>
              </a:rPr>
              <a:t> </a:t>
            </a:r>
            <a:r>
              <a:rPr lang="pl-PL" b="1" dirty="0" err="1">
                <a:sym typeface="Wingdings" pitchFamily="2" charset="2"/>
              </a:rPr>
              <a:t>bioregional</a:t>
            </a:r>
            <a:r>
              <a:rPr lang="pl-PL" b="1" dirty="0">
                <a:sym typeface="Wingdings" pitchFamily="2" charset="2"/>
              </a:rPr>
              <a:t> </a:t>
            </a:r>
            <a:r>
              <a:rPr lang="pl-PL" b="1" dirty="0" err="1">
                <a:sym typeface="Wingdings" pitchFamily="2" charset="2"/>
              </a:rPr>
              <a:t>approaches</a:t>
            </a:r>
            <a:r>
              <a:rPr lang="pl-PL" b="1" dirty="0">
                <a:sym typeface="Wingdings" pitchFamily="2" charset="2"/>
              </a:rPr>
              <a:t> </a:t>
            </a:r>
            <a:r>
              <a:rPr lang="pl-PL" dirty="0" err="1">
                <a:sym typeface="Wingdings" pitchFamily="2" charset="2"/>
              </a:rPr>
              <a:t>which</a:t>
            </a:r>
            <a:r>
              <a:rPr lang="pl-PL" dirty="0">
                <a:sym typeface="Wingdings" pitchFamily="2" charset="2"/>
              </a:rPr>
              <a:t> </a:t>
            </a:r>
            <a:r>
              <a:rPr lang="pl-PL" dirty="0" err="1">
                <a:sym typeface="Wingdings" pitchFamily="2" charset="2"/>
              </a:rPr>
              <a:t>take</a:t>
            </a:r>
            <a:r>
              <a:rPr lang="pl-PL" dirty="0">
                <a:sym typeface="Wingdings" pitchFamily="2" charset="2"/>
              </a:rPr>
              <a:t>  </a:t>
            </a:r>
            <a:r>
              <a:rPr lang="pl-PL" dirty="0" err="1">
                <a:sym typeface="Wingdings" pitchFamily="2" charset="2"/>
              </a:rPr>
              <a:t>socio-ecological</a:t>
            </a:r>
            <a:r>
              <a:rPr lang="pl-PL" dirty="0">
                <a:sym typeface="Wingdings" pitchFamily="2" charset="2"/>
              </a:rPr>
              <a:t> </a:t>
            </a:r>
            <a:r>
              <a:rPr lang="pl-PL" dirty="0" err="1">
                <a:sym typeface="Wingdings" pitchFamily="2" charset="2"/>
              </a:rPr>
              <a:t>interdependencies</a:t>
            </a:r>
            <a:r>
              <a:rPr lang="pl-PL" dirty="0">
                <a:sym typeface="Wingdings" pitchFamily="2" charset="2"/>
              </a:rPr>
              <a:t> as a </a:t>
            </a:r>
            <a:r>
              <a:rPr lang="pl-PL" dirty="0" err="1">
                <a:sym typeface="Wingdings" pitchFamily="2" charset="2"/>
              </a:rPr>
              <a:t>measure</a:t>
            </a:r>
            <a:r>
              <a:rPr lang="pl-PL" dirty="0">
                <a:sym typeface="Wingdings" pitchFamily="2" charset="2"/>
              </a:rPr>
              <a:t> for </a:t>
            </a:r>
            <a:r>
              <a:rPr lang="pl-PL" dirty="0" err="1">
                <a:sym typeface="Wingdings" pitchFamily="2" charset="2"/>
              </a:rPr>
              <a:t>bioregional</a:t>
            </a:r>
            <a:r>
              <a:rPr lang="pl-PL" dirty="0">
                <a:sym typeface="Wingdings" pitchFamily="2" charset="2"/>
              </a:rPr>
              <a:t> development </a:t>
            </a:r>
            <a:r>
              <a:rPr lang="pl-PL" dirty="0" err="1">
                <a:sym typeface="Wingdings" pitchFamily="2" charset="2"/>
              </a:rPr>
              <a:t>plans</a:t>
            </a:r>
            <a:endParaRPr lang="pl-PL" dirty="0"/>
          </a:p>
          <a:p>
            <a:endParaRPr lang="pl-PL" sz="1600" dirty="0"/>
          </a:p>
        </p:txBody>
      </p:sp>
      <p:pic>
        <p:nvPicPr>
          <p:cNvPr id="7" name="Obraz 6" descr="Obraz zawierający góra, niebo, zewnętrzne, trawa&#10;&#10;Opis wygenerowany automatycznie">
            <a:extLst>
              <a:ext uri="{FF2B5EF4-FFF2-40B4-BE49-F238E27FC236}">
                <a16:creationId xmlns:a16="http://schemas.microsoft.com/office/drawing/2014/main" id="{AC525DB0-30A8-6B46-AABC-42F59FCC5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77" y="1370014"/>
            <a:ext cx="5411866" cy="405852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F5C1D67-9784-115B-8074-CCA2E8F2C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2784" y="13287"/>
            <a:ext cx="1792513" cy="13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73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5F2D0F31-353F-8AF8-913A-F765C813D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2" y="0"/>
            <a:ext cx="2029997" cy="153299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E8F977C7-43F5-D3DB-237C-75A17ACF57EF}"/>
              </a:ext>
            </a:extLst>
          </p:cNvPr>
          <p:cNvSpPr txBox="1"/>
          <p:nvPr/>
        </p:nvSpPr>
        <p:spPr>
          <a:xfrm>
            <a:off x="2489981" y="548639"/>
            <a:ext cx="73292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 Three political demands for “A living European Green Deal”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What we think it takes to make transformational local/ bioregional development happen - with  community-led initiatives (CLIs) at the heart</a:t>
            </a:r>
            <a:endParaRPr lang="pl-PL" sz="2800" dirty="0"/>
          </a:p>
          <a:p>
            <a:pPr algn="ctr"/>
            <a:endParaRPr lang="pl-PL" sz="28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FEC1A31-C923-04AC-398A-32309BFC10A9}"/>
              </a:ext>
            </a:extLst>
          </p:cNvPr>
          <p:cNvSpPr txBox="1"/>
          <p:nvPr/>
        </p:nvSpPr>
        <p:spPr>
          <a:xfrm>
            <a:off x="548640" y="3877519"/>
            <a:ext cx="84333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dirty="0">
                <a:solidFill>
                  <a:schemeClr val="accent6"/>
                </a:solidFill>
              </a:rPr>
              <a:t>3. </a:t>
            </a:r>
            <a:r>
              <a:rPr lang="pl-PL" sz="2800" dirty="0" err="1">
                <a:solidFill>
                  <a:schemeClr val="accent6"/>
                </a:solidFill>
              </a:rPr>
              <a:t>Why</a:t>
            </a:r>
            <a:r>
              <a:rPr lang="pl-PL" sz="2800" dirty="0">
                <a:solidFill>
                  <a:schemeClr val="accent6"/>
                </a:solidFill>
              </a:rPr>
              <a:t> </a:t>
            </a:r>
            <a:r>
              <a:rPr lang="pl-PL" sz="2800" dirty="0" err="1">
                <a:solidFill>
                  <a:schemeClr val="accent6"/>
                </a:solidFill>
              </a:rPr>
              <a:t>is</a:t>
            </a:r>
            <a:r>
              <a:rPr lang="pl-PL" sz="2800" dirty="0">
                <a:solidFill>
                  <a:schemeClr val="accent6"/>
                </a:solidFill>
              </a:rPr>
              <a:t> </a:t>
            </a:r>
            <a:r>
              <a:rPr lang="pl-PL" sz="2800" dirty="0" err="1">
                <a:solidFill>
                  <a:schemeClr val="accent6"/>
                </a:solidFill>
              </a:rPr>
              <a:t>collective</a:t>
            </a:r>
            <a:r>
              <a:rPr lang="pl-PL" sz="2800" dirty="0">
                <a:solidFill>
                  <a:schemeClr val="accent6"/>
                </a:solidFill>
              </a:rPr>
              <a:t> </a:t>
            </a:r>
            <a:r>
              <a:rPr lang="pl-PL" sz="2800" dirty="0" err="1">
                <a:solidFill>
                  <a:schemeClr val="accent6"/>
                </a:solidFill>
              </a:rPr>
              <a:t>action</a:t>
            </a:r>
            <a:r>
              <a:rPr lang="pl-PL" sz="2800" dirty="0">
                <a:solidFill>
                  <a:schemeClr val="accent6"/>
                </a:solidFill>
              </a:rPr>
              <a:t>  </a:t>
            </a:r>
            <a:r>
              <a:rPr lang="pl-PL" sz="2800" dirty="0" err="1">
                <a:solidFill>
                  <a:schemeClr val="accent6"/>
                </a:solidFill>
              </a:rPr>
              <a:t>led</a:t>
            </a:r>
            <a:r>
              <a:rPr lang="pl-PL" sz="2800" dirty="0">
                <a:solidFill>
                  <a:schemeClr val="accent6"/>
                </a:solidFill>
              </a:rPr>
              <a:t> by </a:t>
            </a:r>
            <a:r>
              <a:rPr lang="pl-PL" sz="2800" dirty="0" err="1">
                <a:solidFill>
                  <a:schemeClr val="accent6"/>
                </a:solidFill>
              </a:rPr>
              <a:t>communities</a:t>
            </a:r>
            <a:r>
              <a:rPr lang="pl-PL" sz="2800" dirty="0">
                <a:solidFill>
                  <a:schemeClr val="accent6"/>
                </a:solidFill>
              </a:rPr>
              <a:t> </a:t>
            </a:r>
            <a:r>
              <a:rPr lang="pl-PL" sz="2800" dirty="0" err="1">
                <a:solidFill>
                  <a:schemeClr val="accent6"/>
                </a:solidFill>
              </a:rPr>
              <a:t>so</a:t>
            </a:r>
            <a:r>
              <a:rPr lang="pl-PL" sz="2800" dirty="0">
                <a:solidFill>
                  <a:schemeClr val="accent6"/>
                </a:solidFill>
              </a:rPr>
              <a:t> </a:t>
            </a:r>
            <a:r>
              <a:rPr lang="pl-PL" sz="2800" dirty="0" err="1">
                <a:solidFill>
                  <a:schemeClr val="accent6"/>
                </a:solidFill>
              </a:rPr>
              <a:t>important</a:t>
            </a:r>
            <a:r>
              <a:rPr lang="pl-PL" sz="2800" dirty="0">
                <a:solidFill>
                  <a:schemeClr val="accent6"/>
                </a:solidFill>
              </a:rPr>
              <a:t>? </a:t>
            </a:r>
          </a:p>
          <a:p>
            <a:pPr lvl="0"/>
            <a:endParaRPr lang="pl-PL" sz="2800" dirty="0">
              <a:solidFill>
                <a:schemeClr val="accent6"/>
              </a:solidFill>
            </a:endParaRPr>
          </a:p>
          <a:p>
            <a:pPr lvl="0"/>
            <a:endParaRPr lang="pl-PL" sz="2800" dirty="0">
              <a:solidFill>
                <a:schemeClr val="accent6"/>
              </a:solidFill>
            </a:endParaRPr>
          </a:p>
          <a:p>
            <a:endParaRPr lang="pl-PL" sz="2800" dirty="0"/>
          </a:p>
          <a:p>
            <a:endParaRPr lang="pl-PL" sz="2800" dirty="0"/>
          </a:p>
          <a:p>
            <a:endParaRPr lang="pl-PL" sz="1600" dirty="0"/>
          </a:p>
          <a:p>
            <a:endParaRPr lang="pl-PL" sz="16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4F5D5F8-9CCC-8F1A-33B3-9D291DCF6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784" y="13287"/>
            <a:ext cx="1792513" cy="13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32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5F2D0F31-353F-8AF8-913A-F765C813D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2" y="0"/>
            <a:ext cx="2029997" cy="153299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E8F977C7-43F5-D3DB-237C-75A17ACF57EF}"/>
              </a:ext>
            </a:extLst>
          </p:cNvPr>
          <p:cNvSpPr txBox="1"/>
          <p:nvPr/>
        </p:nvSpPr>
        <p:spPr>
          <a:xfrm>
            <a:off x="2489981" y="548639"/>
            <a:ext cx="7329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Focus on </a:t>
            </a:r>
            <a:r>
              <a:rPr lang="pl-PL" sz="2800" dirty="0" err="1"/>
              <a:t>collective</a:t>
            </a:r>
            <a:r>
              <a:rPr lang="pl-PL" sz="2800" dirty="0"/>
              <a:t> and</a:t>
            </a:r>
          </a:p>
          <a:p>
            <a:pPr algn="ctr"/>
            <a:r>
              <a:rPr lang="pl-PL" sz="2800" dirty="0" err="1"/>
              <a:t>systemic</a:t>
            </a:r>
            <a:r>
              <a:rPr lang="pl-PL" sz="2800" dirty="0"/>
              <a:t> </a:t>
            </a:r>
            <a:r>
              <a:rPr lang="pl-PL" sz="2800" dirty="0" err="1"/>
              <a:t>community-led</a:t>
            </a:r>
            <a:r>
              <a:rPr lang="pl-PL" sz="2800" dirty="0"/>
              <a:t> </a:t>
            </a:r>
            <a:r>
              <a:rPr lang="pl-PL" sz="2800" dirty="0" err="1"/>
              <a:t>action</a:t>
            </a:r>
            <a:endParaRPr lang="pl-PL" sz="28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FEC1A31-C923-04AC-398A-32309BFC10A9}"/>
              </a:ext>
            </a:extLst>
          </p:cNvPr>
          <p:cNvSpPr txBox="1"/>
          <p:nvPr/>
        </p:nvSpPr>
        <p:spPr>
          <a:xfrm>
            <a:off x="6500186" y="1632053"/>
            <a:ext cx="481551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pPr marL="285750" indent="-285750">
              <a:buFont typeface="Wingdings" pitchFamily="2" charset="2"/>
              <a:buChar char="à"/>
            </a:pPr>
            <a:r>
              <a:rPr lang="pl-PL" b="1" dirty="0" err="1">
                <a:sym typeface="Wingdings" pitchFamily="2" charset="2"/>
              </a:rPr>
              <a:t>Make</a:t>
            </a:r>
            <a:r>
              <a:rPr lang="pl-PL" b="1" dirty="0">
                <a:sym typeface="Wingdings" pitchFamily="2" charset="2"/>
              </a:rPr>
              <a:t> </a:t>
            </a:r>
            <a:r>
              <a:rPr lang="pl-PL" b="1" dirty="0" err="1">
                <a:sym typeface="Wingdings" pitchFamily="2" charset="2"/>
              </a:rPr>
              <a:t>use</a:t>
            </a:r>
            <a:r>
              <a:rPr lang="pl-PL" b="1" dirty="0">
                <a:sym typeface="Wingdings" pitchFamily="2" charset="2"/>
              </a:rPr>
              <a:t> of </a:t>
            </a:r>
            <a:r>
              <a:rPr lang="pl-PL" b="1" dirty="0" err="1">
                <a:sym typeface="Wingdings" pitchFamily="2" charset="2"/>
              </a:rPr>
              <a:t>existing</a:t>
            </a:r>
            <a:r>
              <a:rPr lang="pl-PL" b="1" dirty="0">
                <a:sym typeface="Wingdings" pitchFamily="2" charset="2"/>
              </a:rPr>
              <a:t> </a:t>
            </a:r>
            <a:r>
              <a:rPr lang="pl-PL" b="1" dirty="0" err="1">
                <a:sym typeface="Wingdings" pitchFamily="2" charset="2"/>
              </a:rPr>
              <a:t>methods</a:t>
            </a:r>
            <a:r>
              <a:rPr lang="pl-PL" b="1" dirty="0">
                <a:sym typeface="Wingdings" pitchFamily="2" charset="2"/>
              </a:rPr>
              <a:t> and </a:t>
            </a:r>
            <a:r>
              <a:rPr lang="pl-PL" b="1" dirty="0" err="1">
                <a:sym typeface="Wingdings" pitchFamily="2" charset="2"/>
              </a:rPr>
              <a:t>frameworks</a:t>
            </a:r>
            <a:r>
              <a:rPr lang="pl-PL" b="1" dirty="0">
                <a:sym typeface="Wingdings" pitchFamily="2" charset="2"/>
              </a:rPr>
              <a:t> </a:t>
            </a:r>
            <a:r>
              <a:rPr lang="pl-PL" b="1" dirty="0" err="1">
                <a:sym typeface="Wingdings" pitchFamily="2" charset="2"/>
              </a:rPr>
              <a:t>such</a:t>
            </a:r>
            <a:r>
              <a:rPr lang="pl-PL" b="1" dirty="0">
                <a:sym typeface="Wingdings" pitchFamily="2" charset="2"/>
              </a:rPr>
              <a:t> as  LEADER/ </a:t>
            </a:r>
            <a:r>
              <a:rPr lang="pl-PL" b="1" dirty="0" err="1">
                <a:sym typeface="Wingdings" pitchFamily="2" charset="2"/>
              </a:rPr>
              <a:t>Community-led</a:t>
            </a:r>
            <a:r>
              <a:rPr lang="pl-PL" b="1" dirty="0">
                <a:sym typeface="Wingdings" pitchFamily="2" charset="2"/>
              </a:rPr>
              <a:t> </a:t>
            </a:r>
            <a:r>
              <a:rPr lang="pl-PL" b="1" dirty="0" err="1">
                <a:sym typeface="Wingdings" pitchFamily="2" charset="2"/>
              </a:rPr>
              <a:t>local</a:t>
            </a:r>
            <a:r>
              <a:rPr lang="pl-PL" b="1" dirty="0">
                <a:sym typeface="Wingdings" pitchFamily="2" charset="2"/>
              </a:rPr>
              <a:t> development (CLLD) </a:t>
            </a:r>
            <a:r>
              <a:rPr lang="pl-PL" dirty="0">
                <a:sym typeface="Wingdings" pitchFamily="2" charset="2"/>
              </a:rPr>
              <a:t>&amp; </a:t>
            </a:r>
            <a:r>
              <a:rPr lang="pl-PL" dirty="0" err="1">
                <a:sym typeface="Wingdings" pitchFamily="2" charset="2"/>
              </a:rPr>
              <a:t>scale</a:t>
            </a:r>
            <a:r>
              <a:rPr lang="pl-PL" dirty="0">
                <a:sym typeface="Wingdings" pitchFamily="2" charset="2"/>
              </a:rPr>
              <a:t> tchem</a:t>
            </a:r>
          </a:p>
          <a:p>
            <a:endParaRPr lang="pl-PL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pl-PL" dirty="0" err="1">
                <a:sym typeface="Wingdings" pitchFamily="2" charset="2"/>
              </a:rPr>
              <a:t>Recognize</a:t>
            </a:r>
            <a:r>
              <a:rPr lang="pl-PL" dirty="0">
                <a:sym typeface="Wingdings" pitchFamily="2" charset="2"/>
              </a:rPr>
              <a:t> the </a:t>
            </a:r>
            <a:r>
              <a:rPr lang="pl-PL" b="1" dirty="0" err="1">
                <a:sym typeface="Wingdings" pitchFamily="2" charset="2"/>
              </a:rPr>
              <a:t>need</a:t>
            </a:r>
            <a:r>
              <a:rPr lang="pl-PL" b="1" dirty="0">
                <a:sym typeface="Wingdings" pitchFamily="2" charset="2"/>
              </a:rPr>
              <a:t> for </a:t>
            </a:r>
            <a:r>
              <a:rPr lang="pl-PL" b="1" dirty="0" err="1">
                <a:sym typeface="Wingdings" pitchFamily="2" charset="2"/>
              </a:rPr>
              <a:t>systemic</a:t>
            </a:r>
            <a:r>
              <a:rPr lang="pl-PL" b="1" dirty="0">
                <a:sym typeface="Wingdings" pitchFamily="2" charset="2"/>
              </a:rPr>
              <a:t> </a:t>
            </a:r>
            <a:r>
              <a:rPr lang="pl-PL" b="1" dirty="0" err="1">
                <a:sym typeface="Wingdings" pitchFamily="2" charset="2"/>
              </a:rPr>
              <a:t>change</a:t>
            </a:r>
            <a:r>
              <a:rPr lang="pl-PL" b="1" dirty="0">
                <a:sym typeface="Wingdings" pitchFamily="2" charset="2"/>
              </a:rPr>
              <a:t> </a:t>
            </a:r>
            <a:r>
              <a:rPr lang="pl-PL" b="1" dirty="0" err="1">
                <a:sym typeface="Wingdings" pitchFamily="2" charset="2"/>
              </a:rPr>
              <a:t>alongside</a:t>
            </a:r>
            <a:r>
              <a:rPr lang="pl-PL" b="1" dirty="0">
                <a:sym typeface="Wingdings" pitchFamily="2" charset="2"/>
              </a:rPr>
              <a:t> </a:t>
            </a:r>
            <a:r>
              <a:rPr lang="pl-PL" b="1" dirty="0" err="1">
                <a:sym typeface="Wingdings" pitchFamily="2" charset="2"/>
              </a:rPr>
              <a:t>individual</a:t>
            </a:r>
            <a:r>
              <a:rPr lang="pl-PL" b="1" dirty="0">
                <a:sym typeface="Wingdings" pitchFamily="2" charset="2"/>
              </a:rPr>
              <a:t> </a:t>
            </a:r>
            <a:r>
              <a:rPr lang="pl-PL" b="1" dirty="0" err="1">
                <a:sym typeface="Wingdings" pitchFamily="2" charset="2"/>
              </a:rPr>
              <a:t>change</a:t>
            </a:r>
            <a:endParaRPr lang="pl-PL" b="1" dirty="0">
              <a:sym typeface="Wingdings" pitchFamily="2" charset="2"/>
            </a:endParaRPr>
          </a:p>
          <a:p>
            <a:endParaRPr lang="pl-PL" b="1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pl-PL" dirty="0" err="1">
                <a:sym typeface="Wingdings" pitchFamily="2" charset="2"/>
              </a:rPr>
              <a:t>Dedicate</a:t>
            </a:r>
            <a:r>
              <a:rPr lang="pl-PL" dirty="0">
                <a:sym typeface="Wingdings" pitchFamily="2" charset="2"/>
              </a:rPr>
              <a:t> </a:t>
            </a:r>
            <a:r>
              <a:rPr lang="pl-PL" dirty="0" err="1">
                <a:sym typeface="Wingdings" pitchFamily="2" charset="2"/>
              </a:rPr>
              <a:t>sufficient</a:t>
            </a:r>
            <a:r>
              <a:rPr lang="pl-PL" dirty="0">
                <a:sym typeface="Wingdings" pitchFamily="2" charset="2"/>
              </a:rPr>
              <a:t> </a:t>
            </a:r>
            <a:r>
              <a:rPr lang="pl-PL" dirty="0" err="1">
                <a:sym typeface="Wingdings" pitchFamily="2" charset="2"/>
              </a:rPr>
              <a:t>budget</a:t>
            </a:r>
            <a:r>
              <a:rPr lang="pl-PL" dirty="0">
                <a:sym typeface="Wingdings" pitchFamily="2" charset="2"/>
              </a:rPr>
              <a:t> to </a:t>
            </a:r>
            <a:r>
              <a:rPr lang="pl-PL" dirty="0" err="1">
                <a:sym typeface="Wingdings" pitchFamily="2" charset="2"/>
              </a:rPr>
              <a:t>this</a:t>
            </a:r>
            <a:r>
              <a:rPr lang="pl-PL" dirty="0">
                <a:sym typeface="Wingdings" pitchFamily="2" charset="2"/>
              </a:rPr>
              <a:t> </a:t>
            </a:r>
            <a:r>
              <a:rPr lang="pl-PL" dirty="0" err="1">
                <a:sym typeface="Wingdings" pitchFamily="2" charset="2"/>
              </a:rPr>
              <a:t>goal</a:t>
            </a:r>
            <a:r>
              <a:rPr lang="pl-PL" dirty="0">
                <a:sym typeface="Wingdings" pitchFamily="2" charset="2"/>
              </a:rPr>
              <a:t> </a:t>
            </a:r>
          </a:p>
          <a:p>
            <a:endParaRPr lang="pl-PL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pl-PL" b="1" dirty="0" err="1">
                <a:sym typeface="Wingdings" pitchFamily="2" charset="2"/>
              </a:rPr>
              <a:t>reach</a:t>
            </a:r>
            <a:r>
              <a:rPr lang="pl-PL" b="1" dirty="0">
                <a:sym typeface="Wingdings" pitchFamily="2" charset="2"/>
              </a:rPr>
              <a:t> out to </a:t>
            </a:r>
            <a:r>
              <a:rPr lang="pl-PL" b="1" dirty="0" err="1">
                <a:sym typeface="Wingdings" pitchFamily="2" charset="2"/>
              </a:rPr>
              <a:t>communities</a:t>
            </a:r>
            <a:r>
              <a:rPr lang="pl-PL" dirty="0">
                <a:sym typeface="Wingdings" pitchFamily="2" charset="2"/>
              </a:rPr>
              <a:t>, not </a:t>
            </a:r>
            <a:r>
              <a:rPr lang="pl-PL" dirty="0" err="1">
                <a:sym typeface="Wingdings" pitchFamily="2" charset="2"/>
              </a:rPr>
              <a:t>only</a:t>
            </a:r>
            <a:r>
              <a:rPr lang="pl-PL" dirty="0">
                <a:sym typeface="Wingdings" pitchFamily="2" charset="2"/>
              </a:rPr>
              <a:t> to </a:t>
            </a:r>
            <a:r>
              <a:rPr lang="pl-PL" dirty="0" err="1">
                <a:sym typeface="Wingdings" pitchFamily="2" charset="2"/>
              </a:rPr>
              <a:t>citizens</a:t>
            </a:r>
            <a:r>
              <a:rPr lang="pl-PL" dirty="0">
                <a:sym typeface="Wingdings" pitchFamily="2" charset="2"/>
              </a:rPr>
              <a:t>  = </a:t>
            </a:r>
            <a:r>
              <a:rPr lang="pl-PL" dirty="0" err="1">
                <a:sym typeface="Wingdings" pitchFamily="2" charset="2"/>
              </a:rPr>
              <a:t>strengthen</a:t>
            </a:r>
            <a:r>
              <a:rPr lang="pl-PL" dirty="0">
                <a:sym typeface="Wingdings" pitchFamily="2" charset="2"/>
              </a:rPr>
              <a:t> </a:t>
            </a:r>
            <a:r>
              <a:rPr lang="pl-PL" dirty="0" err="1">
                <a:sym typeface="Wingdings" pitchFamily="2" charset="2"/>
              </a:rPr>
              <a:t>initiatives</a:t>
            </a:r>
            <a:r>
              <a:rPr lang="pl-PL" dirty="0">
                <a:sym typeface="Wingdings" pitchFamily="2" charset="2"/>
              </a:rPr>
              <a:t> </a:t>
            </a:r>
            <a:r>
              <a:rPr lang="pl-PL" dirty="0" err="1">
                <a:sym typeface="Wingdings" pitchFamily="2" charset="2"/>
              </a:rPr>
              <a:t>such</a:t>
            </a:r>
            <a:r>
              <a:rPr lang="pl-PL" dirty="0">
                <a:sym typeface="Wingdings" pitchFamily="2" charset="2"/>
              </a:rPr>
              <a:t> as the </a:t>
            </a:r>
            <a:r>
              <a:rPr lang="pl-PL" dirty="0" err="1">
                <a:sym typeface="Wingdings" pitchFamily="2" charset="2"/>
              </a:rPr>
              <a:t>Rural</a:t>
            </a:r>
            <a:r>
              <a:rPr lang="pl-PL" dirty="0">
                <a:sym typeface="Wingdings" pitchFamily="2" charset="2"/>
              </a:rPr>
              <a:t> </a:t>
            </a:r>
            <a:r>
              <a:rPr lang="pl-PL" dirty="0" err="1">
                <a:sym typeface="Wingdings" pitchFamily="2" charset="2"/>
              </a:rPr>
              <a:t>Pact</a:t>
            </a:r>
            <a:r>
              <a:rPr lang="pl-PL" dirty="0">
                <a:sym typeface="Wingdings" pitchFamily="2" charset="2"/>
              </a:rPr>
              <a:t> &amp; EU </a:t>
            </a:r>
            <a:r>
              <a:rPr lang="pl-PL" dirty="0" err="1">
                <a:sym typeface="Wingdings" pitchFamily="2" charset="2"/>
              </a:rPr>
              <a:t>Climate</a:t>
            </a:r>
            <a:r>
              <a:rPr lang="pl-PL" dirty="0">
                <a:sym typeface="Wingdings" pitchFamily="2" charset="2"/>
              </a:rPr>
              <a:t> </a:t>
            </a:r>
            <a:r>
              <a:rPr lang="pl-PL" dirty="0" err="1">
                <a:sym typeface="Wingdings" pitchFamily="2" charset="2"/>
              </a:rPr>
              <a:t>Pact</a:t>
            </a:r>
            <a:endParaRPr lang="pl-PL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endParaRPr lang="pl-PL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pl-PL" b="1" dirty="0" err="1">
                <a:sym typeface="Wingdings" pitchFamily="2" charset="2"/>
              </a:rPr>
              <a:t>Capacity</a:t>
            </a:r>
            <a:r>
              <a:rPr lang="pl-PL" b="1" dirty="0">
                <a:sym typeface="Wingdings" pitchFamily="2" charset="2"/>
              </a:rPr>
              <a:t> </a:t>
            </a:r>
            <a:r>
              <a:rPr lang="pl-PL" b="1" dirty="0" err="1">
                <a:sym typeface="Wingdings" pitchFamily="2" charset="2"/>
              </a:rPr>
              <a:t>building</a:t>
            </a:r>
            <a:r>
              <a:rPr lang="pl-PL" b="1" dirty="0">
                <a:sym typeface="Wingdings" pitchFamily="2" charset="2"/>
              </a:rPr>
              <a:t> for </a:t>
            </a:r>
            <a:r>
              <a:rPr lang="pl-PL" b="1" dirty="0" err="1">
                <a:sym typeface="Wingdings" pitchFamily="2" charset="2"/>
              </a:rPr>
              <a:t>healthy</a:t>
            </a:r>
            <a:r>
              <a:rPr lang="pl-PL" b="1" dirty="0">
                <a:sym typeface="Wingdings" pitchFamily="2" charset="2"/>
              </a:rPr>
              <a:t> </a:t>
            </a:r>
            <a:r>
              <a:rPr lang="pl-PL" b="1" dirty="0" err="1">
                <a:sym typeface="Wingdings" pitchFamily="2" charset="2"/>
              </a:rPr>
              <a:t>communities</a:t>
            </a:r>
            <a:r>
              <a:rPr lang="pl-PL" b="1" dirty="0">
                <a:sym typeface="Wingdings" pitchFamily="2" charset="2"/>
              </a:rPr>
              <a:t> </a:t>
            </a:r>
            <a:r>
              <a:rPr lang="pl-PL" dirty="0">
                <a:sym typeface="Wingdings" pitchFamily="2" charset="2"/>
              </a:rPr>
              <a:t>= </a:t>
            </a:r>
            <a:r>
              <a:rPr lang="pl-PL" dirty="0" err="1">
                <a:sym typeface="Wingdings" pitchFamily="2" charset="2"/>
              </a:rPr>
              <a:t>knowledge</a:t>
            </a:r>
            <a:r>
              <a:rPr lang="pl-PL" dirty="0">
                <a:sym typeface="Wingdings" pitchFamily="2" charset="2"/>
              </a:rPr>
              <a:t>/ </a:t>
            </a:r>
            <a:r>
              <a:rPr lang="pl-PL" dirty="0" err="1">
                <a:sym typeface="Wingdings" pitchFamily="2" charset="2"/>
              </a:rPr>
              <a:t>education</a:t>
            </a:r>
            <a:r>
              <a:rPr lang="pl-PL" dirty="0">
                <a:sym typeface="Wingdings" pitchFamily="2" charset="2"/>
              </a:rPr>
              <a:t>, </a:t>
            </a:r>
            <a:r>
              <a:rPr lang="pl-PL" dirty="0" err="1">
                <a:sym typeface="Wingdings" pitchFamily="2" charset="2"/>
              </a:rPr>
              <a:t>sharing</a:t>
            </a:r>
            <a:r>
              <a:rPr lang="pl-PL" dirty="0">
                <a:sym typeface="Wingdings" pitchFamily="2" charset="2"/>
              </a:rPr>
              <a:t> of </a:t>
            </a:r>
            <a:r>
              <a:rPr lang="pl-PL" dirty="0" err="1">
                <a:sym typeface="Wingdings" pitchFamily="2" charset="2"/>
              </a:rPr>
              <a:t>good</a:t>
            </a:r>
            <a:r>
              <a:rPr lang="pl-PL" dirty="0">
                <a:sym typeface="Wingdings" pitchFamily="2" charset="2"/>
              </a:rPr>
              <a:t> </a:t>
            </a:r>
            <a:r>
              <a:rPr lang="pl-PL" dirty="0" err="1">
                <a:sym typeface="Wingdings" pitchFamily="2" charset="2"/>
              </a:rPr>
              <a:t>practices</a:t>
            </a:r>
            <a:r>
              <a:rPr lang="pl-PL" dirty="0">
                <a:sym typeface="Wingdings" pitchFamily="2" charset="2"/>
              </a:rPr>
              <a:t> etc.</a:t>
            </a:r>
            <a:endParaRPr lang="pl-PL" dirty="0"/>
          </a:p>
        </p:txBody>
      </p:sp>
      <p:pic>
        <p:nvPicPr>
          <p:cNvPr id="7" name="Obraz 6" descr="Obraz zawierający góra, niebo, zewnętrzne, trawa&#10;&#10;Opis wygenerowany automatycznie">
            <a:extLst>
              <a:ext uri="{FF2B5EF4-FFF2-40B4-BE49-F238E27FC236}">
                <a16:creationId xmlns:a16="http://schemas.microsoft.com/office/drawing/2014/main" id="{AC525DB0-30A8-6B46-AABC-42F59FCC5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56" y="2072143"/>
            <a:ext cx="5411866" cy="405852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F5C1D67-9784-115B-8074-CCA2E8F2C6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2784" y="13287"/>
            <a:ext cx="1792513" cy="13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37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5F2D0F31-353F-8AF8-913A-F765C813D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2" y="0"/>
            <a:ext cx="2029997" cy="153299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F5C1D67-9784-115B-8074-CCA2E8F2C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784" y="13287"/>
            <a:ext cx="1792513" cy="1306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7E2F3C-B34A-FD27-84B6-B582E25519DC}"/>
              </a:ext>
            </a:extLst>
          </p:cNvPr>
          <p:cNvSpPr txBox="1"/>
          <p:nvPr/>
        </p:nvSpPr>
        <p:spPr>
          <a:xfrm>
            <a:off x="2848212" y="389025"/>
            <a:ext cx="850893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800" dirty="0">
                <a:solidFill>
                  <a:schemeClr val="accent6"/>
                </a:solidFill>
              </a:rPr>
              <a:t>Thank you for your attention! </a:t>
            </a:r>
          </a:p>
          <a:p>
            <a:endParaRPr lang="en-BE" sz="2800" dirty="0">
              <a:solidFill>
                <a:schemeClr val="accent6"/>
              </a:solidFill>
            </a:endParaRPr>
          </a:p>
          <a:p>
            <a:r>
              <a:rPr lang="en-BE" sz="2800" dirty="0"/>
              <a:t>Join the conversation about transformational </a:t>
            </a:r>
          </a:p>
          <a:p>
            <a:r>
              <a:rPr lang="en-BE" sz="2800" dirty="0"/>
              <a:t>community-led development policies: </a:t>
            </a:r>
          </a:p>
          <a:p>
            <a:endParaRPr lang="en-BE" sz="2800" b="1" dirty="0"/>
          </a:p>
          <a:p>
            <a:r>
              <a:rPr lang="en-BE" sz="2800" b="1" dirty="0"/>
              <a:t>Kick-off date for the presentation of Ecolise’s 10 theses</a:t>
            </a:r>
            <a:r>
              <a:rPr lang="en-BE" sz="2800" dirty="0"/>
              <a:t>: </a:t>
            </a:r>
          </a:p>
          <a:p>
            <a:r>
              <a:rPr lang="en-BE" sz="2800" dirty="0"/>
              <a:t>28 September 3-5 pm CET online</a:t>
            </a:r>
          </a:p>
          <a:p>
            <a:r>
              <a:rPr lang="en-BE" sz="2800" b="1" dirty="0"/>
              <a:t>Main policy stakeholder event: </a:t>
            </a:r>
          </a:p>
          <a:p>
            <a:r>
              <a:rPr lang="en-BE" sz="2800" dirty="0"/>
              <a:t>28 November 2-5 pm CET onine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A64F6F-E9FF-D6EF-BD41-7D45C8A4E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49" y="4406073"/>
            <a:ext cx="4073538" cy="2337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56716F-D77A-5D5D-FC67-AF2AD2B2B1F1}"/>
              </a:ext>
            </a:extLst>
          </p:cNvPr>
          <p:cNvSpPr txBox="1"/>
          <p:nvPr/>
        </p:nvSpPr>
        <p:spPr>
          <a:xfrm>
            <a:off x="8556171" y="5225143"/>
            <a:ext cx="24574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Nina Klein, Policy Lead</a:t>
            </a:r>
          </a:p>
          <a:p>
            <a:r>
              <a:rPr lang="en-GB" dirty="0">
                <a:hlinkClick r:id="rId5"/>
              </a:rPr>
              <a:t>N</a:t>
            </a:r>
            <a:r>
              <a:rPr lang="en-BE" dirty="0">
                <a:hlinkClick r:id="rId5"/>
              </a:rPr>
              <a:t>ina.klein@ecolise.eu</a:t>
            </a:r>
            <a:endParaRPr lang="en-BE" dirty="0"/>
          </a:p>
          <a:p>
            <a:endParaRPr lang="en-BE" dirty="0"/>
          </a:p>
          <a:p>
            <a:r>
              <a:rPr lang="en-BE" dirty="0"/>
              <a:t>Amelie Krug</a:t>
            </a:r>
          </a:p>
          <a:p>
            <a:r>
              <a:rPr lang="en-GB" dirty="0"/>
              <a:t>A</a:t>
            </a:r>
            <a:r>
              <a:rPr lang="en-BE" dirty="0"/>
              <a:t>melie.krug@ecolise.eu</a:t>
            </a:r>
          </a:p>
        </p:txBody>
      </p:sp>
    </p:spTree>
    <p:extLst>
      <p:ext uri="{BB962C8B-B14F-4D97-AF65-F5344CB8AC3E}">
        <p14:creationId xmlns:p14="http://schemas.microsoft.com/office/powerpoint/2010/main" val="397246107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574</Words>
  <Application>Microsoft Office PowerPoint</Application>
  <PresentationFormat>Widescreen</PresentationFormat>
  <Paragraphs>70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Robert Pietrzyk</dc:creator>
  <cp:lastModifiedBy>Urszula Budzich Tabor</cp:lastModifiedBy>
  <cp:revision>10</cp:revision>
  <dcterms:created xsi:type="dcterms:W3CDTF">2022-08-04T08:56:46Z</dcterms:created>
  <dcterms:modified xsi:type="dcterms:W3CDTF">2022-09-15T07:31:50Z</dcterms:modified>
</cp:coreProperties>
</file>