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7" r:id="rId3"/>
    <p:sldId id="258" r:id="rId4"/>
    <p:sldId id="259" r:id="rId5"/>
    <p:sldId id="260" r:id="rId6"/>
    <p:sldId id="261" r:id="rId7"/>
    <p:sldId id="264"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4" autoAdjust="0"/>
    <p:restoredTop sz="94640"/>
  </p:normalViewPr>
  <p:slideViewPr>
    <p:cSldViewPr snapToGrid="0">
      <p:cViewPr varScale="1">
        <p:scale>
          <a:sx n="68" d="100"/>
          <a:sy n="68" d="100"/>
        </p:scale>
        <p:origin x="-54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9A018D1-E243-DD2E-CE5F-41A9AFA6F43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CB215C70-85B9-8E84-E87A-E79EA43CF9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8AE25F50-AD18-2B54-1ACF-D059AC818030}"/>
              </a:ext>
            </a:extLst>
          </p:cNvPr>
          <p:cNvSpPr>
            <a:spLocks noGrp="1"/>
          </p:cNvSpPr>
          <p:nvPr>
            <p:ph type="dt" sz="half" idx="10"/>
          </p:nvPr>
        </p:nvSpPr>
        <p:spPr/>
        <p:txBody>
          <a:bodyPr/>
          <a:lstStyle/>
          <a:p>
            <a:fld id="{3D37FF25-6685-D341-9E13-4A42AA9F2C52}" type="datetimeFigureOut">
              <a:rPr lang="pl-PL" smtClean="0"/>
              <a:pPr/>
              <a:t>2022-09-09</a:t>
            </a:fld>
            <a:endParaRPr lang="pl-PL"/>
          </a:p>
        </p:txBody>
      </p:sp>
      <p:sp>
        <p:nvSpPr>
          <p:cNvPr id="5" name="Symbol zastępczy stopki 4">
            <a:extLst>
              <a:ext uri="{FF2B5EF4-FFF2-40B4-BE49-F238E27FC236}">
                <a16:creationId xmlns:a16="http://schemas.microsoft.com/office/drawing/2014/main" xmlns="" id="{7488A482-1577-9E49-CA5B-736F4637644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9E2AD439-9550-4A9F-0D46-EBA63A10A55C}"/>
              </a:ext>
            </a:extLst>
          </p:cNvPr>
          <p:cNvSpPr>
            <a:spLocks noGrp="1"/>
          </p:cNvSpPr>
          <p:nvPr>
            <p:ph type="sldNum" sz="quarter" idx="12"/>
          </p:nvPr>
        </p:nvSpPr>
        <p:spPr/>
        <p:txBody>
          <a:bodyPr/>
          <a:lstStyle/>
          <a:p>
            <a:fld id="{64149DCA-8668-9742-9733-5E2BFBDDF2DD}" type="slidenum">
              <a:rPr lang="pl-PL" smtClean="0"/>
              <a:pPr/>
              <a:t>‹#›</a:t>
            </a:fld>
            <a:endParaRPr lang="pl-PL"/>
          </a:p>
        </p:txBody>
      </p:sp>
    </p:spTree>
    <p:extLst>
      <p:ext uri="{BB962C8B-B14F-4D97-AF65-F5344CB8AC3E}">
        <p14:creationId xmlns:p14="http://schemas.microsoft.com/office/powerpoint/2010/main" xmlns="" val="320819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09E7080-19F7-F1CC-6BD1-E9F15A37EA7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1694B3E5-30CC-0161-41FE-88DE34E473E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4B67AFAA-AF9D-FBC4-0D5D-CD259A5CEEEB}"/>
              </a:ext>
            </a:extLst>
          </p:cNvPr>
          <p:cNvSpPr>
            <a:spLocks noGrp="1"/>
          </p:cNvSpPr>
          <p:nvPr>
            <p:ph type="dt" sz="half" idx="10"/>
          </p:nvPr>
        </p:nvSpPr>
        <p:spPr/>
        <p:txBody>
          <a:bodyPr/>
          <a:lstStyle/>
          <a:p>
            <a:fld id="{3D37FF25-6685-D341-9E13-4A42AA9F2C52}" type="datetimeFigureOut">
              <a:rPr lang="pl-PL" smtClean="0"/>
              <a:pPr/>
              <a:t>2022-09-09</a:t>
            </a:fld>
            <a:endParaRPr lang="pl-PL"/>
          </a:p>
        </p:txBody>
      </p:sp>
      <p:sp>
        <p:nvSpPr>
          <p:cNvPr id="5" name="Symbol zastępczy stopki 4">
            <a:extLst>
              <a:ext uri="{FF2B5EF4-FFF2-40B4-BE49-F238E27FC236}">
                <a16:creationId xmlns:a16="http://schemas.microsoft.com/office/drawing/2014/main" xmlns="" id="{780AFBD3-3D2D-600B-DAB1-6ECB6C7D36B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B7B2B6AA-5B1B-B9C3-529C-DB55813824AF}"/>
              </a:ext>
            </a:extLst>
          </p:cNvPr>
          <p:cNvSpPr>
            <a:spLocks noGrp="1"/>
          </p:cNvSpPr>
          <p:nvPr>
            <p:ph type="sldNum" sz="quarter" idx="12"/>
          </p:nvPr>
        </p:nvSpPr>
        <p:spPr/>
        <p:txBody>
          <a:bodyPr/>
          <a:lstStyle/>
          <a:p>
            <a:fld id="{64149DCA-8668-9742-9733-5E2BFBDDF2DD}" type="slidenum">
              <a:rPr lang="pl-PL" smtClean="0"/>
              <a:pPr/>
              <a:t>‹#›</a:t>
            </a:fld>
            <a:endParaRPr lang="pl-PL"/>
          </a:p>
        </p:txBody>
      </p:sp>
    </p:spTree>
    <p:extLst>
      <p:ext uri="{BB962C8B-B14F-4D97-AF65-F5344CB8AC3E}">
        <p14:creationId xmlns:p14="http://schemas.microsoft.com/office/powerpoint/2010/main" xmlns="" val="120523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500EE91D-949E-53CE-E780-E3B518C63DB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40EE384E-536E-10DA-787B-B63AA1E4184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71686D42-B621-D6BD-C518-8456F1E9833A}"/>
              </a:ext>
            </a:extLst>
          </p:cNvPr>
          <p:cNvSpPr>
            <a:spLocks noGrp="1"/>
          </p:cNvSpPr>
          <p:nvPr>
            <p:ph type="dt" sz="half" idx="10"/>
          </p:nvPr>
        </p:nvSpPr>
        <p:spPr/>
        <p:txBody>
          <a:bodyPr/>
          <a:lstStyle/>
          <a:p>
            <a:fld id="{3D37FF25-6685-D341-9E13-4A42AA9F2C52}" type="datetimeFigureOut">
              <a:rPr lang="pl-PL" smtClean="0"/>
              <a:pPr/>
              <a:t>2022-09-09</a:t>
            </a:fld>
            <a:endParaRPr lang="pl-PL"/>
          </a:p>
        </p:txBody>
      </p:sp>
      <p:sp>
        <p:nvSpPr>
          <p:cNvPr id="5" name="Symbol zastępczy stopki 4">
            <a:extLst>
              <a:ext uri="{FF2B5EF4-FFF2-40B4-BE49-F238E27FC236}">
                <a16:creationId xmlns:a16="http://schemas.microsoft.com/office/drawing/2014/main" xmlns="" id="{D47D5E87-3CA7-38C7-01D5-EE676F68333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7A70AD83-8FE4-426B-C6E1-880512DF0567}"/>
              </a:ext>
            </a:extLst>
          </p:cNvPr>
          <p:cNvSpPr>
            <a:spLocks noGrp="1"/>
          </p:cNvSpPr>
          <p:nvPr>
            <p:ph type="sldNum" sz="quarter" idx="12"/>
          </p:nvPr>
        </p:nvSpPr>
        <p:spPr/>
        <p:txBody>
          <a:bodyPr/>
          <a:lstStyle/>
          <a:p>
            <a:fld id="{64149DCA-8668-9742-9733-5E2BFBDDF2DD}" type="slidenum">
              <a:rPr lang="pl-PL" smtClean="0"/>
              <a:pPr/>
              <a:t>‹#›</a:t>
            </a:fld>
            <a:endParaRPr lang="pl-PL"/>
          </a:p>
        </p:txBody>
      </p:sp>
    </p:spTree>
    <p:extLst>
      <p:ext uri="{BB962C8B-B14F-4D97-AF65-F5344CB8AC3E}">
        <p14:creationId xmlns:p14="http://schemas.microsoft.com/office/powerpoint/2010/main" xmlns="" val="227540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99824AD-1AB1-35DD-344F-E597290891D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227FD2A0-8AA2-85D8-DBC9-DC198EF8D561}"/>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79FE0CFA-8238-E9D0-0629-704F9BD1CD09}"/>
              </a:ext>
            </a:extLst>
          </p:cNvPr>
          <p:cNvSpPr>
            <a:spLocks noGrp="1"/>
          </p:cNvSpPr>
          <p:nvPr>
            <p:ph type="dt" sz="half" idx="10"/>
          </p:nvPr>
        </p:nvSpPr>
        <p:spPr/>
        <p:txBody>
          <a:bodyPr/>
          <a:lstStyle/>
          <a:p>
            <a:fld id="{3D37FF25-6685-D341-9E13-4A42AA9F2C52}" type="datetimeFigureOut">
              <a:rPr lang="pl-PL" smtClean="0"/>
              <a:pPr/>
              <a:t>2022-09-09</a:t>
            </a:fld>
            <a:endParaRPr lang="pl-PL"/>
          </a:p>
        </p:txBody>
      </p:sp>
      <p:sp>
        <p:nvSpPr>
          <p:cNvPr id="5" name="Symbol zastępczy stopki 4">
            <a:extLst>
              <a:ext uri="{FF2B5EF4-FFF2-40B4-BE49-F238E27FC236}">
                <a16:creationId xmlns:a16="http://schemas.microsoft.com/office/drawing/2014/main" xmlns="" id="{03036AC6-BD68-60C1-F8DE-7C866F9748F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86C0BE6A-03D9-51D9-29E7-8D8AEE06233E}"/>
              </a:ext>
            </a:extLst>
          </p:cNvPr>
          <p:cNvSpPr>
            <a:spLocks noGrp="1"/>
          </p:cNvSpPr>
          <p:nvPr>
            <p:ph type="sldNum" sz="quarter" idx="12"/>
          </p:nvPr>
        </p:nvSpPr>
        <p:spPr/>
        <p:txBody>
          <a:bodyPr/>
          <a:lstStyle/>
          <a:p>
            <a:fld id="{64149DCA-8668-9742-9733-5E2BFBDDF2DD}" type="slidenum">
              <a:rPr lang="pl-PL" smtClean="0"/>
              <a:pPr/>
              <a:t>‹#›</a:t>
            </a:fld>
            <a:endParaRPr lang="pl-PL"/>
          </a:p>
        </p:txBody>
      </p:sp>
    </p:spTree>
    <p:extLst>
      <p:ext uri="{BB962C8B-B14F-4D97-AF65-F5344CB8AC3E}">
        <p14:creationId xmlns:p14="http://schemas.microsoft.com/office/powerpoint/2010/main" xmlns="" val="140937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73B8874-D9FB-7B64-CD50-4AC7CE9D73F3}"/>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36F31295-844C-FE80-5EE3-569524901E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3631A07F-6266-E94F-1277-07FFCAAB3BE8}"/>
              </a:ext>
            </a:extLst>
          </p:cNvPr>
          <p:cNvSpPr>
            <a:spLocks noGrp="1"/>
          </p:cNvSpPr>
          <p:nvPr>
            <p:ph type="dt" sz="half" idx="10"/>
          </p:nvPr>
        </p:nvSpPr>
        <p:spPr/>
        <p:txBody>
          <a:bodyPr/>
          <a:lstStyle/>
          <a:p>
            <a:fld id="{3D37FF25-6685-D341-9E13-4A42AA9F2C52}" type="datetimeFigureOut">
              <a:rPr lang="pl-PL" smtClean="0"/>
              <a:pPr/>
              <a:t>2022-09-09</a:t>
            </a:fld>
            <a:endParaRPr lang="pl-PL"/>
          </a:p>
        </p:txBody>
      </p:sp>
      <p:sp>
        <p:nvSpPr>
          <p:cNvPr id="5" name="Symbol zastępczy stopki 4">
            <a:extLst>
              <a:ext uri="{FF2B5EF4-FFF2-40B4-BE49-F238E27FC236}">
                <a16:creationId xmlns:a16="http://schemas.microsoft.com/office/drawing/2014/main" xmlns="" id="{650FE6C9-D925-82EE-5A64-FE646060A2E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B21D042A-CA84-67CC-6806-134772FB7779}"/>
              </a:ext>
            </a:extLst>
          </p:cNvPr>
          <p:cNvSpPr>
            <a:spLocks noGrp="1"/>
          </p:cNvSpPr>
          <p:nvPr>
            <p:ph type="sldNum" sz="quarter" idx="12"/>
          </p:nvPr>
        </p:nvSpPr>
        <p:spPr/>
        <p:txBody>
          <a:bodyPr/>
          <a:lstStyle/>
          <a:p>
            <a:fld id="{64149DCA-8668-9742-9733-5E2BFBDDF2DD}" type="slidenum">
              <a:rPr lang="pl-PL" smtClean="0"/>
              <a:pPr/>
              <a:t>‹#›</a:t>
            </a:fld>
            <a:endParaRPr lang="pl-PL"/>
          </a:p>
        </p:txBody>
      </p:sp>
    </p:spTree>
    <p:extLst>
      <p:ext uri="{BB962C8B-B14F-4D97-AF65-F5344CB8AC3E}">
        <p14:creationId xmlns:p14="http://schemas.microsoft.com/office/powerpoint/2010/main" xmlns="" val="51469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A59C205-CFFE-AC48-6AF3-3B4CAC6B735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660918A1-037A-A0CD-1D2F-4279FD63071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DEBC18C0-DC4A-CE7E-F98A-8B506FF8F3F7}"/>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ED3B9C8A-8DEE-AF8F-3167-87475EE21B58}"/>
              </a:ext>
            </a:extLst>
          </p:cNvPr>
          <p:cNvSpPr>
            <a:spLocks noGrp="1"/>
          </p:cNvSpPr>
          <p:nvPr>
            <p:ph type="dt" sz="half" idx="10"/>
          </p:nvPr>
        </p:nvSpPr>
        <p:spPr/>
        <p:txBody>
          <a:bodyPr/>
          <a:lstStyle/>
          <a:p>
            <a:fld id="{3D37FF25-6685-D341-9E13-4A42AA9F2C52}" type="datetimeFigureOut">
              <a:rPr lang="pl-PL" smtClean="0"/>
              <a:pPr/>
              <a:t>2022-09-09</a:t>
            </a:fld>
            <a:endParaRPr lang="pl-PL"/>
          </a:p>
        </p:txBody>
      </p:sp>
      <p:sp>
        <p:nvSpPr>
          <p:cNvPr id="6" name="Symbol zastępczy stopki 5">
            <a:extLst>
              <a:ext uri="{FF2B5EF4-FFF2-40B4-BE49-F238E27FC236}">
                <a16:creationId xmlns:a16="http://schemas.microsoft.com/office/drawing/2014/main" xmlns="" id="{5B387114-8D3D-A6B4-049E-98B5C1A0C9B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E22E5B5E-861C-B12B-78BB-D75CA3A24740}"/>
              </a:ext>
            </a:extLst>
          </p:cNvPr>
          <p:cNvSpPr>
            <a:spLocks noGrp="1"/>
          </p:cNvSpPr>
          <p:nvPr>
            <p:ph type="sldNum" sz="quarter" idx="12"/>
          </p:nvPr>
        </p:nvSpPr>
        <p:spPr/>
        <p:txBody>
          <a:bodyPr/>
          <a:lstStyle/>
          <a:p>
            <a:fld id="{64149DCA-8668-9742-9733-5E2BFBDDF2DD}" type="slidenum">
              <a:rPr lang="pl-PL" smtClean="0"/>
              <a:pPr/>
              <a:t>‹#›</a:t>
            </a:fld>
            <a:endParaRPr lang="pl-PL"/>
          </a:p>
        </p:txBody>
      </p:sp>
    </p:spTree>
    <p:extLst>
      <p:ext uri="{BB962C8B-B14F-4D97-AF65-F5344CB8AC3E}">
        <p14:creationId xmlns:p14="http://schemas.microsoft.com/office/powerpoint/2010/main" xmlns="" val="354699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F77977E-6318-18F0-0A0D-B43F4685A2D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43754E92-3E0F-4386-161F-88626D4BAB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08E1C852-55A1-DECA-8E39-D0BFE43B0175}"/>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00BFE4CC-366D-374C-50AB-3BABAC758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5D3B1E31-0933-AF76-86D0-2A58E0ADAD3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AA549F9C-C02D-0E2F-B654-07F5EAD357F9}"/>
              </a:ext>
            </a:extLst>
          </p:cNvPr>
          <p:cNvSpPr>
            <a:spLocks noGrp="1"/>
          </p:cNvSpPr>
          <p:nvPr>
            <p:ph type="dt" sz="half" idx="10"/>
          </p:nvPr>
        </p:nvSpPr>
        <p:spPr/>
        <p:txBody>
          <a:bodyPr/>
          <a:lstStyle/>
          <a:p>
            <a:fld id="{3D37FF25-6685-D341-9E13-4A42AA9F2C52}" type="datetimeFigureOut">
              <a:rPr lang="pl-PL" smtClean="0"/>
              <a:pPr/>
              <a:t>2022-09-09</a:t>
            </a:fld>
            <a:endParaRPr lang="pl-PL"/>
          </a:p>
        </p:txBody>
      </p:sp>
      <p:sp>
        <p:nvSpPr>
          <p:cNvPr id="8" name="Symbol zastępczy stopki 7">
            <a:extLst>
              <a:ext uri="{FF2B5EF4-FFF2-40B4-BE49-F238E27FC236}">
                <a16:creationId xmlns:a16="http://schemas.microsoft.com/office/drawing/2014/main" xmlns="" id="{BCB81EAA-C281-AD29-74B8-7BA3921F38F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0330E142-B6E3-243F-A3B3-94BBE036A7D6}"/>
              </a:ext>
            </a:extLst>
          </p:cNvPr>
          <p:cNvSpPr>
            <a:spLocks noGrp="1"/>
          </p:cNvSpPr>
          <p:nvPr>
            <p:ph type="sldNum" sz="quarter" idx="12"/>
          </p:nvPr>
        </p:nvSpPr>
        <p:spPr/>
        <p:txBody>
          <a:bodyPr/>
          <a:lstStyle/>
          <a:p>
            <a:fld id="{64149DCA-8668-9742-9733-5E2BFBDDF2DD}" type="slidenum">
              <a:rPr lang="pl-PL" smtClean="0"/>
              <a:pPr/>
              <a:t>‹#›</a:t>
            </a:fld>
            <a:endParaRPr lang="pl-PL"/>
          </a:p>
        </p:txBody>
      </p:sp>
    </p:spTree>
    <p:extLst>
      <p:ext uri="{BB962C8B-B14F-4D97-AF65-F5344CB8AC3E}">
        <p14:creationId xmlns:p14="http://schemas.microsoft.com/office/powerpoint/2010/main" xmlns="" val="301434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1067CB0-12E3-C68D-1C26-A9F7FD8A287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007AD992-B703-4C10-ECB3-7888F348F299}"/>
              </a:ext>
            </a:extLst>
          </p:cNvPr>
          <p:cNvSpPr>
            <a:spLocks noGrp="1"/>
          </p:cNvSpPr>
          <p:nvPr>
            <p:ph type="dt" sz="half" idx="10"/>
          </p:nvPr>
        </p:nvSpPr>
        <p:spPr/>
        <p:txBody>
          <a:bodyPr/>
          <a:lstStyle/>
          <a:p>
            <a:fld id="{3D37FF25-6685-D341-9E13-4A42AA9F2C52}" type="datetimeFigureOut">
              <a:rPr lang="pl-PL" smtClean="0"/>
              <a:pPr/>
              <a:t>2022-09-09</a:t>
            </a:fld>
            <a:endParaRPr lang="pl-PL"/>
          </a:p>
        </p:txBody>
      </p:sp>
      <p:sp>
        <p:nvSpPr>
          <p:cNvPr id="4" name="Symbol zastępczy stopki 3">
            <a:extLst>
              <a:ext uri="{FF2B5EF4-FFF2-40B4-BE49-F238E27FC236}">
                <a16:creationId xmlns:a16="http://schemas.microsoft.com/office/drawing/2014/main" xmlns="" id="{88404F31-C7D9-DC24-6627-D7D6CC45874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2AFB4534-B322-F9C3-B8BE-3629104CE4D4}"/>
              </a:ext>
            </a:extLst>
          </p:cNvPr>
          <p:cNvSpPr>
            <a:spLocks noGrp="1"/>
          </p:cNvSpPr>
          <p:nvPr>
            <p:ph type="sldNum" sz="quarter" idx="12"/>
          </p:nvPr>
        </p:nvSpPr>
        <p:spPr/>
        <p:txBody>
          <a:bodyPr/>
          <a:lstStyle/>
          <a:p>
            <a:fld id="{64149DCA-8668-9742-9733-5E2BFBDDF2DD}" type="slidenum">
              <a:rPr lang="pl-PL" smtClean="0"/>
              <a:pPr/>
              <a:t>‹#›</a:t>
            </a:fld>
            <a:endParaRPr lang="pl-PL"/>
          </a:p>
        </p:txBody>
      </p:sp>
    </p:spTree>
    <p:extLst>
      <p:ext uri="{BB962C8B-B14F-4D97-AF65-F5344CB8AC3E}">
        <p14:creationId xmlns:p14="http://schemas.microsoft.com/office/powerpoint/2010/main" xmlns="" val="270634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064BAE4F-6852-99C8-0E20-B68C3C535323}"/>
              </a:ext>
            </a:extLst>
          </p:cNvPr>
          <p:cNvSpPr>
            <a:spLocks noGrp="1"/>
          </p:cNvSpPr>
          <p:nvPr>
            <p:ph type="dt" sz="half" idx="10"/>
          </p:nvPr>
        </p:nvSpPr>
        <p:spPr/>
        <p:txBody>
          <a:bodyPr/>
          <a:lstStyle/>
          <a:p>
            <a:fld id="{3D37FF25-6685-D341-9E13-4A42AA9F2C52}" type="datetimeFigureOut">
              <a:rPr lang="pl-PL" smtClean="0"/>
              <a:pPr/>
              <a:t>2022-09-09</a:t>
            </a:fld>
            <a:endParaRPr lang="pl-PL"/>
          </a:p>
        </p:txBody>
      </p:sp>
      <p:sp>
        <p:nvSpPr>
          <p:cNvPr id="3" name="Symbol zastępczy stopki 2">
            <a:extLst>
              <a:ext uri="{FF2B5EF4-FFF2-40B4-BE49-F238E27FC236}">
                <a16:creationId xmlns:a16="http://schemas.microsoft.com/office/drawing/2014/main" xmlns="" id="{D0920095-C1BA-EA9B-A5CA-DA6B92BC60A5}"/>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EC8E50FC-104B-CFE3-4A2F-290FD2264CBF}"/>
              </a:ext>
            </a:extLst>
          </p:cNvPr>
          <p:cNvSpPr>
            <a:spLocks noGrp="1"/>
          </p:cNvSpPr>
          <p:nvPr>
            <p:ph type="sldNum" sz="quarter" idx="12"/>
          </p:nvPr>
        </p:nvSpPr>
        <p:spPr/>
        <p:txBody>
          <a:bodyPr/>
          <a:lstStyle/>
          <a:p>
            <a:fld id="{64149DCA-8668-9742-9733-5E2BFBDDF2DD}" type="slidenum">
              <a:rPr lang="pl-PL" smtClean="0"/>
              <a:pPr/>
              <a:t>‹#›</a:t>
            </a:fld>
            <a:endParaRPr lang="pl-PL"/>
          </a:p>
        </p:txBody>
      </p:sp>
    </p:spTree>
    <p:extLst>
      <p:ext uri="{BB962C8B-B14F-4D97-AF65-F5344CB8AC3E}">
        <p14:creationId xmlns:p14="http://schemas.microsoft.com/office/powerpoint/2010/main" xmlns="" val="91977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E9A449E-51C6-753E-1FA8-34EE2D85673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DF30A6DF-FBF0-62E0-5B0A-3FC1CCF55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73C0BD13-0B60-B504-FEEA-8E5F12BB5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20FF2C93-8A26-6A82-D1EE-6616CD4EED55}"/>
              </a:ext>
            </a:extLst>
          </p:cNvPr>
          <p:cNvSpPr>
            <a:spLocks noGrp="1"/>
          </p:cNvSpPr>
          <p:nvPr>
            <p:ph type="dt" sz="half" idx="10"/>
          </p:nvPr>
        </p:nvSpPr>
        <p:spPr/>
        <p:txBody>
          <a:bodyPr/>
          <a:lstStyle/>
          <a:p>
            <a:fld id="{3D37FF25-6685-D341-9E13-4A42AA9F2C52}" type="datetimeFigureOut">
              <a:rPr lang="pl-PL" smtClean="0"/>
              <a:pPr/>
              <a:t>2022-09-09</a:t>
            </a:fld>
            <a:endParaRPr lang="pl-PL"/>
          </a:p>
        </p:txBody>
      </p:sp>
      <p:sp>
        <p:nvSpPr>
          <p:cNvPr id="6" name="Symbol zastępczy stopki 5">
            <a:extLst>
              <a:ext uri="{FF2B5EF4-FFF2-40B4-BE49-F238E27FC236}">
                <a16:creationId xmlns:a16="http://schemas.microsoft.com/office/drawing/2014/main" xmlns="" id="{56E79749-D112-19D1-0485-A9EAE0092CC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A7720A03-47A3-1828-C6FF-0020B181A4A4}"/>
              </a:ext>
            </a:extLst>
          </p:cNvPr>
          <p:cNvSpPr>
            <a:spLocks noGrp="1"/>
          </p:cNvSpPr>
          <p:nvPr>
            <p:ph type="sldNum" sz="quarter" idx="12"/>
          </p:nvPr>
        </p:nvSpPr>
        <p:spPr/>
        <p:txBody>
          <a:bodyPr/>
          <a:lstStyle/>
          <a:p>
            <a:fld id="{64149DCA-8668-9742-9733-5E2BFBDDF2DD}" type="slidenum">
              <a:rPr lang="pl-PL" smtClean="0"/>
              <a:pPr/>
              <a:t>‹#›</a:t>
            </a:fld>
            <a:endParaRPr lang="pl-PL"/>
          </a:p>
        </p:txBody>
      </p:sp>
    </p:spTree>
    <p:extLst>
      <p:ext uri="{BB962C8B-B14F-4D97-AF65-F5344CB8AC3E}">
        <p14:creationId xmlns:p14="http://schemas.microsoft.com/office/powerpoint/2010/main" xmlns="" val="142992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318295A-F690-802A-B2D6-9AE91D6F225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D3DA55C1-6EFA-0E9B-D94B-B3E7F98BB2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6D6C78AC-A9C5-E16C-151D-B550D422B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DF6F4A71-A02B-9A93-C44C-6271561A402F}"/>
              </a:ext>
            </a:extLst>
          </p:cNvPr>
          <p:cNvSpPr>
            <a:spLocks noGrp="1"/>
          </p:cNvSpPr>
          <p:nvPr>
            <p:ph type="dt" sz="half" idx="10"/>
          </p:nvPr>
        </p:nvSpPr>
        <p:spPr/>
        <p:txBody>
          <a:bodyPr/>
          <a:lstStyle/>
          <a:p>
            <a:fld id="{3D37FF25-6685-D341-9E13-4A42AA9F2C52}" type="datetimeFigureOut">
              <a:rPr lang="pl-PL" smtClean="0"/>
              <a:pPr/>
              <a:t>2022-09-09</a:t>
            </a:fld>
            <a:endParaRPr lang="pl-PL"/>
          </a:p>
        </p:txBody>
      </p:sp>
      <p:sp>
        <p:nvSpPr>
          <p:cNvPr id="6" name="Symbol zastępczy stopki 5">
            <a:extLst>
              <a:ext uri="{FF2B5EF4-FFF2-40B4-BE49-F238E27FC236}">
                <a16:creationId xmlns:a16="http://schemas.microsoft.com/office/drawing/2014/main" xmlns="" id="{9659917C-562A-8532-13A0-F633B5B8B4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D942E304-784D-3438-AAAB-573BC05014AC}"/>
              </a:ext>
            </a:extLst>
          </p:cNvPr>
          <p:cNvSpPr>
            <a:spLocks noGrp="1"/>
          </p:cNvSpPr>
          <p:nvPr>
            <p:ph type="sldNum" sz="quarter" idx="12"/>
          </p:nvPr>
        </p:nvSpPr>
        <p:spPr/>
        <p:txBody>
          <a:bodyPr/>
          <a:lstStyle/>
          <a:p>
            <a:fld id="{64149DCA-8668-9742-9733-5E2BFBDDF2DD}" type="slidenum">
              <a:rPr lang="pl-PL" smtClean="0"/>
              <a:pPr/>
              <a:t>‹#›</a:t>
            </a:fld>
            <a:endParaRPr lang="pl-PL"/>
          </a:p>
        </p:txBody>
      </p:sp>
    </p:spTree>
    <p:extLst>
      <p:ext uri="{BB962C8B-B14F-4D97-AF65-F5344CB8AC3E}">
        <p14:creationId xmlns:p14="http://schemas.microsoft.com/office/powerpoint/2010/main" xmlns="" val="84887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8AA32718-08E6-E511-482A-481751F37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13C731DE-0479-34CC-6A5F-0E21E1C20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196EBE15-4D4D-093A-453D-2DB5EB2EA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7FF25-6685-D341-9E13-4A42AA9F2C52}" type="datetimeFigureOut">
              <a:rPr lang="pl-PL" smtClean="0"/>
              <a:pPr/>
              <a:t>2022-09-09</a:t>
            </a:fld>
            <a:endParaRPr lang="pl-PL"/>
          </a:p>
        </p:txBody>
      </p:sp>
      <p:sp>
        <p:nvSpPr>
          <p:cNvPr id="5" name="Symbol zastępczy stopki 4">
            <a:extLst>
              <a:ext uri="{FF2B5EF4-FFF2-40B4-BE49-F238E27FC236}">
                <a16:creationId xmlns:a16="http://schemas.microsoft.com/office/drawing/2014/main" xmlns="" id="{2E3AA02B-54F9-D584-52C3-E7BD10D2D9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66D5D01F-8D43-6001-EDA7-C32D04B23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49DCA-8668-9742-9733-5E2BFBDDF2DD}" type="slidenum">
              <a:rPr lang="pl-PL" smtClean="0"/>
              <a:pPr/>
              <a:t>‹#›</a:t>
            </a:fld>
            <a:endParaRPr lang="pl-PL"/>
          </a:p>
        </p:txBody>
      </p:sp>
    </p:spTree>
    <p:extLst>
      <p:ext uri="{BB962C8B-B14F-4D97-AF65-F5344CB8AC3E}">
        <p14:creationId xmlns:p14="http://schemas.microsoft.com/office/powerpoint/2010/main" xmlns="" val="21984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xmlns="" id="{57EE7CDB-1340-1E59-82E5-CDB8DA9B4FB7}"/>
              </a:ext>
            </a:extLst>
          </p:cNvPr>
          <p:cNvPicPr>
            <a:picLocks noChangeAspect="1"/>
          </p:cNvPicPr>
          <p:nvPr/>
        </p:nvPicPr>
        <p:blipFill rotWithShape="1">
          <a:blip r:embed="rId2"/>
          <a:srcRect b="16577"/>
          <a:stretch/>
        </p:blipFill>
        <p:spPr>
          <a:xfrm>
            <a:off x="0" y="0"/>
            <a:ext cx="12192000" cy="5698210"/>
          </a:xfrm>
          <a:prstGeom prst="rect">
            <a:avLst/>
          </a:prstGeom>
        </p:spPr>
      </p:pic>
      <p:pic>
        <p:nvPicPr>
          <p:cNvPr id="5" name="Obraz 4">
            <a:extLst>
              <a:ext uri="{FF2B5EF4-FFF2-40B4-BE49-F238E27FC236}">
                <a16:creationId xmlns:a16="http://schemas.microsoft.com/office/drawing/2014/main" xmlns="" id="{D333A6F5-DC49-2CB8-CFF0-815CEE60A0AB}"/>
              </a:ext>
            </a:extLst>
          </p:cNvPr>
          <p:cNvPicPr>
            <a:picLocks noChangeAspect="1"/>
          </p:cNvPicPr>
          <p:nvPr/>
        </p:nvPicPr>
        <p:blipFill rotWithShape="1">
          <a:blip r:embed="rId3"/>
          <a:srcRect r="32978" b="-5551"/>
          <a:stretch/>
        </p:blipFill>
        <p:spPr>
          <a:xfrm>
            <a:off x="2010302" y="5630948"/>
            <a:ext cx="8171395" cy="1227052"/>
          </a:xfrm>
          <a:prstGeom prst="rect">
            <a:avLst/>
          </a:prstGeom>
        </p:spPr>
      </p:pic>
    </p:spTree>
    <p:extLst>
      <p:ext uri="{BB962C8B-B14F-4D97-AF65-F5344CB8AC3E}">
        <p14:creationId xmlns:p14="http://schemas.microsoft.com/office/powerpoint/2010/main" xmlns="" val="342402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xmlns="" id="{120FAC07-CA6D-7F73-FDB3-AEC14B18AC42}"/>
              </a:ext>
            </a:extLst>
          </p:cNvPr>
          <p:cNvPicPr>
            <a:picLocks noChangeAspect="1"/>
          </p:cNvPicPr>
          <p:nvPr/>
        </p:nvPicPr>
        <p:blipFill>
          <a:blip r:embed="rId2"/>
          <a:stretch>
            <a:fillRect/>
          </a:stretch>
        </p:blipFill>
        <p:spPr>
          <a:xfrm>
            <a:off x="10402784" y="13287"/>
            <a:ext cx="1792513" cy="1306800"/>
          </a:xfrm>
          <a:prstGeom prst="rect">
            <a:avLst/>
          </a:prstGeom>
        </p:spPr>
      </p:pic>
      <p:pic>
        <p:nvPicPr>
          <p:cNvPr id="8" name="Obraz 7" descr="Obraz zawierający tekst&#10;&#10;Opis wygenerowany automatycznie">
            <a:extLst>
              <a:ext uri="{FF2B5EF4-FFF2-40B4-BE49-F238E27FC236}">
                <a16:creationId xmlns:a16="http://schemas.microsoft.com/office/drawing/2014/main" xmlns="" id="{5F2D0F31-353F-8AF8-913A-F765C813DE29}"/>
              </a:ext>
            </a:extLst>
          </p:cNvPr>
          <p:cNvPicPr>
            <a:picLocks noChangeAspect="1"/>
          </p:cNvPicPr>
          <p:nvPr/>
        </p:nvPicPr>
        <p:blipFill>
          <a:blip r:embed="rId3"/>
          <a:stretch>
            <a:fillRect/>
          </a:stretch>
        </p:blipFill>
        <p:spPr>
          <a:xfrm>
            <a:off x="3990975" y="-8710"/>
            <a:ext cx="4210050" cy="3179298"/>
          </a:xfrm>
          <a:prstGeom prst="rect">
            <a:avLst/>
          </a:prstGeom>
        </p:spPr>
      </p:pic>
      <p:sp>
        <p:nvSpPr>
          <p:cNvPr id="9" name="pole tekstowe 8">
            <a:extLst>
              <a:ext uri="{FF2B5EF4-FFF2-40B4-BE49-F238E27FC236}">
                <a16:creationId xmlns:a16="http://schemas.microsoft.com/office/drawing/2014/main" xmlns="" id="{E8F977C7-43F5-D3DB-237C-75A17ACF57EF}"/>
              </a:ext>
            </a:extLst>
          </p:cNvPr>
          <p:cNvSpPr txBox="1"/>
          <p:nvPr/>
        </p:nvSpPr>
        <p:spPr>
          <a:xfrm>
            <a:off x="1338774" y="3637895"/>
            <a:ext cx="9514451" cy="523220"/>
          </a:xfrm>
          <a:prstGeom prst="rect">
            <a:avLst/>
          </a:prstGeom>
          <a:noFill/>
        </p:spPr>
        <p:txBody>
          <a:bodyPr wrap="square" rtlCol="0">
            <a:spAutoFit/>
          </a:bodyPr>
          <a:lstStyle/>
          <a:p>
            <a:pPr algn="ctr"/>
            <a:r>
              <a:rPr lang="pl-PL" sz="2800" b="1" dirty="0" smtClean="0"/>
              <a:t>S</a:t>
            </a:r>
            <a:r>
              <a:rPr lang="pl-PL" sz="2800" b="1" dirty="0" smtClean="0"/>
              <a:t>ocial </a:t>
            </a:r>
            <a:r>
              <a:rPr lang="pl-PL" sz="2800" b="1" dirty="0" smtClean="0"/>
              <a:t>entrepreneurship</a:t>
            </a:r>
            <a:endParaRPr lang="pl-PL" sz="2800" b="1" dirty="0"/>
          </a:p>
        </p:txBody>
      </p:sp>
      <p:sp>
        <p:nvSpPr>
          <p:cNvPr id="2" name="pole tekstowe 1">
            <a:extLst>
              <a:ext uri="{FF2B5EF4-FFF2-40B4-BE49-F238E27FC236}">
                <a16:creationId xmlns:a16="http://schemas.microsoft.com/office/drawing/2014/main" xmlns="" id="{CE379E4D-C2E3-2119-EA8E-10A2FDF873BA}"/>
              </a:ext>
            </a:extLst>
          </p:cNvPr>
          <p:cNvSpPr txBox="1"/>
          <p:nvPr/>
        </p:nvSpPr>
        <p:spPr>
          <a:xfrm>
            <a:off x="1380202" y="4424056"/>
            <a:ext cx="9514451" cy="400110"/>
          </a:xfrm>
          <a:prstGeom prst="rect">
            <a:avLst/>
          </a:prstGeom>
          <a:noFill/>
        </p:spPr>
        <p:txBody>
          <a:bodyPr wrap="square" rtlCol="0">
            <a:spAutoFit/>
          </a:bodyPr>
          <a:lstStyle/>
          <a:p>
            <a:pPr algn="ctr"/>
            <a:r>
              <a:rPr lang="sk-SK" sz="2000" dirty="0" smtClean="0"/>
              <a:t>Magdaléna </a:t>
            </a:r>
            <a:r>
              <a:rPr lang="sk-SK" sz="2000" dirty="0" err="1" smtClean="0"/>
              <a:t>Čurillová</a:t>
            </a:r>
            <a:endParaRPr lang="pl-PL" sz="2000" dirty="0"/>
          </a:p>
        </p:txBody>
      </p:sp>
      <p:sp>
        <p:nvSpPr>
          <p:cNvPr id="4" name="pole tekstowe 3">
            <a:extLst>
              <a:ext uri="{FF2B5EF4-FFF2-40B4-BE49-F238E27FC236}">
                <a16:creationId xmlns:a16="http://schemas.microsoft.com/office/drawing/2014/main" xmlns="" id="{B27B11B1-4CB9-D6EA-49A1-B463B4A959A1}"/>
              </a:ext>
            </a:extLst>
          </p:cNvPr>
          <p:cNvSpPr txBox="1"/>
          <p:nvPr/>
        </p:nvSpPr>
        <p:spPr>
          <a:xfrm>
            <a:off x="1380202" y="5045863"/>
            <a:ext cx="9514451" cy="400110"/>
          </a:xfrm>
          <a:prstGeom prst="rect">
            <a:avLst/>
          </a:prstGeom>
          <a:noFill/>
        </p:spPr>
        <p:txBody>
          <a:bodyPr wrap="square" rtlCol="0">
            <a:spAutoFit/>
          </a:bodyPr>
          <a:lstStyle/>
          <a:p>
            <a:pPr algn="ctr"/>
            <a:r>
              <a:rPr lang="sk-SK" sz="2000" dirty="0" smtClean="0"/>
              <a:t>OZ VIPA SK (</a:t>
            </a:r>
            <a:r>
              <a:rPr lang="sk-SK" sz="2000" dirty="0" err="1" smtClean="0"/>
              <a:t>Rural</a:t>
            </a:r>
            <a:r>
              <a:rPr lang="sk-SK" sz="2000" dirty="0" smtClean="0"/>
              <a:t> </a:t>
            </a:r>
            <a:r>
              <a:rPr lang="sk-SK" sz="2000" dirty="0" err="1" smtClean="0"/>
              <a:t>parliament</a:t>
            </a:r>
            <a:r>
              <a:rPr lang="sk-SK" sz="2000" dirty="0" smtClean="0"/>
              <a:t> in Slovakia)</a:t>
            </a:r>
            <a:endParaRPr lang="pl-PL" sz="2000" dirty="0"/>
          </a:p>
        </p:txBody>
      </p:sp>
      <p:pic>
        <p:nvPicPr>
          <p:cNvPr id="7" name="Obraz 6">
            <a:extLst>
              <a:ext uri="{FF2B5EF4-FFF2-40B4-BE49-F238E27FC236}">
                <a16:creationId xmlns:a16="http://schemas.microsoft.com/office/drawing/2014/main" xmlns="" id="{82D5339F-DBF3-A6E2-8747-32AA7E0AADC4}"/>
              </a:ext>
            </a:extLst>
          </p:cNvPr>
          <p:cNvPicPr>
            <a:picLocks noChangeAspect="1"/>
          </p:cNvPicPr>
          <p:nvPr/>
        </p:nvPicPr>
        <p:blipFill rotWithShape="1">
          <a:blip r:embed="rId4"/>
          <a:srcRect r="32978" b="-5551"/>
          <a:stretch/>
        </p:blipFill>
        <p:spPr>
          <a:xfrm>
            <a:off x="2010302" y="5630948"/>
            <a:ext cx="8171395" cy="1227052"/>
          </a:xfrm>
          <a:prstGeom prst="rect">
            <a:avLst/>
          </a:prstGeom>
        </p:spPr>
      </p:pic>
    </p:spTree>
    <p:extLst>
      <p:ext uri="{BB962C8B-B14F-4D97-AF65-F5344CB8AC3E}">
        <p14:creationId xmlns:p14="http://schemas.microsoft.com/office/powerpoint/2010/main" xmlns="" val="99162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xmlns=""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pic>
        <p:nvPicPr>
          <p:cNvPr id="4" name="Obraz 3">
            <a:extLst>
              <a:ext uri="{FF2B5EF4-FFF2-40B4-BE49-F238E27FC236}">
                <a16:creationId xmlns:a16="http://schemas.microsoft.com/office/drawing/2014/main" xmlns="" id="{94F5D5F8-9CCC-8F1A-33B3-9D291DCF6030}"/>
              </a:ext>
            </a:extLst>
          </p:cNvPr>
          <p:cNvPicPr>
            <a:picLocks noChangeAspect="1"/>
          </p:cNvPicPr>
          <p:nvPr/>
        </p:nvPicPr>
        <p:blipFill>
          <a:blip r:embed="rId3"/>
          <a:stretch>
            <a:fillRect/>
          </a:stretch>
        </p:blipFill>
        <p:spPr>
          <a:xfrm>
            <a:off x="10402784" y="13287"/>
            <a:ext cx="1792513" cy="1306800"/>
          </a:xfrm>
          <a:prstGeom prst="rect">
            <a:avLst/>
          </a:prstGeom>
        </p:spPr>
      </p:pic>
      <p:pic>
        <p:nvPicPr>
          <p:cNvPr id="6" name="Picture Placeholder 4" descr="Picture Placeholder 4"/>
          <p:cNvPicPr>
            <a:picLocks noChangeAspect="1"/>
          </p:cNvPicPr>
          <p:nvPr/>
        </p:nvPicPr>
        <p:blipFill>
          <a:blip r:embed="rId4" cstate="print"/>
          <a:srcRect l="11078" r="11078"/>
          <a:stretch>
            <a:fillRect/>
          </a:stretch>
        </p:blipFill>
        <p:spPr>
          <a:xfrm>
            <a:off x="5959280" y="1188838"/>
            <a:ext cx="5912582" cy="5066819"/>
          </a:xfrm>
          <a:prstGeom prst="rect">
            <a:avLst/>
          </a:prstGeom>
        </p:spPr>
      </p:pic>
      <p:sp>
        <p:nvSpPr>
          <p:cNvPr id="7" name="BlokTextu 6"/>
          <p:cNvSpPr txBox="1"/>
          <p:nvPr/>
        </p:nvSpPr>
        <p:spPr>
          <a:xfrm>
            <a:off x="884479" y="1707103"/>
            <a:ext cx="4049486" cy="4370427"/>
          </a:xfrm>
          <a:prstGeom prst="rect">
            <a:avLst/>
          </a:prstGeom>
          <a:noFill/>
        </p:spPr>
        <p:txBody>
          <a:bodyPr wrap="square" rtlCol="0">
            <a:spAutoFit/>
          </a:bodyPr>
          <a:lstStyle/>
          <a:p>
            <a:pPr algn="just"/>
            <a:endParaRPr lang="sk-SK"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Slovakia has the lowest female employment rate in Central and Eastern Europe (59.3%). This problem is even more pronounced in economically backward regions. It is particularly difficult for these groups of women to find work:</a:t>
            </a:r>
            <a:endParaRPr lang="sk-SK"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Single mothers</a:t>
            </a:r>
            <a:endParaRPr lang="sk-SK"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Women with lower education</a:t>
            </a:r>
            <a:endParaRPr lang="sk-SK"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Women with disabilities and poor health</a:t>
            </a:r>
            <a:endParaRPr lang="sk-SK"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Women 50+</a:t>
            </a:r>
            <a:endParaRPr lang="sk-SK"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Roma minority</a:t>
            </a:r>
            <a:endParaRPr lang="sk-SK"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1626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xmlns=""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sp>
        <p:nvSpPr>
          <p:cNvPr id="9" name="pole tekstowe 8">
            <a:extLst>
              <a:ext uri="{FF2B5EF4-FFF2-40B4-BE49-F238E27FC236}">
                <a16:creationId xmlns:a16="http://schemas.microsoft.com/office/drawing/2014/main" xmlns="" id="{E8F977C7-43F5-D3DB-237C-75A17ACF57EF}"/>
              </a:ext>
            </a:extLst>
          </p:cNvPr>
          <p:cNvSpPr txBox="1"/>
          <p:nvPr/>
        </p:nvSpPr>
        <p:spPr>
          <a:xfrm>
            <a:off x="3981156" y="351692"/>
            <a:ext cx="7329267" cy="646331"/>
          </a:xfrm>
          <a:prstGeom prst="rect">
            <a:avLst/>
          </a:prstGeom>
          <a:noFill/>
        </p:spPr>
        <p:txBody>
          <a:bodyPr wrap="square" rtlCol="0">
            <a:spAutoFit/>
          </a:bodyPr>
          <a:lstStyle/>
          <a:p>
            <a:pPr algn="ctr"/>
            <a:r>
              <a:rPr lang="sk-SK" sz="3600" b="1" dirty="0" err="1" smtClean="0"/>
              <a:t>Key</a:t>
            </a:r>
            <a:r>
              <a:rPr lang="sk-SK" sz="3600" b="1" dirty="0" smtClean="0"/>
              <a:t> </a:t>
            </a:r>
            <a:r>
              <a:rPr lang="sk-SK" sz="3600" b="1" dirty="0" err="1" smtClean="0"/>
              <a:t>steps</a:t>
            </a:r>
            <a:r>
              <a:rPr lang="sk-SK" sz="3600" b="1" dirty="0" smtClean="0"/>
              <a:t> to </a:t>
            </a:r>
            <a:r>
              <a:rPr lang="sk-SK" sz="3600" b="1" dirty="0" err="1" smtClean="0"/>
              <a:t>functioning</a:t>
            </a:r>
            <a:endParaRPr lang="pl-PL" sz="3600" b="1" dirty="0"/>
          </a:p>
        </p:txBody>
      </p:sp>
      <p:sp>
        <p:nvSpPr>
          <p:cNvPr id="2" name="pole tekstowe 1">
            <a:extLst>
              <a:ext uri="{FF2B5EF4-FFF2-40B4-BE49-F238E27FC236}">
                <a16:creationId xmlns:a16="http://schemas.microsoft.com/office/drawing/2014/main" xmlns="" id="{9FEC1A31-C923-04AC-398A-32309BFC10A9}"/>
              </a:ext>
            </a:extLst>
          </p:cNvPr>
          <p:cNvSpPr txBox="1"/>
          <p:nvPr/>
        </p:nvSpPr>
        <p:spPr>
          <a:xfrm>
            <a:off x="5866229" y="1139662"/>
            <a:ext cx="6007820" cy="3293209"/>
          </a:xfrm>
          <a:prstGeom prst="rect">
            <a:avLst/>
          </a:prstGeom>
          <a:noFill/>
        </p:spPr>
        <p:txBody>
          <a:bodyPr wrap="square" rtlCol="0">
            <a:spAutoFit/>
          </a:bodyPr>
          <a:lstStyle/>
          <a:p>
            <a:pPr>
              <a:lnSpc>
                <a:spcPct val="150000"/>
              </a:lnSpc>
              <a:buFont typeface="Arial" pitchFamily="34" charset="0"/>
              <a:buChar char="•"/>
            </a:pPr>
            <a:r>
              <a:rPr lang="sk-SK" sz="2000" dirty="0" err="1" smtClean="0">
                <a:latin typeface="Times New Roman" pitchFamily="18" charset="0"/>
                <a:cs typeface="Times New Roman" pitchFamily="18" charset="0"/>
              </a:rPr>
              <a:t>Decreasing</a:t>
            </a:r>
            <a:r>
              <a:rPr lang="sk-SK" sz="2000" dirty="0" smtClean="0">
                <a:latin typeface="Times New Roman" pitchFamily="18" charset="0"/>
                <a:cs typeface="Times New Roman" pitchFamily="18" charset="0"/>
              </a:rPr>
              <a:t> </a:t>
            </a:r>
            <a:r>
              <a:rPr lang="sk-SK" sz="2000" dirty="0" err="1" smtClean="0">
                <a:latin typeface="Times New Roman" pitchFamily="18" charset="0"/>
                <a:cs typeface="Times New Roman" pitchFamily="18" charset="0"/>
              </a:rPr>
              <a:t>barrier</a:t>
            </a:r>
            <a:endParaRPr lang="sk-SK" sz="2000" dirty="0" smtClean="0">
              <a:latin typeface="Times New Roman" pitchFamily="18" charset="0"/>
              <a:cs typeface="Times New Roman" pitchFamily="18" charset="0"/>
            </a:endParaRPr>
          </a:p>
          <a:p>
            <a:pPr>
              <a:lnSpc>
                <a:spcPct val="150000"/>
              </a:lnSpc>
              <a:buFont typeface="Arial" pitchFamily="34" charset="0"/>
              <a:buChar char="•"/>
            </a:pPr>
            <a:r>
              <a:rPr lang="sk-SK" sz="2000" dirty="0" err="1" smtClean="0">
                <a:latin typeface="Times New Roman" pitchFamily="18" charset="0"/>
                <a:cs typeface="Times New Roman" pitchFamily="18" charset="0"/>
              </a:rPr>
              <a:t>Increasing</a:t>
            </a:r>
            <a:r>
              <a:rPr lang="sk-SK" sz="2000" dirty="0" smtClean="0">
                <a:latin typeface="Times New Roman" pitchFamily="18" charset="0"/>
                <a:cs typeface="Times New Roman" pitchFamily="18" charset="0"/>
              </a:rPr>
              <a:t> </a:t>
            </a:r>
            <a:r>
              <a:rPr lang="sk-SK" sz="2000" dirty="0" err="1" smtClean="0">
                <a:latin typeface="Times New Roman" pitchFamily="18" charset="0"/>
                <a:cs typeface="Times New Roman" pitchFamily="18" charset="0"/>
              </a:rPr>
              <a:t>cohesivness</a:t>
            </a:r>
            <a:r>
              <a:rPr lang="sk-SK" sz="2000" dirty="0" smtClean="0">
                <a:latin typeface="Times New Roman" pitchFamily="18" charset="0"/>
                <a:cs typeface="Times New Roman" pitchFamily="18" charset="0"/>
              </a:rPr>
              <a:t>/</a:t>
            </a:r>
            <a:r>
              <a:rPr lang="sk-SK" sz="2000" dirty="0" err="1" smtClean="0">
                <a:latin typeface="Times New Roman" pitchFamily="18" charset="0"/>
                <a:cs typeface="Times New Roman" pitchFamily="18" charset="0"/>
              </a:rPr>
              <a:t>social</a:t>
            </a:r>
            <a:r>
              <a:rPr lang="sk-SK" sz="2000" dirty="0" smtClean="0">
                <a:latin typeface="Times New Roman" pitchFamily="18" charset="0"/>
                <a:cs typeface="Times New Roman" pitchFamily="18" charset="0"/>
              </a:rPr>
              <a:t> </a:t>
            </a:r>
            <a:r>
              <a:rPr lang="sk-SK" sz="2000" dirty="0" err="1" smtClean="0">
                <a:latin typeface="Times New Roman" pitchFamily="18" charset="0"/>
                <a:cs typeface="Times New Roman" pitchFamily="18" charset="0"/>
              </a:rPr>
              <a:t>cohesion</a:t>
            </a:r>
            <a:endParaRPr lang="sk-SK" sz="2000" dirty="0" smtClean="0">
              <a:latin typeface="Times New Roman" pitchFamily="18" charset="0"/>
              <a:cs typeface="Times New Roman" pitchFamily="18" charset="0"/>
            </a:endParaRPr>
          </a:p>
          <a:p>
            <a:pPr>
              <a:lnSpc>
                <a:spcPct val="150000"/>
              </a:lnSpc>
              <a:buFont typeface="Arial" pitchFamily="34" charset="0"/>
              <a:buChar char="•"/>
            </a:pPr>
            <a:r>
              <a:rPr lang="sk-SK" sz="2000" dirty="0" err="1" smtClean="0">
                <a:latin typeface="Times New Roman" pitchFamily="18" charset="0"/>
                <a:cs typeface="Times New Roman" pitchFamily="18" charset="0"/>
              </a:rPr>
              <a:t>Stimulation</a:t>
            </a:r>
            <a:endParaRPr lang="sk-SK" sz="2000" dirty="0" smtClean="0">
              <a:latin typeface="Times New Roman" pitchFamily="18" charset="0"/>
              <a:cs typeface="Times New Roman" pitchFamily="18" charset="0"/>
            </a:endParaRPr>
          </a:p>
          <a:p>
            <a:pPr>
              <a:lnSpc>
                <a:spcPct val="150000"/>
              </a:lnSpc>
              <a:buFont typeface="Arial" pitchFamily="34" charset="0"/>
              <a:buChar char="•"/>
            </a:pPr>
            <a:r>
              <a:rPr lang="sk-SK" sz="2000" dirty="0" smtClean="0">
                <a:solidFill>
                  <a:prstClr val="black"/>
                </a:solidFill>
                <a:latin typeface="Times New Roman" pitchFamily="18" charset="0"/>
                <a:cs typeface="Times New Roman" pitchFamily="18" charset="0"/>
              </a:rPr>
              <a:t>S</a:t>
            </a:r>
            <a:r>
              <a:rPr lang="en-US" sz="2000" dirty="0" err="1" smtClean="0">
                <a:solidFill>
                  <a:prstClr val="black"/>
                </a:solidFill>
                <a:latin typeface="Times New Roman" pitchFamily="18" charset="0"/>
                <a:cs typeface="Times New Roman" pitchFamily="18" charset="0"/>
              </a:rPr>
              <a:t>trategies</a:t>
            </a:r>
            <a:r>
              <a:rPr lang="en-US" sz="2000" dirty="0" smtClean="0">
                <a:solidFill>
                  <a:prstClr val="black"/>
                </a:solidFill>
                <a:latin typeface="Times New Roman" pitchFamily="18" charset="0"/>
                <a:cs typeface="Times New Roman" pitchFamily="18" charset="0"/>
              </a:rPr>
              <a:t> </a:t>
            </a:r>
            <a:endParaRPr lang="sk-SK" sz="2000" dirty="0" smtClean="0">
              <a:solidFill>
                <a:prstClr val="black"/>
              </a:solidFill>
              <a:latin typeface="Times New Roman" pitchFamily="18" charset="0"/>
              <a:cs typeface="Times New Roman" pitchFamily="18" charset="0"/>
            </a:endParaRPr>
          </a:p>
          <a:p>
            <a:pPr>
              <a:lnSpc>
                <a:spcPct val="150000"/>
              </a:lnSpc>
              <a:buFont typeface="Arial" pitchFamily="34" charset="0"/>
              <a:buChar char="•"/>
            </a:pPr>
            <a:r>
              <a:rPr lang="sk-SK" sz="2000" dirty="0" smtClean="0">
                <a:solidFill>
                  <a:prstClr val="black"/>
                </a:solidFill>
                <a:latin typeface="Times New Roman" pitchFamily="18" charset="0"/>
                <a:cs typeface="Times New Roman" pitchFamily="18" charset="0"/>
              </a:rPr>
              <a:t>B</a:t>
            </a:r>
            <a:r>
              <a:rPr lang="en-US" sz="2000" dirty="0" err="1" smtClean="0">
                <a:solidFill>
                  <a:prstClr val="black"/>
                </a:solidFill>
                <a:latin typeface="Times New Roman" pitchFamily="18" charset="0"/>
                <a:cs typeface="Times New Roman" pitchFamily="18" charset="0"/>
              </a:rPr>
              <a:t>urning</a:t>
            </a:r>
            <a:r>
              <a:rPr lang="en-US" sz="2000" dirty="0" smtClean="0">
                <a:solidFill>
                  <a:prstClr val="black"/>
                </a:solidFill>
                <a:latin typeface="Times New Roman" pitchFamily="18" charset="0"/>
                <a:cs typeface="Times New Roman" pitchFamily="18" charset="0"/>
              </a:rPr>
              <a:t> people with creative thinking and realizing </a:t>
            </a:r>
            <a:r>
              <a:rPr lang="sk-SK" sz="2000" dirty="0" smtClean="0">
                <a:solidFill>
                  <a:prstClr val="black"/>
                </a:solidFill>
                <a:latin typeface="Times New Roman" pitchFamily="18" charset="0"/>
                <a:cs typeface="Times New Roman" pitchFamily="18" charset="0"/>
              </a:rPr>
              <a:t>   </a:t>
            </a:r>
            <a:r>
              <a:rPr lang="en-US" sz="2000" dirty="0" smtClean="0">
                <a:solidFill>
                  <a:prstClr val="black"/>
                </a:solidFill>
                <a:latin typeface="Times New Roman" pitchFamily="18" charset="0"/>
                <a:cs typeface="Times New Roman" pitchFamily="18" charset="0"/>
              </a:rPr>
              <a:t>ideas</a:t>
            </a:r>
            <a:endParaRPr lang="sk-SK" sz="2000" dirty="0" smtClean="0">
              <a:solidFill>
                <a:prstClr val="black"/>
              </a:solidFill>
              <a:latin typeface="Times New Roman" pitchFamily="18" charset="0"/>
              <a:cs typeface="Times New Roman" pitchFamily="18" charset="0"/>
            </a:endParaRPr>
          </a:p>
          <a:p>
            <a:pPr>
              <a:buNone/>
            </a:pPr>
            <a:endParaRPr lang="sk-SK" sz="2800" dirty="0">
              <a:latin typeface="Times New Roman" pitchFamily="18" charset="0"/>
              <a:cs typeface="Times New Roman" pitchFamily="18" charset="0"/>
            </a:endParaRPr>
          </a:p>
        </p:txBody>
      </p:sp>
      <p:pic>
        <p:nvPicPr>
          <p:cNvPr id="4" name="Obraz 3">
            <a:extLst>
              <a:ext uri="{FF2B5EF4-FFF2-40B4-BE49-F238E27FC236}">
                <a16:creationId xmlns:a16="http://schemas.microsoft.com/office/drawing/2014/main" xmlns="" id="{0F5C1D67-9784-115B-8074-CCA2E8F2C649}"/>
              </a:ext>
            </a:extLst>
          </p:cNvPr>
          <p:cNvPicPr>
            <a:picLocks noChangeAspect="1"/>
          </p:cNvPicPr>
          <p:nvPr/>
        </p:nvPicPr>
        <p:blipFill>
          <a:blip r:embed="rId3"/>
          <a:stretch>
            <a:fillRect/>
          </a:stretch>
        </p:blipFill>
        <p:spPr>
          <a:xfrm>
            <a:off x="10402784" y="13287"/>
            <a:ext cx="1792513" cy="1306800"/>
          </a:xfrm>
          <a:prstGeom prst="rect">
            <a:avLst/>
          </a:prstGeom>
        </p:spPr>
      </p:pic>
      <p:pic>
        <p:nvPicPr>
          <p:cNvPr id="10" name="Picture Placeholder 12" descr="Picture Placeholder 12"/>
          <p:cNvPicPr>
            <a:picLocks noChangeAspect="1"/>
          </p:cNvPicPr>
          <p:nvPr/>
        </p:nvPicPr>
        <p:blipFill>
          <a:blip r:embed="rId4" cstate="print"/>
          <a:srcRect l="20138" r="40861"/>
          <a:stretch>
            <a:fillRect/>
          </a:stretch>
        </p:blipFill>
        <p:spPr>
          <a:xfrm>
            <a:off x="0" y="1378634"/>
            <a:ext cx="2581885" cy="4412975"/>
          </a:xfrm>
          <a:prstGeom prst="rect">
            <a:avLst/>
          </a:prstGeom>
        </p:spPr>
      </p:pic>
      <p:pic>
        <p:nvPicPr>
          <p:cNvPr id="11" name="Picture Placeholder 8" descr="Picture Placeholder 8"/>
          <p:cNvPicPr>
            <a:picLocks noChangeAspect="1"/>
          </p:cNvPicPr>
          <p:nvPr/>
        </p:nvPicPr>
        <p:blipFill>
          <a:blip r:embed="rId5" cstate="print"/>
          <a:srcRect l="30426" r="30426"/>
          <a:stretch>
            <a:fillRect/>
          </a:stretch>
        </p:blipFill>
        <p:spPr>
          <a:xfrm>
            <a:off x="2683810" y="2672043"/>
            <a:ext cx="2581885" cy="3925705"/>
          </a:xfrm>
          <a:prstGeom prst="rect">
            <a:avLst/>
          </a:prstGeom>
        </p:spPr>
      </p:pic>
      <p:pic>
        <p:nvPicPr>
          <p:cNvPr id="12" name="Picture Placeholder 3" descr="Picture Placeholder 3"/>
          <p:cNvPicPr>
            <a:picLocks noChangeAspect="1"/>
          </p:cNvPicPr>
          <p:nvPr/>
        </p:nvPicPr>
        <p:blipFill>
          <a:blip r:embed="rId6" cstate="print"/>
          <a:srcRect l="4509" r="22521"/>
          <a:stretch>
            <a:fillRect/>
          </a:stretch>
        </p:blipFill>
        <p:spPr>
          <a:xfrm>
            <a:off x="2706780" y="168812"/>
            <a:ext cx="2581885" cy="2358884"/>
          </a:xfrm>
          <a:prstGeom prst="rect">
            <a:avLst/>
          </a:prstGeom>
        </p:spPr>
      </p:pic>
      <p:pic>
        <p:nvPicPr>
          <p:cNvPr id="13" name="Picture 2"/>
          <p:cNvPicPr>
            <a:picLocks noChangeAspect="1" noChangeArrowheads="1"/>
          </p:cNvPicPr>
          <p:nvPr/>
        </p:nvPicPr>
        <p:blipFill>
          <a:blip r:embed="rId7" cstate="print">
            <a:grayscl/>
          </a:blip>
          <a:srcRect l="15260" t="20714" r="53315" b="19642"/>
          <a:stretch>
            <a:fillRect/>
          </a:stretch>
        </p:blipFill>
        <p:spPr bwMode="auto">
          <a:xfrm>
            <a:off x="8947053" y="3849523"/>
            <a:ext cx="2474909" cy="2640957"/>
          </a:xfrm>
          <a:prstGeom prst="rect">
            <a:avLst/>
          </a:prstGeom>
          <a:noFill/>
          <a:ln w="9525">
            <a:noFill/>
            <a:miter lim="800000"/>
            <a:headEnd/>
            <a:tailEnd/>
          </a:ln>
        </p:spPr>
      </p:pic>
      <p:sp>
        <p:nvSpPr>
          <p:cNvPr id="14" name="BlokTextu 13"/>
          <p:cNvSpPr txBox="1"/>
          <p:nvPr/>
        </p:nvSpPr>
        <p:spPr>
          <a:xfrm>
            <a:off x="5950636" y="4621017"/>
            <a:ext cx="2785404" cy="1477328"/>
          </a:xfrm>
          <a:prstGeom prst="rect">
            <a:avLst/>
          </a:prstGeom>
          <a:noFill/>
        </p:spPr>
        <p:txBody>
          <a:bodyPr wrap="square" rtlCol="0">
            <a:spAutoFit/>
          </a:bodyPr>
          <a:lstStyle/>
          <a:p>
            <a:r>
              <a:rPr lang="sk-SK" b="1" dirty="0" err="1" smtClean="0">
                <a:latin typeface="Times New Roman" pitchFamily="18" charset="0"/>
                <a:cs typeface="Times New Roman" pitchFamily="18" charset="0"/>
              </a:rPr>
              <a:t>House</a:t>
            </a:r>
            <a:r>
              <a:rPr lang="sk-SK" b="1" dirty="0" smtClean="0">
                <a:latin typeface="Times New Roman" pitchFamily="18" charset="0"/>
                <a:cs typeface="Times New Roman" pitchFamily="18" charset="0"/>
              </a:rPr>
              <a:t> </a:t>
            </a:r>
            <a:r>
              <a:rPr lang="sk-SK" b="1" dirty="0" err="1" smtClean="0">
                <a:latin typeface="Times New Roman" pitchFamily="18" charset="0"/>
                <a:cs typeface="Times New Roman" pitchFamily="18" charset="0"/>
              </a:rPr>
              <a:t>for</a:t>
            </a:r>
            <a:r>
              <a:rPr lang="sk-SK" b="1" dirty="0" smtClean="0">
                <a:latin typeface="Times New Roman" pitchFamily="18" charset="0"/>
                <a:cs typeface="Times New Roman" pitchFamily="18" charset="0"/>
              </a:rPr>
              <a:t> </a:t>
            </a:r>
            <a:r>
              <a:rPr lang="sk-SK" b="1" dirty="0" err="1" smtClean="0">
                <a:latin typeface="Times New Roman" pitchFamily="18" charset="0"/>
                <a:cs typeface="Times New Roman" pitchFamily="18" charset="0"/>
              </a:rPr>
              <a:t>cats</a:t>
            </a:r>
            <a:r>
              <a:rPr lang="sk-SK" b="1" dirty="0" smtClean="0">
                <a:latin typeface="Times New Roman" pitchFamily="18" charset="0"/>
                <a:cs typeface="Times New Roman" pitchFamily="18" charset="0"/>
              </a:rPr>
              <a:t> and </a:t>
            </a:r>
            <a:r>
              <a:rPr lang="sk-SK" b="1" dirty="0" err="1" smtClean="0">
                <a:latin typeface="Times New Roman" pitchFamily="18" charset="0"/>
                <a:cs typeface="Times New Roman" pitchFamily="18" charset="0"/>
              </a:rPr>
              <a:t>dogs</a:t>
            </a:r>
            <a:r>
              <a:rPr lang="sk-SK" b="1" dirty="0" smtClean="0">
                <a:latin typeface="Times New Roman" pitchFamily="18" charset="0"/>
                <a:cs typeface="Times New Roman" pitchFamily="18" charset="0"/>
              </a:rPr>
              <a:t> – </a:t>
            </a:r>
            <a:r>
              <a:rPr lang="sk-SK" b="1" dirty="0" err="1" smtClean="0">
                <a:latin typeface="Times New Roman" pitchFamily="18" charset="0"/>
                <a:cs typeface="Times New Roman" pitchFamily="18" charset="0"/>
              </a:rPr>
              <a:t>working</a:t>
            </a:r>
            <a:r>
              <a:rPr lang="sk-SK" b="1" dirty="0" smtClean="0">
                <a:latin typeface="Times New Roman" pitchFamily="18" charset="0"/>
                <a:cs typeface="Times New Roman" pitchFamily="18" charset="0"/>
              </a:rPr>
              <a:t> </a:t>
            </a:r>
            <a:r>
              <a:rPr lang="sk-SK" b="1" dirty="0" err="1" smtClean="0">
                <a:latin typeface="Times New Roman" pitchFamily="18" charset="0"/>
                <a:cs typeface="Times New Roman" pitchFamily="18" charset="0"/>
              </a:rPr>
              <a:t>with</a:t>
            </a:r>
            <a:r>
              <a:rPr lang="sk-SK" b="1" dirty="0" smtClean="0">
                <a:latin typeface="Times New Roman" pitchFamily="18" charset="0"/>
                <a:cs typeface="Times New Roman" pitchFamily="18" charset="0"/>
              </a:rPr>
              <a:t> </a:t>
            </a:r>
            <a:r>
              <a:rPr lang="sk-SK" b="1" dirty="0" err="1" smtClean="0">
                <a:latin typeface="Times New Roman" pitchFamily="18" charset="0"/>
                <a:cs typeface="Times New Roman" pitchFamily="18" charset="0"/>
              </a:rPr>
              <a:t>Freedom</a:t>
            </a:r>
            <a:r>
              <a:rPr lang="sk-SK" b="1" dirty="0" smtClean="0">
                <a:latin typeface="Times New Roman" pitchFamily="18" charset="0"/>
                <a:cs typeface="Times New Roman" pitchFamily="18" charset="0"/>
              </a:rPr>
              <a:t> </a:t>
            </a:r>
            <a:r>
              <a:rPr lang="sk-SK" b="1" dirty="0" err="1" smtClean="0">
                <a:latin typeface="Times New Roman" pitchFamily="18" charset="0"/>
                <a:cs typeface="Times New Roman" pitchFamily="18" charset="0"/>
              </a:rPr>
              <a:t>of</a:t>
            </a:r>
            <a:r>
              <a:rPr lang="sk-SK" b="1" dirty="0" smtClean="0">
                <a:latin typeface="Times New Roman" pitchFamily="18" charset="0"/>
                <a:cs typeface="Times New Roman" pitchFamily="18" charset="0"/>
              </a:rPr>
              <a:t> </a:t>
            </a:r>
            <a:r>
              <a:rPr lang="sk-SK" b="1" dirty="0" err="1" smtClean="0">
                <a:latin typeface="Times New Roman" pitchFamily="18" charset="0"/>
                <a:cs typeface="Times New Roman" pitchFamily="18" charset="0"/>
              </a:rPr>
              <a:t>animals</a:t>
            </a:r>
            <a:r>
              <a:rPr lang="sk-SK" b="1" dirty="0" smtClean="0">
                <a:latin typeface="Times New Roman" pitchFamily="18" charset="0"/>
                <a:cs typeface="Times New Roman" pitchFamily="18" charset="0"/>
              </a:rPr>
              <a:t> </a:t>
            </a:r>
            <a:r>
              <a:rPr lang="sk-SK" b="1" dirty="0" err="1" smtClean="0">
                <a:latin typeface="Times New Roman" pitchFamily="18" charset="0"/>
                <a:cs typeface="Times New Roman" pitchFamily="18" charset="0"/>
              </a:rPr>
              <a:t>organisation</a:t>
            </a:r>
            <a:r>
              <a:rPr lang="sk-SK" b="1" dirty="0" smtClean="0">
                <a:latin typeface="Times New Roman" pitchFamily="18" charset="0"/>
                <a:cs typeface="Times New Roman" pitchFamily="18" charset="0"/>
              </a:rPr>
              <a:t> and WOLT </a:t>
            </a:r>
            <a:r>
              <a:rPr lang="sk-SK" b="1" dirty="0" err="1" smtClean="0">
                <a:latin typeface="Times New Roman" pitchFamily="18" charset="0"/>
                <a:cs typeface="Times New Roman" pitchFamily="18" charset="0"/>
              </a:rPr>
              <a:t>slovakia</a:t>
            </a:r>
            <a:r>
              <a:rPr lang="sk-SK" b="1" dirty="0" smtClean="0">
                <a:latin typeface="Times New Roman" pitchFamily="18" charset="0"/>
                <a:cs typeface="Times New Roman" pitchFamily="18" charset="0"/>
              </a:rPr>
              <a:t>, </a:t>
            </a:r>
            <a:r>
              <a:rPr lang="sk-SK" b="1" dirty="0" err="1" smtClean="0">
                <a:latin typeface="Times New Roman" pitchFamily="18" charset="0"/>
                <a:cs typeface="Times New Roman" pitchFamily="18" charset="0"/>
              </a:rPr>
              <a:t>made</a:t>
            </a:r>
            <a:r>
              <a:rPr lang="sk-SK" b="1" dirty="0" smtClean="0">
                <a:latin typeface="Times New Roman" pitchFamily="18" charset="0"/>
                <a:cs typeface="Times New Roman" pitchFamily="18" charset="0"/>
              </a:rPr>
              <a:t> by </a:t>
            </a:r>
            <a:r>
              <a:rPr lang="sk-SK" b="1" dirty="0" err="1" smtClean="0">
                <a:latin typeface="Times New Roman" pitchFamily="18" charset="0"/>
                <a:cs typeface="Times New Roman" pitchFamily="18" charset="0"/>
              </a:rPr>
              <a:t>our</a:t>
            </a:r>
            <a:r>
              <a:rPr lang="sk-SK" b="1" dirty="0" smtClean="0">
                <a:latin typeface="Times New Roman" pitchFamily="18" charset="0"/>
                <a:cs typeface="Times New Roman" pitchFamily="18" charset="0"/>
              </a:rPr>
              <a:t> </a:t>
            </a:r>
            <a:r>
              <a:rPr lang="sk-SK" b="1" dirty="0" err="1" smtClean="0">
                <a:latin typeface="Times New Roman" pitchFamily="18" charset="0"/>
                <a:cs typeface="Times New Roman" pitchFamily="18" charset="0"/>
              </a:rPr>
              <a:t>women</a:t>
            </a:r>
            <a:r>
              <a:rPr lang="sk-SK" b="1" dirty="0" smtClean="0">
                <a:latin typeface="Times New Roman" pitchFamily="18" charset="0"/>
                <a:cs typeface="Times New Roman" pitchFamily="18" charset="0"/>
              </a:rPr>
              <a:t> over 60 </a:t>
            </a:r>
            <a:r>
              <a:rPr lang="sk-SK" b="1" dirty="0" err="1" smtClean="0">
                <a:latin typeface="Times New Roman" pitchFamily="18" charset="0"/>
                <a:cs typeface="Times New Roman" pitchFamily="18" charset="0"/>
              </a:rPr>
              <a:t>years</a:t>
            </a:r>
            <a:r>
              <a:rPr lang="sk-SK" b="1" dirty="0" smtClean="0">
                <a:latin typeface="Times New Roman" pitchFamily="18" charset="0"/>
                <a:cs typeface="Times New Roman" pitchFamily="18" charset="0"/>
              </a:rPr>
              <a:t> </a:t>
            </a:r>
            <a:endParaRPr lang="sk-SK"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94390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xmlns=""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sp>
        <p:nvSpPr>
          <p:cNvPr id="2" name="pole tekstowe 1">
            <a:extLst>
              <a:ext uri="{FF2B5EF4-FFF2-40B4-BE49-F238E27FC236}">
                <a16:creationId xmlns:a16="http://schemas.microsoft.com/office/drawing/2014/main" xmlns="" id="{9FEC1A31-C923-04AC-398A-32309BFC10A9}"/>
              </a:ext>
            </a:extLst>
          </p:cNvPr>
          <p:cNvSpPr txBox="1"/>
          <p:nvPr/>
        </p:nvSpPr>
        <p:spPr>
          <a:xfrm>
            <a:off x="548640" y="1955406"/>
            <a:ext cx="4867422" cy="2862322"/>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A business founded to provide tailor-made jobs for long-term unemployed women. A functional model that will help the unemployed escape the poverty trap and find a job that suits their specific needs (flexible working hours, low qualifications, social skills).The goal of the company is not to make a profit, but to socially and economically strengthen people in a difficult life situation, increase their qualifications and renew work habits.</a:t>
            </a:r>
            <a:endParaRPr lang="pl-PL" dirty="0">
              <a:latin typeface="Times New Roman" pitchFamily="18" charset="0"/>
              <a:cs typeface="Times New Roman" pitchFamily="18" charset="0"/>
            </a:endParaRPr>
          </a:p>
        </p:txBody>
      </p:sp>
      <p:pic>
        <p:nvPicPr>
          <p:cNvPr id="4" name="Obraz 3">
            <a:extLst>
              <a:ext uri="{FF2B5EF4-FFF2-40B4-BE49-F238E27FC236}">
                <a16:creationId xmlns:a16="http://schemas.microsoft.com/office/drawing/2014/main" xmlns="" id="{94F5D5F8-9CCC-8F1A-33B3-9D291DCF6030}"/>
              </a:ext>
            </a:extLst>
          </p:cNvPr>
          <p:cNvPicPr>
            <a:picLocks noChangeAspect="1"/>
          </p:cNvPicPr>
          <p:nvPr/>
        </p:nvPicPr>
        <p:blipFill>
          <a:blip r:embed="rId3"/>
          <a:stretch>
            <a:fillRect/>
          </a:stretch>
        </p:blipFill>
        <p:spPr>
          <a:xfrm>
            <a:off x="10402784" y="13287"/>
            <a:ext cx="1792513" cy="1306800"/>
          </a:xfrm>
          <a:prstGeom prst="rect">
            <a:avLst/>
          </a:prstGeom>
        </p:spPr>
      </p:pic>
      <p:pic>
        <p:nvPicPr>
          <p:cNvPr id="6" name="Picture Placeholder 4" descr="Picture Placeholder 4"/>
          <p:cNvPicPr>
            <a:picLocks noChangeAspect="1"/>
          </p:cNvPicPr>
          <p:nvPr/>
        </p:nvPicPr>
        <p:blipFill>
          <a:blip r:embed="rId4" cstate="print"/>
          <a:srcRect l="11150" r="11150"/>
          <a:stretch>
            <a:fillRect/>
          </a:stretch>
        </p:blipFill>
        <p:spPr>
          <a:xfrm>
            <a:off x="6063990" y="1302878"/>
            <a:ext cx="4890053" cy="4190557"/>
          </a:xfrm>
          <a:prstGeom prst="rect">
            <a:avLst/>
          </a:prstGeom>
        </p:spPr>
      </p:pic>
    </p:spTree>
    <p:extLst>
      <p:ext uri="{BB962C8B-B14F-4D97-AF65-F5344CB8AC3E}">
        <p14:creationId xmlns:p14="http://schemas.microsoft.com/office/powerpoint/2010/main" xmlns="" val="1438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xmlns=""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pic>
        <p:nvPicPr>
          <p:cNvPr id="4" name="Obraz 3">
            <a:extLst>
              <a:ext uri="{FF2B5EF4-FFF2-40B4-BE49-F238E27FC236}">
                <a16:creationId xmlns:a16="http://schemas.microsoft.com/office/drawing/2014/main" xmlns="" id="{0F5C1D67-9784-115B-8074-CCA2E8F2C649}"/>
              </a:ext>
            </a:extLst>
          </p:cNvPr>
          <p:cNvPicPr>
            <a:picLocks noChangeAspect="1"/>
          </p:cNvPicPr>
          <p:nvPr/>
        </p:nvPicPr>
        <p:blipFill>
          <a:blip r:embed="rId3"/>
          <a:stretch>
            <a:fillRect/>
          </a:stretch>
        </p:blipFill>
        <p:spPr>
          <a:xfrm>
            <a:off x="10402784" y="13287"/>
            <a:ext cx="1792513" cy="1306800"/>
          </a:xfrm>
          <a:prstGeom prst="rect">
            <a:avLst/>
          </a:prstGeom>
        </p:spPr>
      </p:pic>
      <p:sp>
        <p:nvSpPr>
          <p:cNvPr id="6" name="BlokTextu 5"/>
          <p:cNvSpPr txBox="1"/>
          <p:nvPr/>
        </p:nvSpPr>
        <p:spPr>
          <a:xfrm>
            <a:off x="3559126" y="886265"/>
            <a:ext cx="6288259" cy="523220"/>
          </a:xfrm>
          <a:prstGeom prst="rect">
            <a:avLst/>
          </a:prstGeom>
          <a:noFill/>
        </p:spPr>
        <p:txBody>
          <a:bodyPr wrap="square" rtlCol="0">
            <a:spAutoFit/>
          </a:bodyPr>
          <a:lstStyle/>
          <a:p>
            <a:r>
              <a:rPr lang="sk-SK" sz="2800" b="1" dirty="0" smtClean="0">
                <a:latin typeface="Times New Roman" pitchFamily="18" charset="0"/>
                <a:cs typeface="Times New Roman" pitchFamily="18" charset="0"/>
              </a:rPr>
              <a:t>WHAT IS IMPORTANT</a:t>
            </a:r>
            <a:endParaRPr lang="sk-SK" sz="2800" b="1" dirty="0">
              <a:latin typeface="Times New Roman" pitchFamily="18" charset="0"/>
              <a:cs typeface="Times New Roman" pitchFamily="18" charset="0"/>
            </a:endParaRPr>
          </a:p>
        </p:txBody>
      </p:sp>
      <p:sp>
        <p:nvSpPr>
          <p:cNvPr id="9" name="BlokTextu 8"/>
          <p:cNvSpPr txBox="1"/>
          <p:nvPr/>
        </p:nvSpPr>
        <p:spPr>
          <a:xfrm>
            <a:off x="2785403" y="1744394"/>
            <a:ext cx="5472332" cy="3970318"/>
          </a:xfrm>
          <a:prstGeom prst="rect">
            <a:avLst/>
          </a:prstGeom>
          <a:noFill/>
        </p:spPr>
        <p:txBody>
          <a:bodyPr wrap="square" rtlCol="0">
            <a:spAutoFit/>
          </a:bodyPr>
          <a:lstStyle/>
          <a:p>
            <a:pPr algn="just"/>
            <a:r>
              <a:rPr lang="en-US" b="1" dirty="0" smtClean="0">
                <a:latin typeface="Times New Roman" pitchFamily="18" charset="0"/>
                <a:cs typeface="Times New Roman" pitchFamily="18" charset="0"/>
              </a:rPr>
              <a:t>First of all I ask myself a question...</a:t>
            </a:r>
            <a:r>
              <a:rPr lang="en-US" dirty="0" smtClean="0">
                <a:latin typeface="Times New Roman" pitchFamily="18" charset="0"/>
                <a:cs typeface="Times New Roman" pitchFamily="18" charset="0"/>
              </a:rPr>
              <a:t>Why do I want to start a social enterprise?</a:t>
            </a:r>
            <a:endParaRPr lang="sk-SK" dirty="0" smtClean="0">
              <a:latin typeface="Times New Roman" pitchFamily="18" charset="0"/>
              <a:cs typeface="Times New Roman" pitchFamily="18" charset="0"/>
            </a:endParaRPr>
          </a:p>
          <a:p>
            <a:pPr algn="just"/>
            <a:endParaRPr lang="sk-SK"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To what extent it will be effective, </a:t>
            </a:r>
            <a:r>
              <a:rPr lang="en-US" dirty="0" smtClean="0">
                <a:latin typeface="Times New Roman" pitchFamily="18" charset="0"/>
                <a:cs typeface="Times New Roman" pitchFamily="18" charset="0"/>
              </a:rPr>
              <a:t>we must follow the goal of the company</a:t>
            </a:r>
            <a:endParaRPr lang="sk-SK" dirty="0" smtClean="0">
              <a:latin typeface="Times New Roman" pitchFamily="18" charset="0"/>
              <a:cs typeface="Times New Roman" pitchFamily="18" charset="0"/>
            </a:endParaRPr>
          </a:p>
          <a:p>
            <a:pPr algn="just"/>
            <a:endParaRPr lang="sk-SK" b="1" dirty="0" smtClean="0">
              <a:latin typeface="Times New Roman" pitchFamily="18" charset="0"/>
              <a:cs typeface="Times New Roman" pitchFamily="18" charset="0"/>
            </a:endParaRPr>
          </a:p>
          <a:p>
            <a:pPr algn="just"/>
            <a:r>
              <a:rPr lang="sk-SK" b="1" dirty="0" err="1" smtClean="0">
                <a:latin typeface="Times New Roman" pitchFamily="18" charset="0"/>
                <a:cs typeface="Times New Roman" pitchFamily="18" charset="0"/>
              </a:rPr>
              <a:t>The</a:t>
            </a:r>
            <a:r>
              <a:rPr lang="sk-SK" b="1" dirty="0" smtClean="0">
                <a:latin typeface="Times New Roman" pitchFamily="18" charset="0"/>
                <a:cs typeface="Times New Roman" pitchFamily="18" charset="0"/>
              </a:rPr>
              <a:t> most </a:t>
            </a:r>
            <a:r>
              <a:rPr lang="sk-SK" b="1" dirty="0" err="1" smtClean="0">
                <a:latin typeface="Times New Roman" pitchFamily="18" charset="0"/>
                <a:cs typeface="Times New Roman" pitchFamily="18" charset="0"/>
              </a:rPr>
              <a:t>important</a:t>
            </a:r>
            <a:r>
              <a:rPr lang="sk-SK" b="1" dirty="0" smtClean="0">
                <a:latin typeface="Times New Roman" pitchFamily="18" charset="0"/>
                <a:cs typeface="Times New Roman" pitchFamily="18" charset="0"/>
              </a:rPr>
              <a:t> </a:t>
            </a:r>
            <a:r>
              <a:rPr lang="sk-SK" b="1" dirty="0" err="1" smtClean="0">
                <a:latin typeface="Times New Roman" pitchFamily="18" charset="0"/>
                <a:cs typeface="Times New Roman" pitchFamily="18" charset="0"/>
              </a:rPr>
              <a:t>fact</a:t>
            </a:r>
            <a:r>
              <a:rPr lang="sk-SK" b="1" dirty="0" smtClean="0">
                <a:latin typeface="Times New Roman" pitchFamily="18" charset="0"/>
                <a:cs typeface="Times New Roman" pitchFamily="18" charset="0"/>
              </a:rPr>
              <a:t> </a:t>
            </a:r>
            <a:r>
              <a:rPr lang="sk-SK" b="1" dirty="0" err="1" smtClean="0">
                <a:latin typeface="Times New Roman" pitchFamily="18" charset="0"/>
                <a:cs typeface="Times New Roman" pitchFamily="18" charset="0"/>
              </a:rPr>
              <a:t>is</a:t>
            </a:r>
            <a:r>
              <a:rPr lang="sk-SK"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project built on ideas and ambitions</a:t>
            </a:r>
            <a:endParaRPr lang="sk-SK" dirty="0" smtClean="0">
              <a:latin typeface="Times New Roman" pitchFamily="18" charset="0"/>
              <a:cs typeface="Times New Roman" pitchFamily="18" charset="0"/>
            </a:endParaRPr>
          </a:p>
          <a:p>
            <a:pPr algn="just"/>
            <a:endParaRPr lang="sk-SK"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It is important to realize that social entrepreneurship should be treated as a business.</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business must support itself, at the same time bring a better life to people, and what it receives from the state is just a kind of bonus.</a:t>
            </a:r>
            <a:endParaRPr lang="sk-SK"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49770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xmlns=""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pic>
        <p:nvPicPr>
          <p:cNvPr id="4" name="Obraz 3">
            <a:extLst>
              <a:ext uri="{FF2B5EF4-FFF2-40B4-BE49-F238E27FC236}">
                <a16:creationId xmlns:a16="http://schemas.microsoft.com/office/drawing/2014/main" xmlns="" id="{0F5C1D67-9784-115B-8074-CCA2E8F2C649}"/>
              </a:ext>
            </a:extLst>
          </p:cNvPr>
          <p:cNvPicPr>
            <a:picLocks noChangeAspect="1"/>
          </p:cNvPicPr>
          <p:nvPr/>
        </p:nvPicPr>
        <p:blipFill>
          <a:blip r:embed="rId3"/>
          <a:stretch>
            <a:fillRect/>
          </a:stretch>
        </p:blipFill>
        <p:spPr>
          <a:xfrm>
            <a:off x="10402784" y="13287"/>
            <a:ext cx="1792513" cy="1306800"/>
          </a:xfrm>
          <a:prstGeom prst="rect">
            <a:avLst/>
          </a:prstGeom>
        </p:spPr>
      </p:pic>
      <p:sp>
        <p:nvSpPr>
          <p:cNvPr id="10" name="BlokTextu 9"/>
          <p:cNvSpPr txBox="1"/>
          <p:nvPr/>
        </p:nvSpPr>
        <p:spPr>
          <a:xfrm>
            <a:off x="576776" y="1631852"/>
            <a:ext cx="11094719" cy="4154984"/>
          </a:xfrm>
          <a:prstGeom prst="rect">
            <a:avLst/>
          </a:prstGeom>
          <a:noFill/>
        </p:spPr>
        <p:txBody>
          <a:bodyPr wrap="square" rtlCol="0">
            <a:spAutoFit/>
          </a:bodyPr>
          <a:lstStyle/>
          <a:p>
            <a:pPr algn="just"/>
            <a:r>
              <a:rPr lang="sk-SK" sz="2400" dirty="0" smtClean="0">
                <a:latin typeface="Times New Roman" pitchFamily="18" charset="0"/>
                <a:cs typeface="Times New Roman" pitchFamily="18" charset="0"/>
              </a:rPr>
              <a:t>S</a:t>
            </a:r>
            <a:r>
              <a:rPr lang="en-US" sz="2400" dirty="0" err="1" smtClean="0">
                <a:latin typeface="Times New Roman" pitchFamily="18" charset="0"/>
                <a:cs typeface="Times New Roman" pitchFamily="18" charset="0"/>
              </a:rPr>
              <a:t>ocial</a:t>
            </a:r>
            <a:r>
              <a:rPr lang="en-US" sz="2400" dirty="0" smtClean="0">
                <a:latin typeface="Times New Roman" pitchFamily="18" charset="0"/>
                <a:cs typeface="Times New Roman" pitchFamily="18" charset="0"/>
              </a:rPr>
              <a:t> entrepreneurship has great prospects now and in the future for the employability of highly unemployable people. Every municipality, city, region, person can establish such a social enterprise, which will gain support from the state and the European Union. In Slovakia, </a:t>
            </a:r>
            <a:r>
              <a:rPr lang="sk-SK" sz="2400" dirty="0" smtClean="0">
                <a:latin typeface="Times New Roman" pitchFamily="18" charset="0"/>
                <a:cs typeface="Times New Roman" pitchFamily="18" charset="0"/>
              </a:rPr>
              <a:t>by 2018 </a:t>
            </a:r>
            <a:r>
              <a:rPr lang="en-US" sz="2400" dirty="0" smtClean="0">
                <a:latin typeface="Times New Roman" pitchFamily="18" charset="0"/>
                <a:cs typeface="Times New Roman" pitchFamily="18" charset="0"/>
              </a:rPr>
              <a:t>the </a:t>
            </a:r>
            <a:r>
              <a:rPr lang="sk-SK" sz="2400" dirty="0" smtClean="0">
                <a:latin typeface="Times New Roman" pitchFamily="18" charset="0"/>
                <a:cs typeface="Times New Roman" pitchFamily="18" charset="0"/>
              </a:rPr>
              <a:t>S</a:t>
            </a:r>
            <a:r>
              <a:rPr lang="en-US" sz="2400" smtClean="0">
                <a:latin typeface="Times New Roman" pitchFamily="18" charset="0"/>
                <a:cs typeface="Times New Roman" pitchFamily="18" charset="0"/>
              </a:rPr>
              <a:t>tate</a:t>
            </a:r>
            <a:r>
              <a:rPr lang="en-US" sz="2400" dirty="0" smtClean="0">
                <a:latin typeface="Times New Roman" pitchFamily="18" charset="0"/>
                <a:cs typeface="Times New Roman" pitchFamily="18" charset="0"/>
              </a:rPr>
              <a:t> helps social enterprises by providing financial support for employing people up to 75% of the total cost of work, provides financial support for the purchase of machines, devices, equipment, benefits in the field of public procurement and many others. Therefore, it is important to realize that social entrepreneurship can be a great benefit with a great impact on working with </a:t>
            </a:r>
            <a:r>
              <a:rPr lang="sk-SK" sz="2400" dirty="0" err="1" smtClean="0">
                <a:latin typeface="Times New Roman" pitchFamily="18" charset="0"/>
                <a:cs typeface="Times New Roman" pitchFamily="18" charset="0"/>
              </a:rPr>
              <a:t>local</a:t>
            </a:r>
            <a:r>
              <a:rPr lang="en-US" sz="2400" dirty="0" smtClean="0">
                <a:latin typeface="Times New Roman" pitchFamily="18" charset="0"/>
                <a:cs typeface="Times New Roman" pitchFamily="18" charset="0"/>
              </a:rPr>
              <a:t> people, for </a:t>
            </a:r>
            <a:r>
              <a:rPr lang="sk-SK" sz="2400" dirty="0" err="1" smtClean="0">
                <a:latin typeface="Times New Roman" pitchFamily="18" charset="0"/>
                <a:cs typeface="Times New Roman" pitchFamily="18" charset="0"/>
              </a:rPr>
              <a:t>local</a:t>
            </a:r>
            <a:r>
              <a:rPr lang="en-US" sz="2400" dirty="0" smtClean="0">
                <a:latin typeface="Times New Roman" pitchFamily="18" charset="0"/>
                <a:cs typeface="Times New Roman" pitchFamily="18" charset="0"/>
              </a:rPr>
              <a:t> people and with </a:t>
            </a:r>
            <a:r>
              <a:rPr lang="sk-SK" sz="2400" dirty="0" err="1" smtClean="0">
                <a:latin typeface="Times New Roman" pitchFamily="18" charset="0"/>
                <a:cs typeface="Times New Roman" pitchFamily="18" charset="0"/>
              </a:rPr>
              <a:t>local</a:t>
            </a:r>
            <a:r>
              <a:rPr lang="en-US" sz="2400" dirty="0" smtClean="0">
                <a:latin typeface="Times New Roman" pitchFamily="18" charset="0"/>
                <a:cs typeface="Times New Roman" pitchFamily="18" charset="0"/>
              </a:rPr>
              <a:t> resources</a:t>
            </a:r>
            <a:r>
              <a:rPr lang="sk-SK"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The goal is not only employment, but also job creation and being a positive role model in this area. The main aspect is employment, because it is impossible without it.</a:t>
            </a:r>
            <a:endParaRPr lang="sk-SK"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9770483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452</Words>
  <Application>Microsoft Office PowerPoint</Application>
  <PresentationFormat>Vlastná</PresentationFormat>
  <Paragraphs>27</Paragraphs>
  <Slides>7</Slides>
  <Notes>0</Notes>
  <HiddenSlides>0</HiddenSlides>
  <MMClips>0</MMClips>
  <ScaleCrop>false</ScaleCrop>
  <HeadingPairs>
    <vt:vector size="4" baseType="variant">
      <vt:variant>
        <vt:lpstr>Motív</vt:lpstr>
      </vt:variant>
      <vt:variant>
        <vt:i4>1</vt:i4>
      </vt:variant>
      <vt:variant>
        <vt:lpstr>Nadpisy snímok</vt:lpstr>
      </vt:variant>
      <vt:variant>
        <vt:i4>7</vt:i4>
      </vt:variant>
    </vt:vector>
  </HeadingPairs>
  <TitlesOfParts>
    <vt:vector size="8" baseType="lpstr">
      <vt:lpstr>Motyw pakietu Office</vt:lpstr>
      <vt:lpstr>Snímka 1</vt:lpstr>
      <vt:lpstr>Snímka 2</vt:lpstr>
      <vt:lpstr>Snímka 3</vt:lpstr>
      <vt:lpstr>Snímka 4</vt:lpstr>
      <vt:lpstr>Snímka 5</vt:lpstr>
      <vt:lpstr>Snímka 6</vt:lpstr>
      <vt:lpstr>Snímka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Robert Pietrzyk</dc:creator>
  <cp:lastModifiedBy>Notebook</cp:lastModifiedBy>
  <cp:revision>12</cp:revision>
  <dcterms:created xsi:type="dcterms:W3CDTF">2022-08-04T08:56:46Z</dcterms:created>
  <dcterms:modified xsi:type="dcterms:W3CDTF">2022-09-09T06:27:59Z</dcterms:modified>
</cp:coreProperties>
</file>