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3" r:id="rId2"/>
    <p:sldId id="257" r:id="rId3"/>
    <p:sldId id="258" r:id="rId4"/>
    <p:sldId id="260" r:id="rId5"/>
    <p:sldId id="259" r:id="rId6"/>
    <p:sldId id="261" r:id="rId7"/>
    <p:sldId id="262" r:id="rId8"/>
    <p:sldId id="266" r:id="rId9"/>
    <p:sldId id="264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96"/>
    <p:restoredTop sz="94640"/>
  </p:normalViewPr>
  <p:slideViewPr>
    <p:cSldViewPr snapToGrid="0">
      <p:cViewPr varScale="1">
        <p:scale>
          <a:sx n="57" d="100"/>
          <a:sy n="57" d="100"/>
        </p:scale>
        <p:origin x="84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7188B-7C33-4C6F-B643-EB4ED1329F05}" type="datetimeFigureOut">
              <a:rPr lang="es-ES" smtClean="0"/>
              <a:t>09/09/2022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38E18-181C-4089-923B-C7B0A8D47F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1978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38E18-181C-4089-923B-C7B0A8D47F69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0434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A018D1-E243-DD2E-CE5F-41A9AFA6F4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215C70-85B9-8E84-E87A-E79EA43CF9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AE25F50-AD18-2B54-1ACF-D059AC818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7FF25-6685-D341-9E13-4A42AA9F2C52}" type="datetimeFigureOut">
              <a:rPr lang="pl-PL" smtClean="0"/>
              <a:t>09.09.2022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488A482-1577-9E49-CA5B-736F4637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E2AD439-9550-4A9F-0D46-EBA63A10A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9DCA-8668-9742-9733-5E2BFBDDF2DD}" type="slidenum">
              <a:rPr lang="pl-PL" smtClean="0"/>
              <a:t>‹Nº›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8199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9E7080-19F7-F1CC-6BD1-E9F15A37E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694B3E5-30CC-0161-41FE-88DE34E47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B67AFAA-AF9D-FBC4-0D5D-CD259A5CE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7FF25-6685-D341-9E13-4A42AA9F2C52}" type="datetimeFigureOut">
              <a:rPr lang="pl-PL" smtClean="0"/>
              <a:t>09.09.2022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80AFBD3-3D2D-600B-DAB1-6ECB6C7D3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7B2B6AA-5B1B-B9C3-529C-DB5581382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9DCA-8668-9742-9733-5E2BFBDDF2DD}" type="slidenum">
              <a:rPr lang="pl-PL" smtClean="0"/>
              <a:t>‹Nº›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5239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500EE91D-949E-53CE-E780-E3B518C63D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0EE384E-536E-10DA-787B-B63AA1E418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1686D42-B621-D6BD-C518-8456F1E98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7FF25-6685-D341-9E13-4A42AA9F2C52}" type="datetimeFigureOut">
              <a:rPr lang="pl-PL" smtClean="0"/>
              <a:t>09.09.2022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47D5E87-3CA7-38C7-01D5-EE676F683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A70AD83-8FE4-426B-C6E1-880512DF0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9DCA-8668-9742-9733-5E2BFBDDF2DD}" type="slidenum">
              <a:rPr lang="pl-PL" smtClean="0"/>
              <a:t>‹Nº›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5407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9824AD-1AB1-35DD-344F-E59729089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7FD2A0-8AA2-85D8-DBC9-DC198EF8D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9FE0CFA-8238-E9D0-0629-704F9BD1C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7FF25-6685-D341-9E13-4A42AA9F2C52}" type="datetimeFigureOut">
              <a:rPr lang="pl-PL" smtClean="0"/>
              <a:t>09.09.2022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3036AC6-BD68-60C1-F8DE-7C866F974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6C0BE6A-03D9-51D9-29E7-8D8AEE062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9DCA-8668-9742-9733-5E2BFBDDF2DD}" type="slidenum">
              <a:rPr lang="pl-PL" smtClean="0"/>
              <a:t>‹Nº›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9378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3B8874-D9FB-7B64-CD50-4AC7CE9D7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6F31295-844C-FE80-5EE3-569524901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631A07F-6266-E94F-1277-07FFCAAB3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7FF25-6685-D341-9E13-4A42AA9F2C52}" type="datetimeFigureOut">
              <a:rPr lang="pl-PL" smtClean="0"/>
              <a:t>09.09.2022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50FE6C9-D925-82EE-5A64-FE646060A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21D042A-CA84-67CC-6806-134772FB7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9DCA-8668-9742-9733-5E2BFBDDF2DD}" type="slidenum">
              <a:rPr lang="pl-PL" smtClean="0"/>
              <a:t>‹Nº›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4692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59C205-CFFE-AC48-6AF3-3B4CAC6B7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0918A1-037A-A0CD-1D2F-4279FD6307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EBC18C0-DC4A-CE7E-F98A-8B506FF8F3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D3B9C8A-8DEE-AF8F-3167-87475EE21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7FF25-6685-D341-9E13-4A42AA9F2C52}" type="datetimeFigureOut">
              <a:rPr lang="pl-PL" smtClean="0"/>
              <a:t>09.09.2022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B387114-8D3D-A6B4-049E-98B5C1A0C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22E5B5E-861C-B12B-78BB-D75CA3A24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9DCA-8668-9742-9733-5E2BFBDDF2DD}" type="slidenum">
              <a:rPr lang="pl-PL" smtClean="0"/>
              <a:t>‹Nº›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6998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77977E-6318-18F0-0A0D-B43F4685A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3754E92-3E0F-4386-161F-88626D4BA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8E1C852-55A1-DECA-8E39-D0BFE43B0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0BFE4CC-366D-374C-50AB-3BABAC7582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D3B1E31-0933-AF76-86D0-2A58E0ADAD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A549F9C-C02D-0E2F-B654-07F5EAD35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7FF25-6685-D341-9E13-4A42AA9F2C52}" type="datetimeFigureOut">
              <a:rPr lang="pl-PL" smtClean="0"/>
              <a:t>09.09.2022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BCB81EAA-C281-AD29-74B8-7BA3921F3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0330E142-B6E3-243F-A3B3-94BBE036A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9DCA-8668-9742-9733-5E2BFBDDF2DD}" type="slidenum">
              <a:rPr lang="pl-PL" smtClean="0"/>
              <a:t>‹Nº›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4348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067CB0-12E3-C68D-1C26-A9F7FD8A2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07AD992-B703-4C10-ECB3-7888F348F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7FF25-6685-D341-9E13-4A42AA9F2C52}" type="datetimeFigureOut">
              <a:rPr lang="pl-PL" smtClean="0"/>
              <a:t>09.09.2022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8404F31-C7D9-DC24-6627-D7D6CC458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AFB4534-B322-F9C3-B8BE-3629104C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9DCA-8668-9742-9733-5E2BFBDDF2DD}" type="slidenum">
              <a:rPr lang="pl-PL" smtClean="0"/>
              <a:t>‹Nº›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6348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64BAE4F-6852-99C8-0E20-B68C3C535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7FF25-6685-D341-9E13-4A42AA9F2C52}" type="datetimeFigureOut">
              <a:rPr lang="pl-PL" smtClean="0"/>
              <a:t>09.09.2022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D0920095-C1BA-EA9B-A5CA-DA6B92BC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C8E50FC-104B-CFE3-4A2F-290FD2264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9DCA-8668-9742-9733-5E2BFBDDF2DD}" type="slidenum">
              <a:rPr lang="pl-PL" smtClean="0"/>
              <a:t>‹Nº›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9770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9A449E-51C6-753E-1FA8-34EE2D856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F30A6DF-FBF0-62E0-5B0A-3FC1CCF55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3C0BD13-0B60-B504-FEEA-8E5F12BB51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0FF2C93-8A26-6A82-D1EE-6616CD4EE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7FF25-6685-D341-9E13-4A42AA9F2C52}" type="datetimeFigureOut">
              <a:rPr lang="pl-PL" smtClean="0"/>
              <a:t>09.09.2022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6E79749-D112-19D1-0485-A9EAE0092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7720A03-47A3-1828-C6FF-0020B181A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9DCA-8668-9742-9733-5E2BFBDDF2DD}" type="slidenum">
              <a:rPr lang="pl-PL" smtClean="0"/>
              <a:t>‹Nº›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9926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18295A-F690-802A-B2D6-9AE91D6F2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3DA55C1-6EFA-0E9B-D94B-B3E7F98BB2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D6C78AC-A9C5-E16C-151D-B550D422B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F6F4A71-A02B-9A93-C44C-6271561A4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7FF25-6685-D341-9E13-4A42AA9F2C52}" type="datetimeFigureOut">
              <a:rPr lang="pl-PL" smtClean="0"/>
              <a:t>09.09.2022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659917C-562A-8532-13A0-F633B5B8B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942E304-784D-3438-AAAB-573BC0501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9DCA-8668-9742-9733-5E2BFBDDF2DD}" type="slidenum">
              <a:rPr lang="pl-PL" smtClean="0"/>
              <a:t>‹Nº›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887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AA32718-08E6-E511-482A-481751F37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3C731DE-0479-34CC-6A5F-0E21E1C20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96EBE15-4D4D-093A-453D-2DB5EB2EAB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7FF25-6685-D341-9E13-4A42AA9F2C52}" type="datetimeFigureOut">
              <a:rPr lang="pl-PL" smtClean="0"/>
              <a:t>09.09.2022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E3AA02B-54F9-D584-52C3-E7BD10D2D9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6D5D01F-8D43-6001-EDA7-C32D04B23D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49DCA-8668-9742-9733-5E2BFBDDF2DD}" type="slidenum">
              <a:rPr lang="pl-PL" smtClean="0"/>
              <a:t>‹Nº›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84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3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jpg"/><Relationship Id="rId5" Type="http://schemas.openxmlformats.org/officeDocument/2006/relationships/image" Target="../media/image7.jpeg"/><Relationship Id="rId10" Type="http://schemas.openxmlformats.org/officeDocument/2006/relationships/image" Target="../media/image12.jpg"/><Relationship Id="rId4" Type="http://schemas.openxmlformats.org/officeDocument/2006/relationships/image" Target="../media/image6.jpe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torymaps.arcgis.com/stories/9dd9b6e20cad403c95e87d4cc493c8fb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hyperlink" Target="https://www.miteco.gob.es/es/reto-demografico/temas/analisis-cartografia/cartografia_eje_despoblacion_tcm30-518050.pd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hyperlink" Target="https://www.espon.eu/sites/default/files/attachments/af-espon_spain_02052018-sp.pdf" TargetMode="Externa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ruralization.eu/wp-content/uploads/2021/03/RURALIZATION_D4.3_Dream-inventory_technical-report_v1.0-1.pd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redr@redr.e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7EE7CDB-1340-1E59-82E5-CDB8DA9B4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577"/>
          <a:stretch/>
        </p:blipFill>
        <p:spPr>
          <a:xfrm>
            <a:off x="0" y="0"/>
            <a:ext cx="12192000" cy="569821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333A6F5-DC49-2CB8-CFF0-815CEE60A0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978" b="-5551"/>
          <a:stretch/>
        </p:blipFill>
        <p:spPr>
          <a:xfrm>
            <a:off x="2010302" y="5630948"/>
            <a:ext cx="8171395" cy="122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28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20FAC07-CA6D-7F73-FDB3-AEC14B18A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2784" y="13287"/>
            <a:ext cx="1792513" cy="1306800"/>
          </a:xfrm>
          <a:prstGeom prst="rect">
            <a:avLst/>
          </a:prstGeom>
        </p:spPr>
      </p:pic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5F2D0F31-353F-8AF8-913A-F765C813D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975" y="-8710"/>
            <a:ext cx="4210050" cy="3179298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E8F977C7-43F5-D3DB-237C-75A17ACF57EF}"/>
              </a:ext>
            </a:extLst>
          </p:cNvPr>
          <p:cNvSpPr txBox="1"/>
          <p:nvPr/>
        </p:nvSpPr>
        <p:spPr>
          <a:xfrm>
            <a:off x="1338774" y="3637895"/>
            <a:ext cx="9514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err="1"/>
              <a:t>Depopulation</a:t>
            </a:r>
            <a:r>
              <a:rPr lang="es-ES" sz="2800" b="1" dirty="0"/>
              <a:t> in </a:t>
            </a:r>
            <a:r>
              <a:rPr lang="es-ES" sz="2800" b="1" dirty="0" err="1"/>
              <a:t>Spain</a:t>
            </a:r>
            <a:r>
              <a:rPr lang="es-ES" sz="2800" b="1" dirty="0"/>
              <a:t>: </a:t>
            </a:r>
            <a:r>
              <a:rPr lang="es-ES" sz="2800" b="1" dirty="0" err="1"/>
              <a:t>declining</a:t>
            </a:r>
            <a:r>
              <a:rPr lang="es-ES" sz="2800" b="1" dirty="0"/>
              <a:t> rural </a:t>
            </a:r>
            <a:r>
              <a:rPr lang="es-ES" sz="2800" b="1" dirty="0" err="1"/>
              <a:t>areas</a:t>
            </a:r>
            <a:r>
              <a:rPr lang="es-ES" sz="2800" b="1" dirty="0"/>
              <a:t>?</a:t>
            </a:r>
            <a:endParaRPr lang="pl-PL" sz="2800" b="1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E379E4D-C2E3-2119-EA8E-10A2FDF873BA}"/>
              </a:ext>
            </a:extLst>
          </p:cNvPr>
          <p:cNvSpPr txBox="1"/>
          <p:nvPr/>
        </p:nvSpPr>
        <p:spPr>
          <a:xfrm>
            <a:off x="1380202" y="4424056"/>
            <a:ext cx="9514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Irene Martín García</a:t>
            </a:r>
            <a:endParaRPr lang="pl-PL" sz="20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27B11B1-4CB9-D6EA-49A1-B463B4A959A1}"/>
              </a:ext>
            </a:extLst>
          </p:cNvPr>
          <p:cNvSpPr txBox="1"/>
          <p:nvPr/>
        </p:nvSpPr>
        <p:spPr>
          <a:xfrm>
            <a:off x="1380202" y="5045863"/>
            <a:ext cx="9514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/>
              <a:t>Spanish</a:t>
            </a:r>
            <a:r>
              <a:rPr lang="es-ES" sz="2000" dirty="0"/>
              <a:t> Network </a:t>
            </a:r>
            <a:r>
              <a:rPr lang="es-ES" sz="2000" dirty="0" err="1"/>
              <a:t>for</a:t>
            </a:r>
            <a:r>
              <a:rPr lang="es-ES" sz="2000" dirty="0"/>
              <a:t> Rural </a:t>
            </a:r>
            <a:r>
              <a:rPr lang="es-ES" sz="2000" dirty="0" err="1"/>
              <a:t>Development</a:t>
            </a:r>
            <a:r>
              <a:rPr lang="es-ES" sz="2000" dirty="0"/>
              <a:t> (REDR)</a:t>
            </a:r>
            <a:endParaRPr lang="pl-PL" sz="20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2D5339F-DBF3-A6E2-8747-32AA7E0AAD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978" b="-5551"/>
          <a:stretch/>
        </p:blipFill>
        <p:spPr>
          <a:xfrm>
            <a:off x="2010302" y="5630948"/>
            <a:ext cx="8171395" cy="122705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A310675-5056-2E0F-AB26-13D7883C9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9277" y="4895607"/>
            <a:ext cx="1743496" cy="70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29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5F2D0F31-353F-8AF8-913A-F765C813D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2" y="0"/>
            <a:ext cx="2029997" cy="153299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E8F977C7-43F5-D3DB-237C-75A17ACF57EF}"/>
              </a:ext>
            </a:extLst>
          </p:cNvPr>
          <p:cNvSpPr txBox="1"/>
          <p:nvPr/>
        </p:nvSpPr>
        <p:spPr>
          <a:xfrm>
            <a:off x="2138289" y="504886"/>
            <a:ext cx="8175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Declining rural areas? Importance of the story-telling</a:t>
            </a:r>
            <a:endParaRPr lang="pl-PL" sz="2800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4F5D5F8-9CCC-8F1A-33B3-9D291DCF6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2784" y="13287"/>
            <a:ext cx="1792513" cy="13068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307A726-FF93-0D20-A5D4-D475B31AEE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365" y="1424191"/>
            <a:ext cx="2043261" cy="278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Panel cerámico de San Vicente en una de las Alquerías de O… | Flickr">
            <a:extLst>
              <a:ext uri="{FF2B5EF4-FFF2-40B4-BE49-F238E27FC236}">
                <a16:creationId xmlns:a16="http://schemas.microsoft.com/office/drawing/2014/main" id="{46AC1090-8836-F4DB-5DDB-A13E95C5E6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85" y="4337686"/>
            <a:ext cx="3341480" cy="192029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igno menos 5">
            <a:extLst>
              <a:ext uri="{FF2B5EF4-FFF2-40B4-BE49-F238E27FC236}">
                <a16:creationId xmlns:a16="http://schemas.microsoft.com/office/drawing/2014/main" id="{55D226BE-5798-1FAC-FCDD-DA681B56836F}"/>
              </a:ext>
            </a:extLst>
          </p:cNvPr>
          <p:cNvSpPr/>
          <p:nvPr/>
        </p:nvSpPr>
        <p:spPr>
          <a:xfrm rot="14968879">
            <a:off x="1598637" y="3717274"/>
            <a:ext cx="6870255" cy="319117"/>
          </a:xfrm>
          <a:prstGeom prst="mathMinus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F5AB17E-E581-731E-E240-5A692B5CDE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39" y="1208797"/>
            <a:ext cx="2471353" cy="1721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4149576-B145-1B06-8F47-B36A77CC52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605" y="3065926"/>
            <a:ext cx="2631458" cy="1758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C8C4E1F-B7FE-26F2-1B99-BE59BF0273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9948" y="4923476"/>
            <a:ext cx="2211218" cy="180180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6EFE956-BD6E-B5E7-7BCE-F54BC00DC2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0708" y="4920792"/>
            <a:ext cx="2706985" cy="180448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CA860FE-8D7D-75A2-3558-C2AC8F3EEF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94496" y="3065926"/>
            <a:ext cx="2707660" cy="1758727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39089C2-E535-3FB9-F963-F45354877F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95800" y="1198337"/>
            <a:ext cx="2618402" cy="175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64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5F2D0F31-353F-8AF8-913A-F765C813D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2" y="0"/>
            <a:ext cx="2029997" cy="1532991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9FEC1A31-C923-04AC-398A-32309BFC10A9}"/>
              </a:ext>
            </a:extLst>
          </p:cNvPr>
          <p:cNvSpPr txBox="1"/>
          <p:nvPr/>
        </p:nvSpPr>
        <p:spPr>
          <a:xfrm>
            <a:off x="1123290" y="1576819"/>
            <a:ext cx="1213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accent6"/>
                </a:solidFill>
              </a:rPr>
              <a:t>1950</a:t>
            </a:r>
            <a:endParaRPr lang="pl-PL" sz="2800" dirty="0">
              <a:solidFill>
                <a:schemeClr val="accent6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4F5D5F8-9CCC-8F1A-33B3-9D291DCF6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2784" y="13287"/>
            <a:ext cx="1792513" cy="13068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77BBDA1-19D8-1BBE-6FD5-92A698467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90" y="2484720"/>
            <a:ext cx="4844945" cy="3423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FF12E6B-DCD7-8933-BF8A-8EE84F69C7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93287"/>
            <a:ext cx="5117377" cy="361484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e tekstowe 1">
            <a:extLst>
              <a:ext uri="{FF2B5EF4-FFF2-40B4-BE49-F238E27FC236}">
                <a16:creationId xmlns:a16="http://schemas.microsoft.com/office/drawing/2014/main" id="{82719996-47CE-808C-9F1B-DA2CD0E2D7CE}"/>
              </a:ext>
            </a:extLst>
          </p:cNvPr>
          <p:cNvSpPr txBox="1"/>
          <p:nvPr/>
        </p:nvSpPr>
        <p:spPr>
          <a:xfrm>
            <a:off x="6355690" y="1576819"/>
            <a:ext cx="1213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accent6"/>
                </a:solidFill>
              </a:rPr>
              <a:t>2020</a:t>
            </a:r>
            <a:endParaRPr lang="pl-PL" sz="2800" dirty="0">
              <a:solidFill>
                <a:schemeClr val="accent6"/>
              </a:solidFill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052F8A1-4957-9628-C8D9-C00CA3D0D852}"/>
              </a:ext>
            </a:extLst>
          </p:cNvPr>
          <p:cNvSpPr txBox="1"/>
          <p:nvPr/>
        </p:nvSpPr>
        <p:spPr>
          <a:xfrm>
            <a:off x="2138289" y="504885"/>
            <a:ext cx="817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err="1"/>
              <a:t>Depopulation</a:t>
            </a:r>
            <a:r>
              <a:rPr lang="es-ES" sz="2800" b="1" dirty="0"/>
              <a:t> </a:t>
            </a:r>
            <a:r>
              <a:rPr lang="es-ES" sz="2800" b="1" dirty="0" err="1"/>
              <a:t>trend</a:t>
            </a:r>
            <a:r>
              <a:rPr lang="es-ES" sz="2800" b="1" dirty="0"/>
              <a:t> in </a:t>
            </a:r>
            <a:r>
              <a:rPr lang="es-ES" sz="2800" b="1" dirty="0" err="1"/>
              <a:t>Spain</a:t>
            </a:r>
            <a:r>
              <a:rPr lang="es-ES" sz="2800" b="1" dirty="0"/>
              <a:t>. </a:t>
            </a:r>
            <a:r>
              <a:rPr lang="es-ES" sz="2800" b="1" dirty="0" err="1"/>
              <a:t>An</a:t>
            </a:r>
            <a:r>
              <a:rPr lang="es-ES" sz="2800" b="1" dirty="0"/>
              <a:t> </a:t>
            </a:r>
            <a:r>
              <a:rPr lang="es-ES" sz="2800" b="1" dirty="0" err="1"/>
              <a:t>homogenous</a:t>
            </a:r>
            <a:r>
              <a:rPr lang="es-ES" sz="2800" b="1" dirty="0"/>
              <a:t> </a:t>
            </a:r>
            <a:r>
              <a:rPr lang="es-ES" sz="2800" b="1" dirty="0" err="1"/>
              <a:t>trend</a:t>
            </a:r>
            <a:r>
              <a:rPr lang="es-ES" sz="2800" b="1" dirty="0"/>
              <a:t>?</a:t>
            </a:r>
            <a:endParaRPr lang="pl-PL" sz="2800" b="1" dirty="0"/>
          </a:p>
        </p:txBody>
      </p:sp>
      <p:sp>
        <p:nvSpPr>
          <p:cNvPr id="10" name="pole tekstowe 8">
            <a:extLst>
              <a:ext uri="{FF2B5EF4-FFF2-40B4-BE49-F238E27FC236}">
                <a16:creationId xmlns:a16="http://schemas.microsoft.com/office/drawing/2014/main" id="{E59127AB-FEF5-105F-7D47-526EB8FB9D8A}"/>
              </a:ext>
            </a:extLst>
          </p:cNvPr>
          <p:cNvSpPr txBox="1"/>
          <p:nvPr/>
        </p:nvSpPr>
        <p:spPr>
          <a:xfrm>
            <a:off x="6227298" y="6214615"/>
            <a:ext cx="81780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err="1"/>
              <a:t>Source</a:t>
            </a:r>
            <a:r>
              <a:rPr lang="es-ES" sz="1200" dirty="0"/>
              <a:t>: </a:t>
            </a:r>
            <a:r>
              <a:rPr lang="es-ES" sz="1200" dirty="0">
                <a:hlinkClick r:id="rId6"/>
              </a:rPr>
              <a:t>SSPA </a:t>
            </a:r>
            <a:r>
              <a:rPr lang="es-ES" sz="1200" dirty="0" err="1">
                <a:hlinkClick r:id="rId6"/>
              </a:rPr>
              <a:t>Map</a:t>
            </a:r>
            <a:r>
              <a:rPr lang="es-ES" sz="1200" dirty="0">
                <a:hlinkClick r:id="rId6"/>
              </a:rPr>
              <a:t> 174 (2020</a:t>
            </a:r>
            <a:r>
              <a:rPr lang="es-ES" sz="1200" dirty="0"/>
              <a:t>)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14389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5F2D0F31-353F-8AF8-913A-F765C813D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2" y="0"/>
            <a:ext cx="2029997" cy="153299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F5C1D67-9784-115B-8074-CCA2E8F2C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2784" y="13287"/>
            <a:ext cx="1792513" cy="13068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E943F49-A62C-A5CF-457E-3609C6498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01" y="1230385"/>
            <a:ext cx="6240460" cy="4897895"/>
          </a:xfrm>
          <a:prstGeom prst="rect">
            <a:avLst/>
          </a:prstGeom>
        </p:spPr>
      </p:pic>
      <p:sp>
        <p:nvSpPr>
          <p:cNvPr id="13" name="pole tekstowe 8">
            <a:extLst>
              <a:ext uri="{FF2B5EF4-FFF2-40B4-BE49-F238E27FC236}">
                <a16:creationId xmlns:a16="http://schemas.microsoft.com/office/drawing/2014/main" id="{25987A3D-E45D-76CB-D341-65361C147A27}"/>
              </a:ext>
            </a:extLst>
          </p:cNvPr>
          <p:cNvSpPr txBox="1"/>
          <p:nvPr/>
        </p:nvSpPr>
        <p:spPr>
          <a:xfrm>
            <a:off x="2138289" y="504885"/>
            <a:ext cx="8144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err="1"/>
              <a:t>Depopulation</a:t>
            </a:r>
            <a:r>
              <a:rPr lang="es-ES" sz="2800" b="1" dirty="0"/>
              <a:t> </a:t>
            </a:r>
            <a:r>
              <a:rPr lang="es-ES" sz="2800" b="1" dirty="0" err="1"/>
              <a:t>trend</a:t>
            </a:r>
            <a:r>
              <a:rPr lang="es-ES" sz="2800" b="1" dirty="0"/>
              <a:t> in </a:t>
            </a:r>
            <a:r>
              <a:rPr lang="es-ES" sz="2800" b="1" dirty="0" err="1"/>
              <a:t>Spain</a:t>
            </a:r>
            <a:r>
              <a:rPr lang="es-ES" sz="2800" b="1" dirty="0"/>
              <a:t>. </a:t>
            </a:r>
            <a:r>
              <a:rPr lang="es-ES" sz="2800" b="1" dirty="0" err="1"/>
              <a:t>An</a:t>
            </a:r>
            <a:r>
              <a:rPr lang="es-ES" sz="2800" b="1" dirty="0"/>
              <a:t> </a:t>
            </a:r>
            <a:r>
              <a:rPr lang="es-ES" sz="2800" b="1" dirty="0" err="1"/>
              <a:t>homogenous</a:t>
            </a:r>
            <a:r>
              <a:rPr lang="es-ES" sz="2800" b="1" dirty="0"/>
              <a:t> </a:t>
            </a:r>
            <a:r>
              <a:rPr lang="es-ES" sz="2800" b="1" dirty="0" err="1"/>
              <a:t>trend</a:t>
            </a:r>
            <a:r>
              <a:rPr lang="es-ES" sz="2800" b="1" dirty="0"/>
              <a:t>?</a:t>
            </a:r>
            <a:endParaRPr lang="pl-PL" sz="2800" b="1" dirty="0"/>
          </a:p>
        </p:txBody>
      </p:sp>
      <p:sp>
        <p:nvSpPr>
          <p:cNvPr id="14" name="pole tekstowe 8">
            <a:extLst>
              <a:ext uri="{FF2B5EF4-FFF2-40B4-BE49-F238E27FC236}">
                <a16:creationId xmlns:a16="http://schemas.microsoft.com/office/drawing/2014/main" id="{F86B543F-8B74-5252-9F2B-094B0447CF58}"/>
              </a:ext>
            </a:extLst>
          </p:cNvPr>
          <p:cNvSpPr txBox="1"/>
          <p:nvPr/>
        </p:nvSpPr>
        <p:spPr>
          <a:xfrm>
            <a:off x="717428" y="6273699"/>
            <a:ext cx="81780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err="1"/>
              <a:t>Source</a:t>
            </a:r>
            <a:r>
              <a:rPr lang="es-ES" sz="1200" dirty="0"/>
              <a:t>: </a:t>
            </a:r>
            <a:r>
              <a:rPr lang="es-ES" sz="1200" dirty="0">
                <a:hlinkClick r:id="rId5"/>
              </a:rPr>
              <a:t>ESPON (2017)</a:t>
            </a:r>
            <a:endParaRPr lang="pl-PL" sz="120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E6E8629-408D-018A-2F14-BECB8491A9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0365" y="1532990"/>
            <a:ext cx="3563600" cy="2355833"/>
          </a:xfrm>
          <a:prstGeom prst="rect">
            <a:avLst/>
          </a:prstGeom>
        </p:spPr>
      </p:pic>
      <p:sp>
        <p:nvSpPr>
          <p:cNvPr id="17" name="pole tekstowe 8">
            <a:extLst>
              <a:ext uri="{FF2B5EF4-FFF2-40B4-BE49-F238E27FC236}">
                <a16:creationId xmlns:a16="http://schemas.microsoft.com/office/drawing/2014/main" id="{6FD6935B-05EE-139C-37EE-7C37A5FAC726}"/>
              </a:ext>
            </a:extLst>
          </p:cNvPr>
          <p:cNvSpPr txBox="1"/>
          <p:nvPr/>
        </p:nvSpPr>
        <p:spPr>
          <a:xfrm>
            <a:off x="6600770" y="2613993"/>
            <a:ext cx="81780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err="1"/>
              <a:t>Source</a:t>
            </a:r>
            <a:r>
              <a:rPr lang="es-ES" sz="1200" dirty="0"/>
              <a:t>: </a:t>
            </a:r>
            <a:r>
              <a:rPr lang="es-ES" sz="1200" dirty="0">
                <a:hlinkClick r:id="rId7"/>
              </a:rPr>
              <a:t>MITECO (2017)</a:t>
            </a:r>
            <a:endParaRPr lang="pl-PL" sz="12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A11F137-368C-53EF-BA89-E761C1BB93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5439" y="3999484"/>
            <a:ext cx="3563601" cy="236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09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5F2D0F31-353F-8AF8-913A-F765C813D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2" y="0"/>
            <a:ext cx="2029997" cy="153299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F5C1D67-9784-115B-8074-CCA2E8F2C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2784" y="13287"/>
            <a:ext cx="1792513" cy="1306800"/>
          </a:xfrm>
          <a:prstGeom prst="rect">
            <a:avLst/>
          </a:prstGeom>
        </p:spPr>
      </p:pic>
      <p:sp>
        <p:nvSpPr>
          <p:cNvPr id="2" name="pole tekstowe 8">
            <a:extLst>
              <a:ext uri="{FF2B5EF4-FFF2-40B4-BE49-F238E27FC236}">
                <a16:creationId xmlns:a16="http://schemas.microsoft.com/office/drawing/2014/main" id="{0FA75737-B6E6-5C81-B3C6-B0B52A581262}"/>
              </a:ext>
            </a:extLst>
          </p:cNvPr>
          <p:cNvSpPr txBox="1"/>
          <p:nvPr/>
        </p:nvSpPr>
        <p:spPr>
          <a:xfrm>
            <a:off x="2138289" y="504885"/>
            <a:ext cx="8144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err="1"/>
              <a:t>Depopulation</a:t>
            </a:r>
            <a:r>
              <a:rPr lang="es-ES" sz="2800" b="1" dirty="0"/>
              <a:t> </a:t>
            </a:r>
            <a:r>
              <a:rPr lang="es-ES" sz="2800" b="1" dirty="0" err="1"/>
              <a:t>trend</a:t>
            </a:r>
            <a:r>
              <a:rPr lang="es-ES" sz="2800" b="1" dirty="0"/>
              <a:t> in </a:t>
            </a:r>
            <a:r>
              <a:rPr lang="es-ES" sz="2800" b="1" dirty="0" err="1"/>
              <a:t>Spain</a:t>
            </a:r>
            <a:r>
              <a:rPr lang="es-ES" sz="2800" b="1" dirty="0"/>
              <a:t>. </a:t>
            </a:r>
            <a:r>
              <a:rPr lang="es-ES" sz="2800" b="1" dirty="0" err="1"/>
              <a:t>An</a:t>
            </a:r>
            <a:r>
              <a:rPr lang="es-ES" sz="2800" b="1" dirty="0"/>
              <a:t> </a:t>
            </a:r>
            <a:r>
              <a:rPr lang="es-ES" sz="2800" b="1" dirty="0" err="1"/>
              <a:t>homogenous</a:t>
            </a:r>
            <a:r>
              <a:rPr lang="es-ES" sz="2800" b="1" dirty="0"/>
              <a:t> </a:t>
            </a:r>
            <a:r>
              <a:rPr lang="es-ES" sz="2800" b="1" dirty="0" err="1"/>
              <a:t>trend</a:t>
            </a:r>
            <a:r>
              <a:rPr lang="es-ES" sz="2800" b="1" dirty="0"/>
              <a:t>?</a:t>
            </a:r>
            <a:endParaRPr lang="pl-PL" sz="2800" b="1" dirty="0"/>
          </a:p>
        </p:txBody>
      </p:sp>
      <p:sp>
        <p:nvSpPr>
          <p:cNvPr id="3" name="pole tekstowe 1">
            <a:extLst>
              <a:ext uri="{FF2B5EF4-FFF2-40B4-BE49-F238E27FC236}">
                <a16:creationId xmlns:a16="http://schemas.microsoft.com/office/drawing/2014/main" id="{466CCB4A-141E-6B8F-E6DF-B260A6536242}"/>
              </a:ext>
            </a:extLst>
          </p:cNvPr>
          <p:cNvSpPr txBox="1"/>
          <p:nvPr/>
        </p:nvSpPr>
        <p:spPr>
          <a:xfrm>
            <a:off x="1123290" y="1390743"/>
            <a:ext cx="5041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accent6"/>
                </a:solidFill>
              </a:rPr>
              <a:t>DEPOPULATION</a:t>
            </a:r>
            <a:endParaRPr lang="pl-PL" sz="2800" dirty="0">
              <a:solidFill>
                <a:schemeClr val="accent6"/>
              </a:solidFill>
            </a:endParaRPr>
          </a:p>
        </p:txBody>
      </p:sp>
      <p:sp>
        <p:nvSpPr>
          <p:cNvPr id="5" name="pole tekstowe 1">
            <a:extLst>
              <a:ext uri="{FF2B5EF4-FFF2-40B4-BE49-F238E27FC236}">
                <a16:creationId xmlns:a16="http://schemas.microsoft.com/office/drawing/2014/main" id="{5EEF96C3-8325-DBFA-E757-65E9EF702C8C}"/>
              </a:ext>
            </a:extLst>
          </p:cNvPr>
          <p:cNvSpPr txBox="1"/>
          <p:nvPr/>
        </p:nvSpPr>
        <p:spPr>
          <a:xfrm>
            <a:off x="5985970" y="1352910"/>
            <a:ext cx="4545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accent6"/>
                </a:solidFill>
              </a:rPr>
              <a:t>RETURNING</a:t>
            </a:r>
            <a:endParaRPr lang="pl-PL" sz="2800" dirty="0">
              <a:solidFill>
                <a:schemeClr val="accent6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28BA5C7-4129-BA43-FECB-5D45BA259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943" y="1920470"/>
            <a:ext cx="5129073" cy="419783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0095C57-F3BB-0302-AD5A-AE8704157E83}"/>
              </a:ext>
            </a:extLst>
          </p:cNvPr>
          <p:cNvSpPr txBox="1"/>
          <p:nvPr/>
        </p:nvSpPr>
        <p:spPr>
          <a:xfrm>
            <a:off x="1011925" y="2511203"/>
            <a:ext cx="4545498" cy="2279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Those more isolated and smaller municipalities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that, for geographical or other reasons, are disconnected from the new infrastructure and transport networks and urban centers, 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will probably continue to lose population and, in some very extreme cases, will end up becoming depopulated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s-E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s-E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short, it is likely that 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2050 fewer people will live in rural Spain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than today. But, (…), 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those who do so could live better than now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s-E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B5EC5E3-7F9D-7FA2-005D-4FFAAEB0C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77" y="2307017"/>
            <a:ext cx="777717" cy="77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spaña 2050: Fundamentos y propuestas para una estrategia nacional de largo  plazo | Inter American Dialogue">
            <a:extLst>
              <a:ext uri="{FF2B5EF4-FFF2-40B4-BE49-F238E27FC236}">
                <a16:creationId xmlns:a16="http://schemas.microsoft.com/office/drawing/2014/main" id="{876A1BF1-CBEF-2FF5-FF39-7CE38323F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760" y="4997460"/>
            <a:ext cx="1089516" cy="155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B2671C68-2CEE-8F05-ABAD-038C89B61C92}"/>
              </a:ext>
            </a:extLst>
          </p:cNvPr>
          <p:cNvSpPr/>
          <p:nvPr/>
        </p:nvSpPr>
        <p:spPr>
          <a:xfrm>
            <a:off x="6933022" y="4022519"/>
            <a:ext cx="2905097" cy="14825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90C13F1-0B8E-8E97-D374-A9E3CD42F23E}"/>
              </a:ext>
            </a:extLst>
          </p:cNvPr>
          <p:cNvSpPr/>
          <p:nvPr/>
        </p:nvSpPr>
        <p:spPr>
          <a:xfrm rot="2474055">
            <a:off x="6896480" y="3204830"/>
            <a:ext cx="2978183" cy="8466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pole tekstowe 8">
            <a:extLst>
              <a:ext uri="{FF2B5EF4-FFF2-40B4-BE49-F238E27FC236}">
                <a16:creationId xmlns:a16="http://schemas.microsoft.com/office/drawing/2014/main" id="{E4038997-8E6D-653C-E425-62CB351637EF}"/>
              </a:ext>
            </a:extLst>
          </p:cNvPr>
          <p:cNvSpPr txBox="1"/>
          <p:nvPr/>
        </p:nvSpPr>
        <p:spPr>
          <a:xfrm>
            <a:off x="5558394" y="6156720"/>
            <a:ext cx="81780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err="1"/>
              <a:t>Source</a:t>
            </a:r>
            <a:r>
              <a:rPr lang="es-ES" sz="1200" dirty="0"/>
              <a:t>: </a:t>
            </a:r>
            <a:r>
              <a:rPr lang="es-ES" sz="1200" dirty="0">
                <a:hlinkClick r:id="rId7"/>
              </a:rPr>
              <a:t>Ruralization (2020)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2497704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5F2D0F31-353F-8AF8-913A-F765C813D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2" y="0"/>
            <a:ext cx="2029997" cy="153299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F5C1D67-9784-115B-8074-CCA2E8F2C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2784" y="13287"/>
            <a:ext cx="1792513" cy="1306800"/>
          </a:xfrm>
          <a:prstGeom prst="rect">
            <a:avLst/>
          </a:prstGeom>
        </p:spPr>
      </p:pic>
      <p:sp>
        <p:nvSpPr>
          <p:cNvPr id="2" name="pole tekstowe 8">
            <a:extLst>
              <a:ext uri="{FF2B5EF4-FFF2-40B4-BE49-F238E27FC236}">
                <a16:creationId xmlns:a16="http://schemas.microsoft.com/office/drawing/2014/main" id="{E6A1F9FE-EE14-A0CE-A690-1B91B69E5AED}"/>
              </a:ext>
            </a:extLst>
          </p:cNvPr>
          <p:cNvSpPr txBox="1"/>
          <p:nvPr/>
        </p:nvSpPr>
        <p:spPr>
          <a:xfrm>
            <a:off x="2138289" y="504885"/>
            <a:ext cx="8144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err="1"/>
              <a:t>What</a:t>
            </a:r>
            <a:r>
              <a:rPr lang="es-ES" sz="2800" b="1" dirty="0"/>
              <a:t> and </a:t>
            </a:r>
            <a:r>
              <a:rPr lang="es-ES" sz="2800" b="1" dirty="0" err="1"/>
              <a:t>how</a:t>
            </a:r>
            <a:r>
              <a:rPr lang="es-ES" sz="2800" b="1" dirty="0"/>
              <a:t> do </a:t>
            </a:r>
            <a:r>
              <a:rPr lang="es-ES" sz="2800" b="1" dirty="0" err="1"/>
              <a:t>we</a:t>
            </a:r>
            <a:r>
              <a:rPr lang="es-ES" sz="2800" b="1" dirty="0"/>
              <a:t> do </a:t>
            </a:r>
            <a:r>
              <a:rPr lang="es-ES" sz="2800" b="1" dirty="0" err="1"/>
              <a:t>it</a:t>
            </a:r>
            <a:r>
              <a:rPr lang="es-ES" sz="2800" b="1" dirty="0"/>
              <a:t>? </a:t>
            </a:r>
            <a:endParaRPr lang="pl-PL" sz="2800" b="1" dirty="0"/>
          </a:p>
        </p:txBody>
      </p:sp>
      <p:sp>
        <p:nvSpPr>
          <p:cNvPr id="3" name="pole tekstowe 1">
            <a:extLst>
              <a:ext uri="{FF2B5EF4-FFF2-40B4-BE49-F238E27FC236}">
                <a16:creationId xmlns:a16="http://schemas.microsoft.com/office/drawing/2014/main" id="{15722290-59B6-F0B7-CA93-D7070ADE8DC3}"/>
              </a:ext>
            </a:extLst>
          </p:cNvPr>
          <p:cNvSpPr txBox="1"/>
          <p:nvPr/>
        </p:nvSpPr>
        <p:spPr>
          <a:xfrm>
            <a:off x="1054442" y="1573180"/>
            <a:ext cx="5041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accent6"/>
                </a:solidFill>
              </a:rPr>
              <a:t>DEPOPULATION</a:t>
            </a:r>
            <a:endParaRPr lang="pl-PL" sz="2800" dirty="0">
              <a:solidFill>
                <a:schemeClr val="accent6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A6E4582-EA2E-F5CE-4F91-AC02BCC88A29}"/>
              </a:ext>
            </a:extLst>
          </p:cNvPr>
          <p:cNvSpPr txBox="1"/>
          <p:nvPr/>
        </p:nvSpPr>
        <p:spPr>
          <a:xfrm>
            <a:off x="1017114" y="2439725"/>
            <a:ext cx="4199467" cy="5173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Cover those municipalities that are losing population. Accepting and mitigating the effects.</a:t>
            </a:r>
          </a:p>
          <a:p>
            <a:pPr lvl="0" algn="just">
              <a:lnSpc>
                <a:spcPct val="150000"/>
              </a:lnSpc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algn="just">
              <a:lnSpc>
                <a:spcPct val="150000"/>
              </a:lnSpc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Rural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</a:rPr>
              <a:t>Development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</a:rPr>
              <a:t>must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 be a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</a:rPr>
              <a:t>State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</a:rPr>
              <a:t>matter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285750" lvl="0" indent="-285750" algn="just">
              <a:buFontTx/>
              <a:buChar char="-"/>
            </a:pPr>
            <a:endParaRPr lang="es-E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lvl="0" indent="-285750" algn="just">
              <a:buFontTx/>
              <a:buChar char="-"/>
            </a:pPr>
            <a:endParaRPr lang="es-E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lvl="0" indent="-285750" algn="just">
              <a:buFontTx/>
              <a:buChar char="-"/>
            </a:pP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</a:rPr>
              <a:t>Advocacy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</a:rPr>
              <a:t>for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 Rural Agenda and Rural Proofing</a:t>
            </a:r>
          </a:p>
          <a:p>
            <a:pPr marL="285750" lvl="0" indent="-285750" algn="just">
              <a:buFontTx/>
              <a:buChar char="-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Mainstreaming rural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</a:rPr>
              <a:t>development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</a:rPr>
              <a:t>all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</a:rPr>
              <a:t>Public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</a:rPr>
              <a:t>Administrations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algn="just">
              <a:lnSpc>
                <a:spcPct val="150000"/>
              </a:lnSpc>
            </a:pP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algn="just">
              <a:lnSpc>
                <a:spcPct val="150000"/>
              </a:lnSpc>
            </a:pPr>
            <a:endParaRPr lang="es-E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algn="just">
              <a:lnSpc>
                <a:spcPct val="150000"/>
              </a:lnSpc>
            </a:pP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050" name="Picture 2" descr="Icono Objetivo en Office Icons">
            <a:extLst>
              <a:ext uri="{FF2B5EF4-FFF2-40B4-BE49-F238E27FC236}">
                <a16:creationId xmlns:a16="http://schemas.microsoft.com/office/drawing/2014/main" id="{CEBD130D-A582-5D3D-DCC1-1798B279F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73" y="3825480"/>
            <a:ext cx="918503" cy="91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erramientas - Iconos gratis de construcción y herramientas">
            <a:extLst>
              <a:ext uri="{FF2B5EF4-FFF2-40B4-BE49-F238E27FC236}">
                <a16:creationId xmlns:a16="http://schemas.microsoft.com/office/drawing/2014/main" id="{14C2C786-F537-9F74-B83A-D36F1786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30" y="5137789"/>
            <a:ext cx="713227" cy="71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DD592B0-FCBF-408A-268C-28F7AD0698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7522" y="1303625"/>
            <a:ext cx="5314745" cy="54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61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5F2D0F31-353F-8AF8-913A-F765C813D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2" y="0"/>
            <a:ext cx="2029997" cy="153299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F5C1D67-9784-115B-8074-CCA2E8F2C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2784" y="13287"/>
            <a:ext cx="1792513" cy="1306800"/>
          </a:xfrm>
          <a:prstGeom prst="rect">
            <a:avLst/>
          </a:prstGeom>
        </p:spPr>
      </p:pic>
      <p:sp>
        <p:nvSpPr>
          <p:cNvPr id="2" name="pole tekstowe 8">
            <a:extLst>
              <a:ext uri="{FF2B5EF4-FFF2-40B4-BE49-F238E27FC236}">
                <a16:creationId xmlns:a16="http://schemas.microsoft.com/office/drawing/2014/main" id="{E6A1F9FE-EE14-A0CE-A690-1B91B69E5AED}"/>
              </a:ext>
            </a:extLst>
          </p:cNvPr>
          <p:cNvSpPr txBox="1"/>
          <p:nvPr/>
        </p:nvSpPr>
        <p:spPr>
          <a:xfrm>
            <a:off x="2138289" y="504885"/>
            <a:ext cx="8144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err="1"/>
              <a:t>What</a:t>
            </a:r>
            <a:r>
              <a:rPr lang="es-ES" sz="2800" b="1" dirty="0"/>
              <a:t> and </a:t>
            </a:r>
            <a:r>
              <a:rPr lang="es-ES" sz="2800" b="1" dirty="0" err="1"/>
              <a:t>how</a:t>
            </a:r>
            <a:r>
              <a:rPr lang="es-ES" sz="2800" b="1" dirty="0"/>
              <a:t> do </a:t>
            </a:r>
            <a:r>
              <a:rPr lang="es-ES" sz="2800" b="1" dirty="0" err="1"/>
              <a:t>we</a:t>
            </a:r>
            <a:r>
              <a:rPr lang="es-ES" sz="2800" b="1" dirty="0"/>
              <a:t> do </a:t>
            </a:r>
            <a:r>
              <a:rPr lang="es-ES" sz="2800" b="1" dirty="0" err="1"/>
              <a:t>it</a:t>
            </a:r>
            <a:r>
              <a:rPr lang="es-ES" sz="2800" b="1" dirty="0"/>
              <a:t>? </a:t>
            </a:r>
            <a:endParaRPr lang="pl-PL" sz="2800" b="1" dirty="0"/>
          </a:p>
        </p:txBody>
      </p:sp>
      <p:sp>
        <p:nvSpPr>
          <p:cNvPr id="5" name="pole tekstowe 1">
            <a:extLst>
              <a:ext uri="{FF2B5EF4-FFF2-40B4-BE49-F238E27FC236}">
                <a16:creationId xmlns:a16="http://schemas.microsoft.com/office/drawing/2014/main" id="{D90B4B7E-30B4-88C6-2E40-2560D99FE2D7}"/>
              </a:ext>
            </a:extLst>
          </p:cNvPr>
          <p:cNvSpPr txBox="1"/>
          <p:nvPr/>
        </p:nvSpPr>
        <p:spPr>
          <a:xfrm>
            <a:off x="1123290" y="1776266"/>
            <a:ext cx="4545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accent6"/>
                </a:solidFill>
              </a:rPr>
              <a:t>RETURNING</a:t>
            </a:r>
            <a:endParaRPr lang="pl-PL" sz="2800" dirty="0">
              <a:solidFill>
                <a:schemeClr val="accent6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DC95B23-C3C2-B559-503D-083624C12001}"/>
              </a:ext>
            </a:extLst>
          </p:cNvPr>
          <p:cNvSpPr txBox="1"/>
          <p:nvPr/>
        </p:nvSpPr>
        <p:spPr>
          <a:xfrm>
            <a:off x="1123290" y="2434856"/>
            <a:ext cx="390591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</a:rPr>
              <a:t>L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istening to the people to want to stay or come back and creating new opportunities for them to be able to do it. 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s-ES" dirty="0"/>
          </a:p>
        </p:txBody>
      </p:sp>
      <p:pic>
        <p:nvPicPr>
          <p:cNvPr id="17" name="Picture 4" descr="Herramientas - Iconos gratis de construcción y herramientas">
            <a:extLst>
              <a:ext uri="{FF2B5EF4-FFF2-40B4-BE49-F238E27FC236}">
                <a16:creationId xmlns:a16="http://schemas.microsoft.com/office/drawing/2014/main" id="{EA22CA0D-7D81-BAC9-DE08-5D9DDC447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703" y="3168351"/>
            <a:ext cx="669380" cy="66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cono Objetivo en Office Icons">
            <a:extLst>
              <a:ext uri="{FF2B5EF4-FFF2-40B4-BE49-F238E27FC236}">
                <a16:creationId xmlns:a16="http://schemas.microsoft.com/office/drawing/2014/main" id="{D2155FB1-85E4-E7D5-D0D1-4B139FD8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071" y="1933799"/>
            <a:ext cx="918503" cy="91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3507A3A-88B7-2587-89D7-42C6BCCDEA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205"/>
          <a:stretch/>
        </p:blipFill>
        <p:spPr>
          <a:xfrm>
            <a:off x="736600" y="4005699"/>
            <a:ext cx="10718800" cy="286782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6CC814D7-DE19-57DE-7036-6B4C54A27F7D}"/>
              </a:ext>
            </a:extLst>
          </p:cNvPr>
          <p:cNvSpPr txBox="1"/>
          <p:nvPr/>
        </p:nvSpPr>
        <p:spPr>
          <a:xfrm>
            <a:off x="6882269" y="2152689"/>
            <a:ext cx="418644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maintain an promote the returning trend</a:t>
            </a:r>
          </a:p>
          <a:p>
            <a:pPr marL="285750" indent="-285750">
              <a:buFontTx/>
              <a:buChar char="-"/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T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ransforming our narrative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mplifying our target: urban areas and rural areas are not in competition!</a:t>
            </a:r>
          </a:p>
        </p:txBody>
      </p:sp>
    </p:spTree>
    <p:extLst>
      <p:ext uri="{BB962C8B-B14F-4D97-AF65-F5344CB8AC3E}">
        <p14:creationId xmlns:p14="http://schemas.microsoft.com/office/powerpoint/2010/main" val="3329473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8">
            <a:extLst>
              <a:ext uri="{FF2B5EF4-FFF2-40B4-BE49-F238E27FC236}">
                <a16:creationId xmlns:a16="http://schemas.microsoft.com/office/drawing/2014/main" id="{3886F448-F260-B7E1-1881-CE0081D3AAC4}"/>
              </a:ext>
            </a:extLst>
          </p:cNvPr>
          <p:cNvSpPr txBox="1"/>
          <p:nvPr/>
        </p:nvSpPr>
        <p:spPr>
          <a:xfrm>
            <a:off x="1338774" y="3429000"/>
            <a:ext cx="9514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err="1"/>
              <a:t>Thank</a:t>
            </a:r>
            <a:r>
              <a:rPr lang="es-ES" sz="4000" b="1" dirty="0"/>
              <a:t> </a:t>
            </a:r>
            <a:r>
              <a:rPr lang="es-ES" sz="4000" b="1" dirty="0" err="1"/>
              <a:t>you</a:t>
            </a:r>
            <a:r>
              <a:rPr lang="es-ES" sz="4000" b="1" dirty="0"/>
              <a:t>!</a:t>
            </a:r>
            <a:endParaRPr lang="pl-PL" sz="40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EA18920-4B72-95B3-DF82-6DBD65E32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544" y="5371982"/>
            <a:ext cx="3054456" cy="1227428"/>
          </a:xfrm>
          <a:prstGeom prst="rect">
            <a:avLst/>
          </a:prstGeom>
        </p:spPr>
      </p:pic>
      <p:sp>
        <p:nvSpPr>
          <p:cNvPr id="3" name="pole tekstowe 8">
            <a:extLst>
              <a:ext uri="{FF2B5EF4-FFF2-40B4-BE49-F238E27FC236}">
                <a16:creationId xmlns:a16="http://schemas.microsoft.com/office/drawing/2014/main" id="{97AA1450-F627-DAA6-0816-B937B17990D5}"/>
              </a:ext>
            </a:extLst>
          </p:cNvPr>
          <p:cNvSpPr txBox="1"/>
          <p:nvPr/>
        </p:nvSpPr>
        <p:spPr>
          <a:xfrm>
            <a:off x="6350002" y="5724086"/>
            <a:ext cx="2437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hlinkClick r:id="rId3"/>
              </a:rPr>
              <a:t>redr@redr.es</a:t>
            </a:r>
            <a:r>
              <a:rPr lang="es-ES" sz="2800" b="1" dirty="0"/>
              <a:t> 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90379289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275</Words>
  <Application>Microsoft Office PowerPoint</Application>
  <PresentationFormat>Panorámica</PresentationFormat>
  <Paragraphs>43</Paragraphs>
  <Slides>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Motyw pakietu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Robert Pietrzyk</dc:creator>
  <cp:lastModifiedBy>Irene Martín García</cp:lastModifiedBy>
  <cp:revision>17</cp:revision>
  <dcterms:created xsi:type="dcterms:W3CDTF">2022-08-04T08:56:46Z</dcterms:created>
  <dcterms:modified xsi:type="dcterms:W3CDTF">2022-09-09T09:25:06Z</dcterms:modified>
</cp:coreProperties>
</file>