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61" r:id="rId7"/>
    <p:sldId id="262" r:id="rId8"/>
    <p:sldId id="264" r:id="rId9"/>
    <p:sldId id="258" r:id="rId10"/>
    <p:sldId id="263" r:id="rId11"/>
    <p:sldId id="259" r:id="rId12"/>
    <p:sldId id="260" r:id="rId13"/>
    <p:sldId id="265" r:id="rId14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F3E9EC7-2008-4789-BAE4-C312AAE5A4C7}" v="103" dt="2023-09-05T11:42:40.69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470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78B1A2D-DE1C-4501-ADAB-C849BBC0AB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F1D3F2A3-7C78-4D6A-A976-5A4B77F1A4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52684F6-5BAC-49BF-8CC8-9EE3ACD75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3511D-1307-4A75-B062-ABDC54918442}" type="datetimeFigureOut">
              <a:rPr lang="pl-PL" smtClean="0"/>
              <a:t>14.09.2023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BCECA15-3309-49E4-A034-274FFE8C7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50218EB-58D5-4B37-BBF8-6B8F02845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8A2AF-C9C5-4886-9D8F-042B223739B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610038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708CEB6-E2C1-49F6-87B4-71FA194D3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228BD1AE-2F3E-4F5F-B774-6768568770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5C5DA11-583D-4164-ACE8-62990681E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3511D-1307-4A75-B062-ABDC54918442}" type="datetimeFigureOut">
              <a:rPr lang="pl-PL" smtClean="0"/>
              <a:t>14.09.2023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DCEEAA0-9CEE-4D04-91E1-7F36A49B7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5FA407F-2D46-4393-90A2-61AB2B0E6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8A2AF-C9C5-4886-9D8F-042B223739B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933015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17E7362B-2DF6-41F0-A269-CEFA74F5F4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54C40219-D6C5-4872-8AA5-D9AC643419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FEDA8C7-FF16-4707-85AC-0AA1738E3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3511D-1307-4A75-B062-ABDC54918442}" type="datetimeFigureOut">
              <a:rPr lang="pl-PL" smtClean="0"/>
              <a:t>14.09.2023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77B87D8-B0AD-4428-8A3D-84B9C9027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C8892C2-B096-42C0-B100-C6518F0B4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8A2AF-C9C5-4886-9D8F-042B223739B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56016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0D2687B-1508-4709-BB25-3FB64ED48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C105544-DB1D-4C1B-BFA0-774A485466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F4870A5-837B-4EAE-A78B-31E1D1258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3511D-1307-4A75-B062-ABDC54918442}" type="datetimeFigureOut">
              <a:rPr lang="pl-PL" smtClean="0"/>
              <a:t>14.09.2023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A99A34B-33FB-42B9-94A7-BC897F073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CF544CB-AD98-4015-B29F-9189DE1EA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8A2AF-C9C5-4886-9D8F-042B223739B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742166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9F4037F-4C88-4F44-A3B2-4EBE4A193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22466DE-72D9-4962-8220-D6C7071B65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8166331-88CE-4C8B-875B-4BDBE740E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3511D-1307-4A75-B062-ABDC54918442}" type="datetimeFigureOut">
              <a:rPr lang="pl-PL" smtClean="0"/>
              <a:t>14.09.2023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1F0F8EA-E064-4819-A4ED-15BA764DF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D2C6B8C-0E19-450B-B4B9-67EE9FF7C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8A2AF-C9C5-4886-9D8F-042B223739B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2688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C5AF0FC-205C-45FF-AC52-A6F8F35A5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22FADB7-9790-4456-99EB-26DB259910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F12FCFAC-8C84-486C-B1A9-32BF64D68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340D63C0-0185-487B-B883-E213D65FA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3511D-1307-4A75-B062-ABDC54918442}" type="datetimeFigureOut">
              <a:rPr lang="pl-PL" smtClean="0"/>
              <a:t>14.09.2023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4725A826-B07C-48EC-86BF-1D71FEF75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5B0928B2-97AE-40E1-B546-346D740F4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8A2AF-C9C5-4886-9D8F-042B223739B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9557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6B590B4-80BE-4510-82AA-DD9EBD6A5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0A8E51D-8DA3-404F-BDD7-9FBD7C645B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264C15D1-9A16-49DF-8409-D65303DBFD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A0251058-A389-44DF-B4C8-2C22EDDEC7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3E0E3903-36B2-407F-984C-B782057F8D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B8073F05-94E5-487B-B705-650D2AC73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3511D-1307-4A75-B062-ABDC54918442}" type="datetimeFigureOut">
              <a:rPr lang="pl-PL" smtClean="0"/>
              <a:t>14.09.2023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E43F4B9D-F5D5-4093-8A34-C2FDD5C9F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962B5090-F402-40CC-B4B9-02DA1C500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8A2AF-C9C5-4886-9D8F-042B223739B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00902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7B9DAE2-6145-4D78-93C8-572708A39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961983C3-B607-4DEA-A1CB-E9A9033C6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3511D-1307-4A75-B062-ABDC54918442}" type="datetimeFigureOut">
              <a:rPr lang="pl-PL" smtClean="0"/>
              <a:t>14.09.2023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5E1918F6-41D7-48FD-B7CC-A82F03779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8F91D2FA-6F5F-4DF0-94A9-BC241044A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8A2AF-C9C5-4886-9D8F-042B223739B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89140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965CF4D3-2321-4C59-9CEE-46675F6AD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3511D-1307-4A75-B062-ABDC54918442}" type="datetimeFigureOut">
              <a:rPr lang="pl-PL" smtClean="0"/>
              <a:t>14.09.2023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B40884DE-705F-4BA7-9A2F-33E43BB73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E97FB21-3B8A-4A52-AAEA-12E4CF58A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8A2AF-C9C5-4886-9D8F-042B223739B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19084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E8AFAF1-3CEF-4724-8A7D-F70918E77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03A1031-CF13-48FD-B6C2-318CFBF145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ACFF1D46-436F-451C-A90C-A481ECD59C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2C09E5CA-D6AF-4FD9-A553-D3919633C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3511D-1307-4A75-B062-ABDC54918442}" type="datetimeFigureOut">
              <a:rPr lang="pl-PL" smtClean="0"/>
              <a:t>14.09.2023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52A20718-C8FD-426E-9F50-858505781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C8019644-589C-485C-819F-0464DB0F8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8A2AF-C9C5-4886-9D8F-042B223739B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48231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7F51B67-8035-42EE-B25B-765D34262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F3789B0B-EEC3-4CEB-9246-BB6C3BFD02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6D699244-A952-4B7B-8B8A-CAC63C0C8B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D3E54CCE-160F-4F43-B054-CD505B3BB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3511D-1307-4A75-B062-ABDC54918442}" type="datetimeFigureOut">
              <a:rPr lang="pl-PL" smtClean="0"/>
              <a:t>14.09.2023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1C0B6895-9222-4065-915A-FAD536BE3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39EBE2D2-40FA-4CBE-8EC5-4E65C6274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8A2AF-C9C5-4886-9D8F-042B223739B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98123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F9C874C3-981B-4453-BD51-C3F11C911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DECA965-5C95-4D60-885A-1C9CD2C4C6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90CBA49-C4BC-4945-9E6D-636E7049BB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73511D-1307-4A75-B062-ABDC54918442}" type="datetimeFigureOut">
              <a:rPr lang="pl-PL" smtClean="0"/>
              <a:t>14.09.2023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7361136-AF3D-4E26-A200-EFE8DE1369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CA69500-4A1D-47CC-ADFF-358B85E742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28A2AF-C9C5-4886-9D8F-042B223739B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22984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emf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jpeg"/><Relationship Id="rId7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.jpg"/><Relationship Id="rId4" Type="http://schemas.openxmlformats.org/officeDocument/2006/relationships/image" Target="../media/image3.jpe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jpeg"/><Relationship Id="rId7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A634358-E71C-4477-A94D-BD648ABB92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577233"/>
            <a:ext cx="9144000" cy="924110"/>
          </a:xfrm>
        </p:spPr>
        <p:txBody>
          <a:bodyPr>
            <a:noAutofit/>
          </a:bodyPr>
          <a:lstStyle/>
          <a:p>
            <a:r>
              <a:rPr lang="pl-PL" b="1" dirty="0"/>
              <a:t>Mobilna Aplikacja Turystyczna</a:t>
            </a:r>
            <a:br>
              <a:rPr lang="pl-PL" b="1" dirty="0"/>
            </a:br>
            <a:r>
              <a:rPr lang="pl-PL" b="1" dirty="0"/>
              <a:t>„West Is The Best”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2C56A9EE-487B-4DE4-9697-FC38616CBE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6054250"/>
            <a:ext cx="9144000" cy="543296"/>
          </a:xfrm>
        </p:spPr>
        <p:txBody>
          <a:bodyPr/>
          <a:lstStyle/>
          <a:p>
            <a:r>
              <a:rPr lang="pl-PL" dirty="0"/>
              <a:t>Dźwirzyno, 25 – 27 września 2023 r.</a:t>
            </a:r>
          </a:p>
        </p:txBody>
      </p:sp>
      <p:pic>
        <p:nvPicPr>
          <p:cNvPr id="1027" name="Obraz 4" descr="logo">
            <a:extLst>
              <a:ext uri="{FF2B5EF4-FFF2-40B4-BE49-F238E27FC236}">
                <a16:creationId xmlns:a16="http://schemas.microsoft.com/office/drawing/2014/main" id="{0F2DF846-C431-4536-87AF-FCE40687E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39" y="286598"/>
            <a:ext cx="108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Obraz 5" descr="ksow">
            <a:extLst>
              <a:ext uri="{FF2B5EF4-FFF2-40B4-BE49-F238E27FC236}">
                <a16:creationId xmlns:a16="http://schemas.microsoft.com/office/drawing/2014/main" id="{266FC2F6-DB26-48EF-894A-745DF0595C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808" y="286598"/>
            <a:ext cx="1872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Obraz 6" descr="PROW-2014-20_301146529b">
            <a:extLst>
              <a:ext uri="{FF2B5EF4-FFF2-40B4-BE49-F238E27FC236}">
                <a16:creationId xmlns:a16="http://schemas.microsoft.com/office/drawing/2014/main" id="{75EDC6AB-386D-4721-B44E-C1C7F29D6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768" y="351685"/>
            <a:ext cx="1107693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EBA1413F-3443-42E3-855C-900FFFBFD187}"/>
              </a:ext>
            </a:extLst>
          </p:cNvPr>
          <p:cNvSpPr txBox="1"/>
          <p:nvPr/>
        </p:nvSpPr>
        <p:spPr>
          <a:xfrm>
            <a:off x="330539" y="1190612"/>
            <a:ext cx="115309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dirty="0"/>
              <a:t>Europejski Fundusz Rolny na rzecz Rozwoju Obszarów Wiejskich: Europa inwestująca w obszary wiejskie</a:t>
            </a:r>
          </a:p>
          <a:p>
            <a:pPr algn="ctr"/>
            <a:r>
              <a:rPr lang="pl-PL" sz="1200" dirty="0"/>
              <a:t>Instytucja odpowiedzialna za treść materiałów: Polska Sieć LGD – Federacja Regionalnych Sieci LGD</a:t>
            </a:r>
          </a:p>
          <a:p>
            <a:pPr algn="ctr"/>
            <a:r>
              <a:rPr lang="pl-PL" sz="1200" dirty="0"/>
              <a:t>Instytucja zarządzająca Programem Rozwoju Obszarów Wiejskich na lata 2014 – 2020 – Ministerstwo Rolnictwa i Rozwoju Wsi</a:t>
            </a:r>
          </a:p>
          <a:p>
            <a:pPr algn="ctr"/>
            <a:r>
              <a:rPr lang="pl-PL" sz="1200" dirty="0"/>
              <a:t>Operacja współfinansowana ze środków Unii Europejskiej w ramach Schematu II Pomocy Technicznej „Krajowej Sieci Obszarów Wiejskich”</a:t>
            </a:r>
          </a:p>
          <a:p>
            <a:pPr algn="ctr"/>
            <a:r>
              <a:rPr lang="pl-PL" sz="1200" dirty="0"/>
              <a:t>Programu Rozwoju Obszarów Wiejskich na lata 2014 – 2020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A0989BA5-744A-4CF2-B69A-F4CB6C4CD13D}"/>
              </a:ext>
            </a:extLst>
          </p:cNvPr>
          <p:cNvSpPr txBox="1"/>
          <p:nvPr/>
        </p:nvSpPr>
        <p:spPr>
          <a:xfrm>
            <a:off x="3553247" y="5146156"/>
            <a:ext cx="5085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Monika Matławska</a:t>
            </a:r>
          </a:p>
        </p:txBody>
      </p:sp>
      <p:pic>
        <p:nvPicPr>
          <p:cNvPr id="7" name="Obraz 6" descr="Obraz zawierający logo, tekst, Grafika, projekt graficzny&#10;&#10;Opis wygenerowany automatycznie">
            <a:extLst>
              <a:ext uri="{FF2B5EF4-FFF2-40B4-BE49-F238E27FC236}">
                <a16:creationId xmlns:a16="http://schemas.microsoft.com/office/drawing/2014/main" id="{B68A1EC8-0204-35D2-DA11-663A63789D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5" t="9355" r="4979" b="9556"/>
          <a:stretch/>
        </p:blipFill>
        <p:spPr>
          <a:xfrm>
            <a:off x="3049502" y="286598"/>
            <a:ext cx="822244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1335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81F345B7-EE52-46DA-AA3D-AE4C6FB0946C}"/>
              </a:ext>
            </a:extLst>
          </p:cNvPr>
          <p:cNvSpPr txBox="1"/>
          <p:nvPr/>
        </p:nvSpPr>
        <p:spPr>
          <a:xfrm>
            <a:off x="380029" y="910156"/>
            <a:ext cx="11530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dirty="0"/>
              <a:t>Europejski Fundusz Rolny na rzecz Rozwoju Obszarów Wiejskich: Europa inwestująca w obszary wiejskie.</a:t>
            </a:r>
          </a:p>
          <a:p>
            <a:pPr algn="ctr"/>
            <a:r>
              <a:rPr lang="pl-PL" sz="1200" dirty="0"/>
              <a:t>Zostań </a:t>
            </a:r>
            <a:r>
              <a:rPr lang="pl-PL" sz="1200"/>
              <a:t>partnerem KSOW, </a:t>
            </a:r>
            <a:r>
              <a:rPr lang="pl-PL" sz="1200" dirty="0"/>
              <a:t>o</a:t>
            </a:r>
            <a:r>
              <a:rPr lang="pl-PL" sz="1200"/>
              <a:t>dwieź </a:t>
            </a:r>
            <a:r>
              <a:rPr lang="pl-PL" sz="1200" dirty="0"/>
              <a:t>portal www.ksow.pl</a:t>
            </a:r>
          </a:p>
        </p:txBody>
      </p:sp>
      <p:pic>
        <p:nvPicPr>
          <p:cNvPr id="2" name="Obraz 4" descr="logo">
            <a:extLst>
              <a:ext uri="{FF2B5EF4-FFF2-40B4-BE49-F238E27FC236}">
                <a16:creationId xmlns:a16="http://schemas.microsoft.com/office/drawing/2014/main" id="{9445E1CA-E8FC-7429-5609-3CC9E006E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641" y="254258"/>
            <a:ext cx="864000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5" descr="ksow">
            <a:extLst>
              <a:ext uri="{FF2B5EF4-FFF2-40B4-BE49-F238E27FC236}">
                <a16:creationId xmlns:a16="http://schemas.microsoft.com/office/drawing/2014/main" id="{60C49365-FDA0-49AA-5A56-67E41F321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084" y="249916"/>
            <a:ext cx="1497600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6" descr="PROW-2014-20_301146529b">
            <a:extLst>
              <a:ext uri="{FF2B5EF4-FFF2-40B4-BE49-F238E27FC236}">
                <a16:creationId xmlns:a16="http://schemas.microsoft.com/office/drawing/2014/main" id="{BB2136FA-A8BE-B19E-772B-4700C4A0B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4618" y="249916"/>
            <a:ext cx="886154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az 8" descr="Obraz zawierający logo, tekst, Grafika, projekt graficzny&#10;&#10;Opis wygenerowany automatycznie">
            <a:extLst>
              <a:ext uri="{FF2B5EF4-FFF2-40B4-BE49-F238E27FC236}">
                <a16:creationId xmlns:a16="http://schemas.microsoft.com/office/drawing/2014/main" id="{E77DB9AD-C8AF-0ABB-4879-AD2D9D6932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5" t="9355" r="4979" b="9556"/>
          <a:stretch/>
        </p:blipFill>
        <p:spPr>
          <a:xfrm>
            <a:off x="4265461" y="304800"/>
            <a:ext cx="657795" cy="57600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533A9F5A-E111-0A41-50C1-FC39733364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1389" y="1294645"/>
            <a:ext cx="5089221" cy="5563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6692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81F345B7-EE52-46DA-AA3D-AE4C6FB0946C}"/>
              </a:ext>
            </a:extLst>
          </p:cNvPr>
          <p:cNvSpPr txBox="1"/>
          <p:nvPr/>
        </p:nvSpPr>
        <p:spPr>
          <a:xfrm>
            <a:off x="380029" y="910156"/>
            <a:ext cx="11530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dirty="0"/>
              <a:t>Europejski Fundusz Rolny na rzecz Rozwoju Obszarów Wiejskich: Europa inwestująca w obszary wiejskie.</a:t>
            </a:r>
          </a:p>
          <a:p>
            <a:pPr algn="ctr"/>
            <a:r>
              <a:rPr lang="pl-PL" sz="1200" dirty="0"/>
              <a:t>Zostań </a:t>
            </a:r>
            <a:r>
              <a:rPr lang="pl-PL" sz="1200"/>
              <a:t>partnerem KSOW, </a:t>
            </a:r>
            <a:r>
              <a:rPr lang="pl-PL" sz="1200" dirty="0"/>
              <a:t>o</a:t>
            </a:r>
            <a:r>
              <a:rPr lang="pl-PL" sz="1200"/>
              <a:t>dwieź </a:t>
            </a:r>
            <a:r>
              <a:rPr lang="pl-PL" sz="1200" dirty="0"/>
              <a:t>portal www.ksow.pl</a:t>
            </a:r>
          </a:p>
        </p:txBody>
      </p:sp>
      <p:pic>
        <p:nvPicPr>
          <p:cNvPr id="2" name="Obraz 4" descr="logo">
            <a:extLst>
              <a:ext uri="{FF2B5EF4-FFF2-40B4-BE49-F238E27FC236}">
                <a16:creationId xmlns:a16="http://schemas.microsoft.com/office/drawing/2014/main" id="{9445E1CA-E8FC-7429-5609-3CC9E006E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641" y="254258"/>
            <a:ext cx="864000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5" descr="ksow">
            <a:extLst>
              <a:ext uri="{FF2B5EF4-FFF2-40B4-BE49-F238E27FC236}">
                <a16:creationId xmlns:a16="http://schemas.microsoft.com/office/drawing/2014/main" id="{60C49365-FDA0-49AA-5A56-67E41F321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084" y="249916"/>
            <a:ext cx="1497600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6" descr="PROW-2014-20_301146529b">
            <a:extLst>
              <a:ext uri="{FF2B5EF4-FFF2-40B4-BE49-F238E27FC236}">
                <a16:creationId xmlns:a16="http://schemas.microsoft.com/office/drawing/2014/main" id="{BB2136FA-A8BE-B19E-772B-4700C4A0B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4618" y="249916"/>
            <a:ext cx="886154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az 8" descr="Obraz zawierający logo, tekst, Grafika, projekt graficzny&#10;&#10;Opis wygenerowany automatycznie">
            <a:extLst>
              <a:ext uri="{FF2B5EF4-FFF2-40B4-BE49-F238E27FC236}">
                <a16:creationId xmlns:a16="http://schemas.microsoft.com/office/drawing/2014/main" id="{E77DB9AD-C8AF-0ABB-4879-AD2D9D6932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5" t="9355" r="4979" b="9556"/>
          <a:stretch/>
        </p:blipFill>
        <p:spPr>
          <a:xfrm>
            <a:off x="4265461" y="304800"/>
            <a:ext cx="657795" cy="57600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9F114800-8193-A481-78E1-BB8DA142CA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1550" y="1714500"/>
            <a:ext cx="3600450" cy="5143500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D39AC71C-B6DE-411D-03DC-106251451BEC}"/>
              </a:ext>
            </a:extLst>
          </p:cNvPr>
          <p:cNvSpPr txBox="1"/>
          <p:nvPr/>
        </p:nvSpPr>
        <p:spPr>
          <a:xfrm>
            <a:off x="692458" y="2291549"/>
            <a:ext cx="7899092" cy="28146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 sz="2000" b="0" i="0" dirty="0">
                <a:solidFill>
                  <a:srgbClr val="333333"/>
                </a:solidFill>
                <a:effectLst/>
              </a:rPr>
              <a:t>„West is the best” to przewodnik w postaci aplikacji na urządzenia mobilne, który prowadzi przez dwanaście atrakcyjnych turystycznie regionów Polski zachodniej. Można z nim zwiedzać najciekawsze zakątki województw zachodniopomorskiego, lubuskiego i wielkopolskiego – zarówno zabytki, jak i miejsca atrakcyjne pod względem przyrodniczym. </a:t>
            </a:r>
          </a:p>
          <a:p>
            <a:pPr algn="just">
              <a:lnSpc>
                <a:spcPct val="150000"/>
              </a:lnSpc>
            </a:pPr>
            <a:r>
              <a:rPr lang="pl-PL" sz="2000" dirty="0"/>
              <a:t>Aplikacja jest wykonana na telefony komórkowe z systemem Android i iOS</a:t>
            </a:r>
            <a:r>
              <a:rPr lang="pl-PL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742557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81F345B7-EE52-46DA-AA3D-AE4C6FB0946C}"/>
              </a:ext>
            </a:extLst>
          </p:cNvPr>
          <p:cNvSpPr txBox="1"/>
          <p:nvPr/>
        </p:nvSpPr>
        <p:spPr>
          <a:xfrm>
            <a:off x="380029" y="910156"/>
            <a:ext cx="11530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dirty="0"/>
              <a:t>Europejski Fundusz Rolny na rzecz Rozwoju Obszarów Wiejskich: Europa inwestująca w obszary wiejskie.</a:t>
            </a:r>
          </a:p>
          <a:p>
            <a:pPr algn="ctr"/>
            <a:r>
              <a:rPr lang="pl-PL" sz="1200" dirty="0"/>
              <a:t>Zostań </a:t>
            </a:r>
            <a:r>
              <a:rPr lang="pl-PL" sz="1200"/>
              <a:t>partnerem KSOW, </a:t>
            </a:r>
            <a:r>
              <a:rPr lang="pl-PL" sz="1200" dirty="0"/>
              <a:t>o</a:t>
            </a:r>
            <a:r>
              <a:rPr lang="pl-PL" sz="1200"/>
              <a:t>dwieź </a:t>
            </a:r>
            <a:r>
              <a:rPr lang="pl-PL" sz="1200" dirty="0"/>
              <a:t>portal www.ksow.pl</a:t>
            </a:r>
          </a:p>
        </p:txBody>
      </p:sp>
      <p:pic>
        <p:nvPicPr>
          <p:cNvPr id="2" name="Obraz 4" descr="logo">
            <a:extLst>
              <a:ext uri="{FF2B5EF4-FFF2-40B4-BE49-F238E27FC236}">
                <a16:creationId xmlns:a16="http://schemas.microsoft.com/office/drawing/2014/main" id="{9445E1CA-E8FC-7429-5609-3CC9E006E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641" y="254258"/>
            <a:ext cx="864000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5" descr="ksow">
            <a:extLst>
              <a:ext uri="{FF2B5EF4-FFF2-40B4-BE49-F238E27FC236}">
                <a16:creationId xmlns:a16="http://schemas.microsoft.com/office/drawing/2014/main" id="{60C49365-FDA0-49AA-5A56-67E41F321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084" y="249916"/>
            <a:ext cx="1497600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6" descr="PROW-2014-20_301146529b">
            <a:extLst>
              <a:ext uri="{FF2B5EF4-FFF2-40B4-BE49-F238E27FC236}">
                <a16:creationId xmlns:a16="http://schemas.microsoft.com/office/drawing/2014/main" id="{BB2136FA-A8BE-B19E-772B-4700C4A0B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4618" y="249916"/>
            <a:ext cx="886154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az 8" descr="Obraz zawierający logo, tekst, Grafika, projekt graficzny&#10;&#10;Opis wygenerowany automatycznie">
            <a:extLst>
              <a:ext uri="{FF2B5EF4-FFF2-40B4-BE49-F238E27FC236}">
                <a16:creationId xmlns:a16="http://schemas.microsoft.com/office/drawing/2014/main" id="{E77DB9AD-C8AF-0ABB-4879-AD2D9D6932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5" t="9355" r="4979" b="9556"/>
          <a:stretch/>
        </p:blipFill>
        <p:spPr>
          <a:xfrm>
            <a:off x="4265461" y="304800"/>
            <a:ext cx="657795" cy="576000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D39AC71C-B6DE-411D-03DC-106251451BEC}"/>
              </a:ext>
            </a:extLst>
          </p:cNvPr>
          <p:cNvSpPr txBox="1"/>
          <p:nvPr/>
        </p:nvSpPr>
        <p:spPr>
          <a:xfrm>
            <a:off x="2799235" y="2308738"/>
            <a:ext cx="6370079" cy="32762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 sz="2000" dirty="0"/>
              <a:t>Każdy turysta odwiedzający region znajdzie w aplikacji rozbudowaną bazę gastronomiczną i noclegową, obiekty sportowe i rekreacyjne, punkty z lokalnymi produktami i usługami, a także dane adresowe dobrze rozwiniętej sieci punktów informacji turystycznej, sklepów, urzędów i banków, dzięki czemu zwiedzanie będzie nie tylko przyjemne, ale i wygodne.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7D42D23A-94F0-2850-8FD1-D203F5C2AB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2004" y="1197033"/>
            <a:ext cx="2749996" cy="5660967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3376A55E-0561-FD5B-AA63-7C8B3A27AD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197032"/>
            <a:ext cx="2526545" cy="5660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5190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81F345B7-EE52-46DA-AA3D-AE4C6FB0946C}"/>
              </a:ext>
            </a:extLst>
          </p:cNvPr>
          <p:cNvSpPr txBox="1"/>
          <p:nvPr/>
        </p:nvSpPr>
        <p:spPr>
          <a:xfrm>
            <a:off x="380029" y="910156"/>
            <a:ext cx="11530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dirty="0"/>
              <a:t>Europejski Fundusz Rolny na rzecz Rozwoju Obszarów Wiejskich: Europa inwestująca w obszary wiejskie.</a:t>
            </a:r>
          </a:p>
          <a:p>
            <a:pPr algn="ctr"/>
            <a:r>
              <a:rPr lang="pl-PL" sz="1200" dirty="0"/>
              <a:t>Zostań </a:t>
            </a:r>
            <a:r>
              <a:rPr lang="pl-PL" sz="1200"/>
              <a:t>partnerem KSOW, </a:t>
            </a:r>
            <a:r>
              <a:rPr lang="pl-PL" sz="1200" dirty="0"/>
              <a:t>o</a:t>
            </a:r>
            <a:r>
              <a:rPr lang="pl-PL" sz="1200"/>
              <a:t>dwieź </a:t>
            </a:r>
            <a:r>
              <a:rPr lang="pl-PL" sz="1200" dirty="0"/>
              <a:t>portal www.ksow.pl</a:t>
            </a:r>
          </a:p>
        </p:txBody>
      </p:sp>
      <p:pic>
        <p:nvPicPr>
          <p:cNvPr id="2" name="Obraz 4" descr="logo">
            <a:extLst>
              <a:ext uri="{FF2B5EF4-FFF2-40B4-BE49-F238E27FC236}">
                <a16:creationId xmlns:a16="http://schemas.microsoft.com/office/drawing/2014/main" id="{9445E1CA-E8FC-7429-5609-3CC9E006E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641" y="254258"/>
            <a:ext cx="864000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5" descr="ksow">
            <a:extLst>
              <a:ext uri="{FF2B5EF4-FFF2-40B4-BE49-F238E27FC236}">
                <a16:creationId xmlns:a16="http://schemas.microsoft.com/office/drawing/2014/main" id="{60C49365-FDA0-49AA-5A56-67E41F321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084" y="249916"/>
            <a:ext cx="1497600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6" descr="PROW-2014-20_301146529b">
            <a:extLst>
              <a:ext uri="{FF2B5EF4-FFF2-40B4-BE49-F238E27FC236}">
                <a16:creationId xmlns:a16="http://schemas.microsoft.com/office/drawing/2014/main" id="{BB2136FA-A8BE-B19E-772B-4700C4A0B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4618" y="249916"/>
            <a:ext cx="886154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az 8" descr="Obraz zawierający logo, tekst, Grafika, projekt graficzny&#10;&#10;Opis wygenerowany automatycznie">
            <a:extLst>
              <a:ext uri="{FF2B5EF4-FFF2-40B4-BE49-F238E27FC236}">
                <a16:creationId xmlns:a16="http://schemas.microsoft.com/office/drawing/2014/main" id="{E77DB9AD-C8AF-0ABB-4879-AD2D9D6932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5" t="9355" r="4979" b="9556"/>
          <a:stretch/>
        </p:blipFill>
        <p:spPr>
          <a:xfrm>
            <a:off x="4265461" y="304800"/>
            <a:ext cx="657795" cy="57600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D03C40CA-FE0C-0FE8-390B-96B7F081D7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677" y="1587785"/>
            <a:ext cx="2499577" cy="5145470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E56F0548-01D7-78CA-6421-6E9865F305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00973" y="1587785"/>
            <a:ext cx="2499577" cy="5145470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BC078BAE-83D5-061B-86EE-C0B357FEAC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66095" y="1587785"/>
            <a:ext cx="2499577" cy="5145470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0FB54BD9-A2A8-D0E7-EFF7-66DA07C94F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00391" y="1587785"/>
            <a:ext cx="2499577" cy="514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2774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81F345B7-EE52-46DA-AA3D-AE4C6FB0946C}"/>
              </a:ext>
            </a:extLst>
          </p:cNvPr>
          <p:cNvSpPr txBox="1"/>
          <p:nvPr/>
        </p:nvSpPr>
        <p:spPr>
          <a:xfrm>
            <a:off x="380029" y="910156"/>
            <a:ext cx="11530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dirty="0"/>
              <a:t>Europejski Fundusz Rolny na rzecz Rozwoju Obszarów Wiejskich: Europa inwestująca w obszary wiejskie.</a:t>
            </a:r>
          </a:p>
          <a:p>
            <a:pPr algn="ctr"/>
            <a:r>
              <a:rPr lang="pl-PL" sz="1200" dirty="0"/>
              <a:t>Zostań </a:t>
            </a:r>
            <a:r>
              <a:rPr lang="pl-PL" sz="1200"/>
              <a:t>partnerem KSOW, </a:t>
            </a:r>
            <a:r>
              <a:rPr lang="pl-PL" sz="1200" dirty="0"/>
              <a:t>o</a:t>
            </a:r>
            <a:r>
              <a:rPr lang="pl-PL" sz="1200"/>
              <a:t>dwieź </a:t>
            </a:r>
            <a:r>
              <a:rPr lang="pl-PL" sz="1200" dirty="0"/>
              <a:t>portal www.ksow.pl</a:t>
            </a:r>
          </a:p>
        </p:txBody>
      </p:sp>
      <p:pic>
        <p:nvPicPr>
          <p:cNvPr id="2" name="Obraz 4" descr="logo">
            <a:extLst>
              <a:ext uri="{FF2B5EF4-FFF2-40B4-BE49-F238E27FC236}">
                <a16:creationId xmlns:a16="http://schemas.microsoft.com/office/drawing/2014/main" id="{9445E1CA-E8FC-7429-5609-3CC9E006E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641" y="254258"/>
            <a:ext cx="864000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5" descr="ksow">
            <a:extLst>
              <a:ext uri="{FF2B5EF4-FFF2-40B4-BE49-F238E27FC236}">
                <a16:creationId xmlns:a16="http://schemas.microsoft.com/office/drawing/2014/main" id="{60C49365-FDA0-49AA-5A56-67E41F321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084" y="249916"/>
            <a:ext cx="1497600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6" descr="PROW-2014-20_301146529b">
            <a:extLst>
              <a:ext uri="{FF2B5EF4-FFF2-40B4-BE49-F238E27FC236}">
                <a16:creationId xmlns:a16="http://schemas.microsoft.com/office/drawing/2014/main" id="{BB2136FA-A8BE-B19E-772B-4700C4A0B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4618" y="249916"/>
            <a:ext cx="886154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az 8" descr="Obraz zawierający logo, tekst, Grafika, projekt graficzny&#10;&#10;Opis wygenerowany automatycznie">
            <a:extLst>
              <a:ext uri="{FF2B5EF4-FFF2-40B4-BE49-F238E27FC236}">
                <a16:creationId xmlns:a16="http://schemas.microsoft.com/office/drawing/2014/main" id="{E77DB9AD-C8AF-0ABB-4879-AD2D9D6932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5" t="9355" r="4979" b="9556"/>
          <a:stretch/>
        </p:blipFill>
        <p:spPr>
          <a:xfrm>
            <a:off x="4265461" y="304800"/>
            <a:ext cx="657795" cy="57600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3F192C0-E806-8009-D0EA-D2F7872780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2975" y="1371821"/>
            <a:ext cx="9567142" cy="5482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5872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81F345B7-EE52-46DA-AA3D-AE4C6FB0946C}"/>
              </a:ext>
            </a:extLst>
          </p:cNvPr>
          <p:cNvSpPr txBox="1"/>
          <p:nvPr/>
        </p:nvSpPr>
        <p:spPr>
          <a:xfrm>
            <a:off x="380029" y="910156"/>
            <a:ext cx="11530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dirty="0"/>
              <a:t>Europejski Fundusz Rolny na rzecz Rozwoju Obszarów Wiejskich: Europa inwestująca w obszary wiejskie.</a:t>
            </a:r>
          </a:p>
          <a:p>
            <a:pPr algn="ctr"/>
            <a:r>
              <a:rPr lang="pl-PL" sz="1200" dirty="0"/>
              <a:t>Zostań </a:t>
            </a:r>
            <a:r>
              <a:rPr lang="pl-PL" sz="1200"/>
              <a:t>partnerem KSOW, </a:t>
            </a:r>
            <a:r>
              <a:rPr lang="pl-PL" sz="1200" dirty="0"/>
              <a:t>o</a:t>
            </a:r>
            <a:r>
              <a:rPr lang="pl-PL" sz="1200"/>
              <a:t>dwieź </a:t>
            </a:r>
            <a:r>
              <a:rPr lang="pl-PL" sz="1200" dirty="0"/>
              <a:t>portal www.ksow.pl</a:t>
            </a:r>
          </a:p>
        </p:txBody>
      </p:sp>
      <p:pic>
        <p:nvPicPr>
          <p:cNvPr id="2" name="Obraz 4" descr="logo">
            <a:extLst>
              <a:ext uri="{FF2B5EF4-FFF2-40B4-BE49-F238E27FC236}">
                <a16:creationId xmlns:a16="http://schemas.microsoft.com/office/drawing/2014/main" id="{9445E1CA-E8FC-7429-5609-3CC9E006E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641" y="254258"/>
            <a:ext cx="864000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5" descr="ksow">
            <a:extLst>
              <a:ext uri="{FF2B5EF4-FFF2-40B4-BE49-F238E27FC236}">
                <a16:creationId xmlns:a16="http://schemas.microsoft.com/office/drawing/2014/main" id="{60C49365-FDA0-49AA-5A56-67E41F321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084" y="249916"/>
            <a:ext cx="1497600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6" descr="PROW-2014-20_301146529b">
            <a:extLst>
              <a:ext uri="{FF2B5EF4-FFF2-40B4-BE49-F238E27FC236}">
                <a16:creationId xmlns:a16="http://schemas.microsoft.com/office/drawing/2014/main" id="{BB2136FA-A8BE-B19E-772B-4700C4A0B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4618" y="249916"/>
            <a:ext cx="886154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az 8" descr="Obraz zawierający logo, tekst, Grafika, projekt graficzny&#10;&#10;Opis wygenerowany automatycznie">
            <a:extLst>
              <a:ext uri="{FF2B5EF4-FFF2-40B4-BE49-F238E27FC236}">
                <a16:creationId xmlns:a16="http://schemas.microsoft.com/office/drawing/2014/main" id="{E77DB9AD-C8AF-0ABB-4879-AD2D9D6932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5" t="9355" r="4979" b="9556"/>
          <a:stretch/>
        </p:blipFill>
        <p:spPr>
          <a:xfrm>
            <a:off x="4265461" y="304800"/>
            <a:ext cx="657795" cy="576000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D39AC71C-B6DE-411D-03DC-106251451BEC}"/>
              </a:ext>
            </a:extLst>
          </p:cNvPr>
          <p:cNvSpPr txBox="1"/>
          <p:nvPr/>
        </p:nvSpPr>
        <p:spPr>
          <a:xfrm>
            <a:off x="210851" y="1273394"/>
            <a:ext cx="4285853" cy="5584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 sz="2000" dirty="0"/>
              <a:t>Dodatkowym atutem aplikacji są propozycje tras turystycznych, pieszych, rowerowych, kajakowych, edukacyjnych oraz do nordic walkingu. Przemierzając je, można skorzystać z nawigacji, a przy napotkanych na drodze atrakcjach odsłuchać związanych z nimi legend lub opisów audio. Ponadto każdy turysta może poznawać region, biorąc udział we wciągających grach terenowych lub poszukując poukrywanych w terenie skarbów – keszy. 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D04AA8C7-E1CB-3FC7-49B6-A5DA96480A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6704" y="1462614"/>
            <a:ext cx="2499577" cy="5145470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C91EEEDA-3FC9-5CDD-DBCE-DA24939EF9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94563" y="1451719"/>
            <a:ext cx="2499577" cy="5145470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1DEF8420-D75A-E41E-CBD4-D2D82C52B4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92423" y="1451719"/>
            <a:ext cx="2499577" cy="514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963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81F345B7-EE52-46DA-AA3D-AE4C6FB0946C}"/>
              </a:ext>
            </a:extLst>
          </p:cNvPr>
          <p:cNvSpPr txBox="1"/>
          <p:nvPr/>
        </p:nvSpPr>
        <p:spPr>
          <a:xfrm>
            <a:off x="380029" y="910156"/>
            <a:ext cx="11530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dirty="0"/>
              <a:t>Europejski Fundusz Rolny na rzecz Rozwoju Obszarów Wiejskich: Europa inwestująca w obszary wiejskie.</a:t>
            </a:r>
          </a:p>
          <a:p>
            <a:pPr algn="ctr"/>
            <a:r>
              <a:rPr lang="pl-PL" sz="1200" dirty="0"/>
              <a:t>Zostań </a:t>
            </a:r>
            <a:r>
              <a:rPr lang="pl-PL" sz="1200"/>
              <a:t>partnerem KSOW, </a:t>
            </a:r>
            <a:r>
              <a:rPr lang="pl-PL" sz="1200" dirty="0"/>
              <a:t>o</a:t>
            </a:r>
            <a:r>
              <a:rPr lang="pl-PL" sz="1200"/>
              <a:t>dwieź </a:t>
            </a:r>
            <a:r>
              <a:rPr lang="pl-PL" sz="1200" dirty="0"/>
              <a:t>portal www.ksow.pl</a:t>
            </a:r>
          </a:p>
        </p:txBody>
      </p:sp>
      <p:pic>
        <p:nvPicPr>
          <p:cNvPr id="2" name="Obraz 4" descr="logo">
            <a:extLst>
              <a:ext uri="{FF2B5EF4-FFF2-40B4-BE49-F238E27FC236}">
                <a16:creationId xmlns:a16="http://schemas.microsoft.com/office/drawing/2014/main" id="{9445E1CA-E8FC-7429-5609-3CC9E006E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641" y="254258"/>
            <a:ext cx="864000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5" descr="ksow">
            <a:extLst>
              <a:ext uri="{FF2B5EF4-FFF2-40B4-BE49-F238E27FC236}">
                <a16:creationId xmlns:a16="http://schemas.microsoft.com/office/drawing/2014/main" id="{60C49365-FDA0-49AA-5A56-67E41F321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084" y="249916"/>
            <a:ext cx="1497600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6" descr="PROW-2014-20_301146529b">
            <a:extLst>
              <a:ext uri="{FF2B5EF4-FFF2-40B4-BE49-F238E27FC236}">
                <a16:creationId xmlns:a16="http://schemas.microsoft.com/office/drawing/2014/main" id="{BB2136FA-A8BE-B19E-772B-4700C4A0B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4618" y="249916"/>
            <a:ext cx="886154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az 8" descr="Obraz zawierający logo, tekst, Grafika, projekt graficzny&#10;&#10;Opis wygenerowany automatycznie">
            <a:extLst>
              <a:ext uri="{FF2B5EF4-FFF2-40B4-BE49-F238E27FC236}">
                <a16:creationId xmlns:a16="http://schemas.microsoft.com/office/drawing/2014/main" id="{E77DB9AD-C8AF-0ABB-4879-AD2D9D6932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5" t="9355" r="4979" b="9556"/>
          <a:stretch/>
        </p:blipFill>
        <p:spPr>
          <a:xfrm>
            <a:off x="4265461" y="304800"/>
            <a:ext cx="657795" cy="576000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D39AC71C-B6DE-411D-03DC-106251451BEC}"/>
              </a:ext>
            </a:extLst>
          </p:cNvPr>
          <p:cNvSpPr txBox="1"/>
          <p:nvPr/>
        </p:nvSpPr>
        <p:spPr>
          <a:xfrm>
            <a:off x="1199803" y="1525015"/>
            <a:ext cx="9792393" cy="8803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 b="0" i="0" dirty="0">
                <a:solidFill>
                  <a:srgbClr val="333333"/>
                </a:solidFill>
                <a:effectLst/>
                <a:latin typeface="Maven Pro"/>
              </a:rPr>
              <a:t>Baza aplikacji należy do niezwykle rozbudowanych – znajduje się w niej prawie 5 tys. obiektów w różnych kategoriach, ok. 8 tys. km tras tworzących łącznie ponad 300 szlaków.</a:t>
            </a:r>
            <a:endParaRPr lang="pl-PL" dirty="0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F9608282-89D8-9A64-F58D-AD32A65D70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250" y="2974078"/>
            <a:ext cx="5746865" cy="3526560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4B7263BC-933A-9564-0973-450C683518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83116" y="2902115"/>
            <a:ext cx="5727835" cy="3598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5477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81F345B7-EE52-46DA-AA3D-AE4C6FB0946C}"/>
              </a:ext>
            </a:extLst>
          </p:cNvPr>
          <p:cNvSpPr txBox="1"/>
          <p:nvPr/>
        </p:nvSpPr>
        <p:spPr>
          <a:xfrm>
            <a:off x="380029" y="910156"/>
            <a:ext cx="11530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dirty="0"/>
              <a:t>Europejski Fundusz Rolny na rzecz Rozwoju Obszarów Wiejskich: Europa inwestująca w obszary wiejskie.</a:t>
            </a:r>
          </a:p>
          <a:p>
            <a:pPr algn="ctr"/>
            <a:r>
              <a:rPr lang="pl-PL" sz="1200" dirty="0"/>
              <a:t>Zostań </a:t>
            </a:r>
            <a:r>
              <a:rPr lang="pl-PL" sz="1200"/>
              <a:t>partnerem KSOW, </a:t>
            </a:r>
            <a:r>
              <a:rPr lang="pl-PL" sz="1200" dirty="0"/>
              <a:t>o</a:t>
            </a:r>
            <a:r>
              <a:rPr lang="pl-PL" sz="1200"/>
              <a:t>dwieź </a:t>
            </a:r>
            <a:r>
              <a:rPr lang="pl-PL" sz="1200" dirty="0"/>
              <a:t>portal www.ksow.pl</a:t>
            </a:r>
          </a:p>
        </p:txBody>
      </p:sp>
      <p:pic>
        <p:nvPicPr>
          <p:cNvPr id="2" name="Obraz 4" descr="logo">
            <a:extLst>
              <a:ext uri="{FF2B5EF4-FFF2-40B4-BE49-F238E27FC236}">
                <a16:creationId xmlns:a16="http://schemas.microsoft.com/office/drawing/2014/main" id="{9445E1CA-E8FC-7429-5609-3CC9E006E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641" y="254258"/>
            <a:ext cx="864000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5" descr="ksow">
            <a:extLst>
              <a:ext uri="{FF2B5EF4-FFF2-40B4-BE49-F238E27FC236}">
                <a16:creationId xmlns:a16="http://schemas.microsoft.com/office/drawing/2014/main" id="{60C49365-FDA0-49AA-5A56-67E41F321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084" y="249916"/>
            <a:ext cx="1497600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6" descr="PROW-2014-20_301146529b">
            <a:extLst>
              <a:ext uri="{FF2B5EF4-FFF2-40B4-BE49-F238E27FC236}">
                <a16:creationId xmlns:a16="http://schemas.microsoft.com/office/drawing/2014/main" id="{BB2136FA-A8BE-B19E-772B-4700C4A0B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4618" y="249916"/>
            <a:ext cx="886154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az 8" descr="Obraz zawierający logo, tekst, Grafika, projekt graficzny&#10;&#10;Opis wygenerowany automatycznie">
            <a:extLst>
              <a:ext uri="{FF2B5EF4-FFF2-40B4-BE49-F238E27FC236}">
                <a16:creationId xmlns:a16="http://schemas.microsoft.com/office/drawing/2014/main" id="{E77DB9AD-C8AF-0ABB-4879-AD2D9D6932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5" t="9355" r="4979" b="9556"/>
          <a:stretch/>
        </p:blipFill>
        <p:spPr>
          <a:xfrm>
            <a:off x="4265461" y="304800"/>
            <a:ext cx="657795" cy="576000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D39AC71C-B6DE-411D-03DC-106251451BEC}"/>
              </a:ext>
            </a:extLst>
          </p:cNvPr>
          <p:cNvSpPr txBox="1"/>
          <p:nvPr/>
        </p:nvSpPr>
        <p:spPr>
          <a:xfrm>
            <a:off x="3201110" y="2216581"/>
            <a:ext cx="7975877" cy="32762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 sz="2000" dirty="0"/>
              <a:t>Aplikacja działa zarówno w trybie online, jak i offline oraz posiada trzy wersje językowe (j.polski, j.angielski i j.niemiecki). Z aplikacją można zwiedzić m.in. Pobrzeże Szczecińskie, Pojezierze Myśliborskie, Pojezierze Drawskie i Wałeckie, Równinę Pyrzycko-Stargardzką, Pojezierze Dobiegniewskie i Łagowskie, Łużyce Dolne, Lubuski Przełom Odry, Dolinę Środkowej Odry i Dolnego Bobru, Wał Zielonogórski i Kotlinę Kargowską, Dolinę Obry, Pojezierze Poznańskie i Pojezierze Sławskie.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394E894-0B39-E3E2-6EFD-07915D197E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935048"/>
            <a:ext cx="2947386" cy="592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1915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81F345B7-EE52-46DA-AA3D-AE4C6FB0946C}"/>
              </a:ext>
            </a:extLst>
          </p:cNvPr>
          <p:cNvSpPr txBox="1"/>
          <p:nvPr/>
        </p:nvSpPr>
        <p:spPr>
          <a:xfrm>
            <a:off x="380029" y="910156"/>
            <a:ext cx="11530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dirty="0"/>
              <a:t>Europejski Fundusz Rolny na rzecz Rozwoju Obszarów Wiejskich: Europa inwestująca w obszary wiejskie.</a:t>
            </a:r>
          </a:p>
          <a:p>
            <a:pPr algn="ctr"/>
            <a:r>
              <a:rPr lang="pl-PL" sz="1200" dirty="0"/>
              <a:t>Zostań </a:t>
            </a:r>
            <a:r>
              <a:rPr lang="pl-PL" sz="1200"/>
              <a:t>partnerem KSOW, </a:t>
            </a:r>
            <a:r>
              <a:rPr lang="pl-PL" sz="1200" dirty="0"/>
              <a:t>o</a:t>
            </a:r>
            <a:r>
              <a:rPr lang="pl-PL" sz="1200"/>
              <a:t>dwieź </a:t>
            </a:r>
            <a:r>
              <a:rPr lang="pl-PL" sz="1200" dirty="0"/>
              <a:t>portal www.ksow.pl</a:t>
            </a:r>
          </a:p>
        </p:txBody>
      </p:sp>
      <p:pic>
        <p:nvPicPr>
          <p:cNvPr id="2" name="Obraz 4" descr="logo">
            <a:extLst>
              <a:ext uri="{FF2B5EF4-FFF2-40B4-BE49-F238E27FC236}">
                <a16:creationId xmlns:a16="http://schemas.microsoft.com/office/drawing/2014/main" id="{9445E1CA-E8FC-7429-5609-3CC9E006E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641" y="254258"/>
            <a:ext cx="864000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5" descr="ksow">
            <a:extLst>
              <a:ext uri="{FF2B5EF4-FFF2-40B4-BE49-F238E27FC236}">
                <a16:creationId xmlns:a16="http://schemas.microsoft.com/office/drawing/2014/main" id="{60C49365-FDA0-49AA-5A56-67E41F321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084" y="249916"/>
            <a:ext cx="1497600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6" descr="PROW-2014-20_301146529b">
            <a:extLst>
              <a:ext uri="{FF2B5EF4-FFF2-40B4-BE49-F238E27FC236}">
                <a16:creationId xmlns:a16="http://schemas.microsoft.com/office/drawing/2014/main" id="{BB2136FA-A8BE-B19E-772B-4700C4A0B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4618" y="249916"/>
            <a:ext cx="886154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az 8" descr="Obraz zawierający logo, tekst, Grafika, projekt graficzny&#10;&#10;Opis wygenerowany automatycznie">
            <a:extLst>
              <a:ext uri="{FF2B5EF4-FFF2-40B4-BE49-F238E27FC236}">
                <a16:creationId xmlns:a16="http://schemas.microsoft.com/office/drawing/2014/main" id="{E77DB9AD-C8AF-0ABB-4879-AD2D9D6932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5" t="9355" r="4979" b="9556"/>
          <a:stretch/>
        </p:blipFill>
        <p:spPr>
          <a:xfrm>
            <a:off x="4265461" y="304800"/>
            <a:ext cx="657795" cy="576000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F66E5BAB-1057-BB42-6670-5F3B7B4673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9789" y="1371821"/>
            <a:ext cx="9967495" cy="5456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178486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F15AE1149BBEA48BBF67244FB2184E6" ma:contentTypeVersion="13" ma:contentTypeDescription="Utwórz nowy dokument." ma:contentTypeScope="" ma:versionID="3b5489d43d9dd6ca02c2de4f96937517">
  <xsd:schema xmlns:xsd="http://www.w3.org/2001/XMLSchema" xmlns:xs="http://www.w3.org/2001/XMLSchema" xmlns:p="http://schemas.microsoft.com/office/2006/metadata/properties" xmlns:ns3="2f2a0d2b-1bfa-49ee-953f-5b1f3ec41016" xmlns:ns4="6ff1ac70-4c6a-44d1-9aad-978986c98eb6" targetNamespace="http://schemas.microsoft.com/office/2006/metadata/properties" ma:root="true" ma:fieldsID="2788b5aa9804d356d58277804f39b7e7" ns3:_="" ns4:_="">
    <xsd:import namespace="2f2a0d2b-1bfa-49ee-953f-5b1f3ec41016"/>
    <xsd:import namespace="6ff1ac70-4c6a-44d1-9aad-978986c98eb6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3:LastSharedByUser" minOccurs="0"/>
                <xsd:element ref="ns3:LastSharedByTime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Location" minOccurs="0"/>
                <xsd:element ref="ns4:MediaServiceGenerationTime" minOccurs="0"/>
                <xsd:element ref="ns4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2a0d2b-1bfa-49ee-953f-5b1f3ec4101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Udostępnianie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Udostępnione dla — szczegóły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krót wskazówki dotyczącej udostępniania" ma:description="" ma:hidden="true" ma:internalName="SharingHintHash" ma:readOnly="true">
      <xsd:simpleType>
        <xsd:restriction base="dms:Text"/>
      </xsd:simpleType>
    </xsd:element>
    <xsd:element name="LastSharedByUser" ma:index="11" nillable="true" ma:displayName="Ostatnio udostępniane według użytkownika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2" nillable="true" ma:displayName="Ostatnio udostępniane według czasu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f1ac70-4c6a-44d1-9aad-978986c98eb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6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F0079C6-4097-4446-A459-056E26493F2B}">
  <ds:schemaRefs>
    <ds:schemaRef ds:uri="http://purl.org/dc/elements/1.1/"/>
    <ds:schemaRef ds:uri="http://schemas.microsoft.com/office/2006/metadata/properties"/>
    <ds:schemaRef ds:uri="6ff1ac70-4c6a-44d1-9aad-978986c98eb6"/>
    <ds:schemaRef ds:uri="2f2a0d2b-1bfa-49ee-953f-5b1f3ec41016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40220B7C-E4FF-4105-8F40-53B06843700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9CCBA46-9DF8-43DE-8E53-293D482DB5E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f2a0d2b-1bfa-49ee-953f-5b1f3ec41016"/>
    <ds:schemaRef ds:uri="6ff1ac70-4c6a-44d1-9aad-978986c98eb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295</TotalTime>
  <Words>624</Words>
  <Application>Microsoft Office PowerPoint</Application>
  <PresentationFormat>Panoramiczny</PresentationFormat>
  <Paragraphs>32</Paragraphs>
  <Slides>10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Maven Pro</vt:lpstr>
      <vt:lpstr>Motyw pakietu Office</vt:lpstr>
      <vt:lpstr>Mobilna Aplikacja Turystyczna „West Is The Best”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Kodeks pracy dla zarządzających organizacją pozarządową.</dc:title>
  <dc:creator>Piotr Sadłocha</dc:creator>
  <cp:lastModifiedBy>BIURO LGD Lider Powiatu</cp:lastModifiedBy>
  <cp:revision>15</cp:revision>
  <dcterms:created xsi:type="dcterms:W3CDTF">2018-06-19T11:46:31Z</dcterms:created>
  <dcterms:modified xsi:type="dcterms:W3CDTF">2023-09-14T08:46:31Z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0x0101001F15AE1149BBEA48BBF67244FB2184E6</vt:lpwstr>
  </property>
</Properties>
</file>