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8" r:id="rId7"/>
    <p:sldId id="263" r:id="rId8"/>
    <p:sldId id="271" r:id="rId9"/>
    <p:sldId id="257" r:id="rId10"/>
    <p:sldId id="258" r:id="rId11"/>
    <p:sldId id="260" r:id="rId12"/>
    <p:sldId id="277" r:id="rId13"/>
    <p:sldId id="262" r:id="rId14"/>
    <p:sldId id="261" r:id="rId15"/>
    <p:sldId id="266" r:id="rId16"/>
    <p:sldId id="265" r:id="rId17"/>
    <p:sldId id="276" r:id="rId18"/>
    <p:sldId id="269" r:id="rId19"/>
    <p:sldId id="278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ńska Emilia" initials="LE" lastIdx="0" clrIdx="0">
    <p:extLst>
      <p:ext uri="{19B8F6BF-5375-455C-9EA6-DF929625EA0E}">
        <p15:presenceInfo xmlns:p15="http://schemas.microsoft.com/office/powerpoint/2012/main" userId="S-1-5-21-2682257222-1983416253-2671480898-321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3E9EC7-2008-4789-BAE4-C312AAE5A4C7}" v="103" dt="2023-09-05T11:42:40.6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8B1A2D-DE1C-4501-ADAB-C849BBC0A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1D3F2A3-7C78-4D6A-A976-5A4B77F1A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2684F6-5BAC-49BF-8CC8-9EE3ACD7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BCECA15-3309-49E4-A034-274FFE8C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50218EB-58D5-4B37-BBF8-6B8F0284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100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08CEB6-E2C1-49F6-87B4-71FA194D3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28BD1AE-2F3E-4F5F-B774-676856877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C5DA11-583D-4164-ACE8-62990681E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DCEEAA0-9CEE-4D04-91E1-7F36A49B7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FA407F-2D46-4393-90A2-61AB2B0E6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330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7E7362B-2DF6-41F0-A269-CEFA74F5F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4C40219-D6C5-4872-8AA5-D9AC64341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EDA8C7-FF16-4707-85AC-0AA1738E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7B87D8-B0AD-4428-8A3D-84B9C9027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8892C2-B096-42C0-B100-C6518F0B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601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D2687B-1508-4709-BB25-3FB64ED4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105544-DB1D-4C1B-BFA0-774A48546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4870A5-837B-4EAE-A78B-31E1D1258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99A34B-33FB-42B9-94A7-BC897F07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F544CB-AD98-4015-B29F-9189DE1EA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21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F4037F-4C88-4F44-A3B2-4EBE4A193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2466DE-72D9-4962-8220-D6C7071B6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166331-88CE-4C8B-875B-4BDBE740E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F0F8EA-E064-4819-A4ED-15BA764DF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2C6B8C-0E19-450B-B4B9-67EE9FF7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68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5AF0FC-205C-45FF-AC52-A6F8F35A5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2FADB7-9790-4456-99EB-26DB25991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12FCFAC-8C84-486C-B1A9-32BF64D68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40D63C0-0185-487B-B883-E213D65F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725A826-B07C-48EC-86BF-1D71FEF75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0928B2-97AE-40E1-B546-346D740F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5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B590B4-80BE-4510-82AA-DD9EBD6A5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A8E51D-8DA3-404F-BDD7-9FBD7C645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64C15D1-9A16-49DF-8409-D65303DBF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0251058-A389-44DF-B4C8-2C22EDDEC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E0E3903-36B2-407F-984C-B782057F8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8073F05-94E5-487B-B705-650D2AC7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43F4B9D-F5D5-4093-8A34-C2FDD5C9F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62B5090-F402-40CC-B4B9-02DA1C50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90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9DAE2-6145-4D78-93C8-572708A39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61983C3-B607-4DEA-A1CB-E9A9033C6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E1918F6-41D7-48FD-B7CC-A82F0377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F91D2FA-6F5F-4DF0-94A9-BC241044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14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65CF4D3-2321-4C59-9CEE-46675F6A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40884DE-705F-4BA7-9A2F-33E43BB73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E97FB21-3B8A-4A52-AAEA-12E4CF58A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08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8AFAF1-3CEF-4724-8A7D-F70918E77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3A1031-CF13-48FD-B6C2-318CFBF14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CFF1D46-436F-451C-A90C-A481ECD59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C09E5CA-D6AF-4FD9-A553-D3919633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A20718-C8FD-426E-9F50-85850578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8019644-589C-485C-819F-0464DB0F8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823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F51B67-8035-42EE-B25B-765D34262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3789B0B-EEC3-4CEB-9246-BB6C3BFD02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D699244-A952-4B7B-8B8A-CAC63C0C8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3E54CCE-160F-4F43-B054-CD505B3B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0B6895-9222-4065-915A-FAD536BE3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9EBE2D2-40FA-4CBE-8EC5-4E65C627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812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C874C3-981B-4453-BD51-C3F11C911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ECA965-5C95-4D60-885A-1C9CD2C4C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0CBA49-C4BC-4945-9E6D-636E7049B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3511D-1307-4A75-B062-ABDC54918442}" type="datetimeFigureOut">
              <a:rPr lang="pl-PL" smtClean="0"/>
              <a:t>19.09.2023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361136-AF3D-4E26-A200-EFE8DE136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A69500-4A1D-47CC-ADFF-358B85E74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8A2AF-C9C5-4886-9D8F-042B223739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8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634358-E71C-4477-A94D-BD648ABB9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97838"/>
            <a:ext cx="9144000" cy="924110"/>
          </a:xfrm>
        </p:spPr>
        <p:txBody>
          <a:bodyPr>
            <a:noAutofit/>
          </a:bodyPr>
          <a:lstStyle/>
          <a:p>
            <a:r>
              <a:rPr lang="pl-PL" sz="4000" b="1" dirty="0"/>
              <a:t>Podsumowanie wdrażania podejścia LEADER w ramach PROW 2014-2020 z perspektywy Ministerstwa Rolnictwa i Rozwoju Wsi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C56A9EE-487B-4DE4-9697-FC38616CB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54250"/>
            <a:ext cx="9144000" cy="543296"/>
          </a:xfrm>
        </p:spPr>
        <p:txBody>
          <a:bodyPr/>
          <a:lstStyle/>
          <a:p>
            <a:r>
              <a:rPr lang="pl-PL" dirty="0"/>
              <a:t>Dźwirzyno, 25 – 27 września 2023 r.</a:t>
            </a:r>
          </a:p>
        </p:txBody>
      </p:sp>
      <p:pic>
        <p:nvPicPr>
          <p:cNvPr id="1027" name="Obraz 4" descr="logo">
            <a:extLst>
              <a:ext uri="{FF2B5EF4-FFF2-40B4-BE49-F238E27FC236}">
                <a16:creationId xmlns:a16="http://schemas.microsoft.com/office/drawing/2014/main" id="{0F2DF846-C431-4536-87AF-FCE40687E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39" y="286598"/>
            <a:ext cx="108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az 5" descr="ksow">
            <a:extLst>
              <a:ext uri="{FF2B5EF4-FFF2-40B4-BE49-F238E27FC236}">
                <a16:creationId xmlns:a16="http://schemas.microsoft.com/office/drawing/2014/main" id="{266FC2F6-DB26-48EF-894A-745DF0595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808" y="286598"/>
            <a:ext cx="1872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az 6" descr="PROW-2014-20_301146529b">
            <a:extLst>
              <a:ext uri="{FF2B5EF4-FFF2-40B4-BE49-F238E27FC236}">
                <a16:creationId xmlns:a16="http://schemas.microsoft.com/office/drawing/2014/main" id="{75EDC6AB-386D-4721-B44E-C1C7F29D6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3768" y="351685"/>
            <a:ext cx="110769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EBA1413F-3443-42E3-855C-900FFFBFD187}"/>
              </a:ext>
            </a:extLst>
          </p:cNvPr>
          <p:cNvSpPr txBox="1"/>
          <p:nvPr/>
        </p:nvSpPr>
        <p:spPr>
          <a:xfrm>
            <a:off x="330539" y="1190612"/>
            <a:ext cx="11530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</a:t>
            </a:r>
          </a:p>
          <a:p>
            <a:pPr algn="ctr"/>
            <a:r>
              <a:rPr lang="pl-PL" sz="1200" dirty="0"/>
              <a:t>Instytucja odpowiedzialna za treść materiałów: Polska Sieć LGD – Federacja Regionalnych Sieci LGD</a:t>
            </a:r>
          </a:p>
          <a:p>
            <a:pPr algn="ctr"/>
            <a:r>
              <a:rPr lang="pl-PL" sz="1200" dirty="0"/>
              <a:t>Instytucja zarządzająca Programem Rozwoju Obszarów Wiejskich na lata 2014 – 2020 – Ministerstwo Rolnictwa i Rozwoju Wsi</a:t>
            </a:r>
          </a:p>
          <a:p>
            <a:pPr algn="ctr"/>
            <a:r>
              <a:rPr lang="pl-PL" sz="1200" dirty="0"/>
              <a:t>Operacja współfinansowana ze środków Unii Europejskiej w ramach Schematu II Pomocy Technicznej „Krajowej Sieci Obszarów Wiejskich”</a:t>
            </a:r>
          </a:p>
          <a:p>
            <a:pPr algn="ctr"/>
            <a:r>
              <a:rPr lang="pl-PL" sz="1200" dirty="0"/>
              <a:t>Programu Rozwoju Obszarów Wiejskich na lata 2014 – 2020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0989BA5-744A-4CF2-B69A-F4CB6C4CD13D}"/>
              </a:ext>
            </a:extLst>
          </p:cNvPr>
          <p:cNvSpPr txBox="1"/>
          <p:nvPr/>
        </p:nvSpPr>
        <p:spPr>
          <a:xfrm>
            <a:off x="3553247" y="5146156"/>
            <a:ext cx="5085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Beata Rodak</a:t>
            </a:r>
          </a:p>
        </p:txBody>
      </p:sp>
      <p:pic>
        <p:nvPicPr>
          <p:cNvPr id="7" name="Obraz 6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B68A1EC8-0204-35D2-DA11-663A63789DA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3049502" y="286598"/>
            <a:ext cx="82224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3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467139" y="1649691"/>
            <a:ext cx="1084502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19.2 WDRAŻANIE LOKALNYCH STRATEGII ROZWOJU</a:t>
            </a:r>
          </a:p>
          <a:p>
            <a:endParaRPr lang="pl-PL" sz="2000" dirty="0"/>
          </a:p>
          <a:p>
            <a:pPr algn="ctr"/>
            <a:r>
              <a:rPr lang="pl-PL" sz="2000" b="1" dirty="0"/>
              <a:t>Nabory wniosków są przeprowadzane oddzielnie przez każdą LGD. </a:t>
            </a:r>
          </a:p>
          <a:p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/>
              <a:t>Łącznie złożono </a:t>
            </a:r>
            <a:r>
              <a:rPr lang="pl-PL" sz="2000" b="1" dirty="0"/>
              <a:t>50 911 wniosków.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/>
              <a:t>Podpisano </a:t>
            </a:r>
            <a:r>
              <a:rPr lang="pl-PL" sz="2000" b="1" dirty="0"/>
              <a:t>28 101 umów </a:t>
            </a:r>
            <a:r>
              <a:rPr lang="pl-PL" sz="2000" dirty="0"/>
              <a:t>na łączną kwotę </a:t>
            </a:r>
            <a:r>
              <a:rPr lang="pl-PL" sz="2000" b="1" dirty="0"/>
              <a:t>3 mld 178 mln zł</a:t>
            </a:r>
            <a:r>
              <a:rPr lang="pl-PL" sz="2000" dirty="0"/>
              <a:t>.</a:t>
            </a:r>
          </a:p>
          <a:p>
            <a:endParaRPr lang="pl-PL" sz="2000" dirty="0"/>
          </a:p>
          <a:p>
            <a:r>
              <a:rPr lang="pl-PL" sz="2000" dirty="0"/>
              <a:t> </a:t>
            </a:r>
            <a:r>
              <a:rPr lang="pl-PL" sz="2000" b="1" dirty="0"/>
              <a:t>Wśród zakresów przedmiotowych wdrażanych operacji dominują:</a:t>
            </a:r>
          </a:p>
          <a:p>
            <a:pPr marL="879475" indent="-342900">
              <a:buFont typeface="Arial" panose="020B0604020202020204" pitchFamily="34" charset="0"/>
              <a:buChar char="•"/>
            </a:pPr>
            <a:r>
              <a:rPr lang="pl-PL" sz="2000" dirty="0"/>
              <a:t>podejmowanie działalności gospodarczej, </a:t>
            </a:r>
          </a:p>
          <a:p>
            <a:pPr marL="879475" indent="-342900">
              <a:buFont typeface="Arial" panose="020B0604020202020204" pitchFamily="34" charset="0"/>
              <a:buChar char="•"/>
            </a:pPr>
            <a:r>
              <a:rPr lang="pl-PL" sz="2000" dirty="0"/>
              <a:t>budowa lub przebudowa ogólnodostępnej i niekomercyjnej infrastruktury turystycznej, rekreacyjnej lub kulturalnej, </a:t>
            </a:r>
          </a:p>
          <a:p>
            <a:pPr marL="879475" indent="-342900">
              <a:buFont typeface="Arial" panose="020B0604020202020204" pitchFamily="34" charset="0"/>
              <a:buChar char="•"/>
            </a:pPr>
            <a:r>
              <a:rPr lang="pl-PL" sz="2000" dirty="0"/>
              <a:t>rozwijanie działalności gospodarczej,</a:t>
            </a:r>
          </a:p>
          <a:p>
            <a:pPr marL="879475" indent="-342900" defTabSz="809625">
              <a:buFont typeface="Arial" panose="020B0604020202020204" pitchFamily="34" charset="0"/>
              <a:buChar char="•"/>
            </a:pPr>
            <a:r>
              <a:rPr lang="pl-PL" sz="2000" dirty="0"/>
              <a:t>zachowanie dziedzictwa lokalnego.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8611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747644" y="1371821"/>
            <a:ext cx="1042485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u="sng" dirty="0">
                <a:solidFill>
                  <a:schemeClr val="accent6">
                    <a:lumMod val="75000"/>
                  </a:schemeClr>
                </a:solidFill>
              </a:rPr>
              <a:t>W ramach dotychczas zrealizowanych operacji:</a:t>
            </a:r>
          </a:p>
          <a:p>
            <a:pPr>
              <a:lnSpc>
                <a:spcPct val="150000"/>
              </a:lnSpc>
            </a:pPr>
            <a:r>
              <a:rPr lang="pl-PL" sz="1600" dirty="0"/>
              <a:t>- </a:t>
            </a:r>
            <a:r>
              <a:rPr lang="pl-PL" sz="1600" b="1" dirty="0"/>
              <a:t>utworzono 8,2 tys. nowych przedsiębiorstw</a:t>
            </a:r>
            <a:r>
              <a:rPr lang="pl-PL" sz="1600" dirty="0"/>
              <a:t>, a kolejne </a:t>
            </a:r>
            <a:r>
              <a:rPr lang="pl-PL" sz="1600" b="1" dirty="0"/>
              <a:t>3,2 tys. przedsiębiorstw rozwinęło działalność gospodarczą;</a:t>
            </a: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- </a:t>
            </a:r>
            <a:r>
              <a:rPr lang="pl-PL" sz="1600" b="1" dirty="0"/>
              <a:t>utworzono 5,6 tys. nowych obiektów infrastruktury turystycznej i rekreacyjnej</a:t>
            </a:r>
            <a:r>
              <a:rPr lang="pl-PL" sz="1600" dirty="0"/>
              <a:t>, a kolejne </a:t>
            </a:r>
            <a:r>
              <a:rPr lang="pl-PL" sz="1600" b="1" dirty="0"/>
              <a:t>2,3 tys.</a:t>
            </a:r>
            <a:r>
              <a:rPr lang="pl-PL" sz="1600" dirty="0"/>
              <a:t> takich </a:t>
            </a:r>
            <a:r>
              <a:rPr lang="pl-PL" sz="1600" b="1" dirty="0"/>
              <a:t>obiektów zmodernizowano;</a:t>
            </a:r>
          </a:p>
          <a:p>
            <a:pPr>
              <a:lnSpc>
                <a:spcPct val="150000"/>
              </a:lnSpc>
            </a:pPr>
            <a:r>
              <a:rPr lang="pl-PL" sz="1600" dirty="0"/>
              <a:t>- </a:t>
            </a:r>
            <a:r>
              <a:rPr lang="pl-PL" sz="1600" b="1" dirty="0"/>
              <a:t>utworzono 801 nowych miejsc noclegowych;</a:t>
            </a: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- </a:t>
            </a:r>
            <a:r>
              <a:rPr lang="pl-PL" sz="1600" b="1" dirty="0"/>
              <a:t>wybudowano 506 km ścieżek rowerowych </a:t>
            </a:r>
            <a:r>
              <a:rPr lang="pl-PL" sz="1600" dirty="0"/>
              <a:t>i </a:t>
            </a:r>
            <a:r>
              <a:rPr lang="pl-PL" sz="1600" b="1" dirty="0"/>
              <a:t>498 km szlaków turystycznych;</a:t>
            </a: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- </a:t>
            </a:r>
            <a:r>
              <a:rPr lang="pl-PL" sz="1600" b="1" dirty="0"/>
              <a:t>przebudowano 261 km dróg;</a:t>
            </a: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- </a:t>
            </a:r>
            <a:r>
              <a:rPr lang="pl-PL" sz="1600" b="1" dirty="0"/>
              <a:t>poddano pracom konserwatorskim lub restauratorskim 826 zabytków;</a:t>
            </a: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b="1" dirty="0"/>
              <a:t>- wsparto 4,9 tys. podmiotów </a:t>
            </a:r>
            <a:r>
              <a:rPr lang="pl-PL" sz="1600" dirty="0"/>
              <a:t>w ramach </a:t>
            </a:r>
            <a:r>
              <a:rPr lang="pl-PL" sz="1600" b="1" dirty="0"/>
              <a:t>operacji obejmujących </a:t>
            </a:r>
            <a:r>
              <a:rPr lang="pl-PL" sz="1600" dirty="0"/>
              <a:t>wyposażenie mające na celu </a:t>
            </a:r>
            <a:r>
              <a:rPr lang="pl-PL" sz="1600" b="1" dirty="0"/>
              <a:t>szerzenie</a:t>
            </a:r>
            <a:r>
              <a:rPr lang="pl-PL" sz="1600" dirty="0"/>
              <a:t> </a:t>
            </a:r>
            <a:r>
              <a:rPr lang="pl-PL" sz="1600" b="1" dirty="0"/>
              <a:t>lokalnej kultury i dziedzictwa lokalnego;</a:t>
            </a:r>
          </a:p>
          <a:p>
            <a:pPr>
              <a:lnSpc>
                <a:spcPct val="150000"/>
              </a:lnSpc>
            </a:pPr>
            <a:r>
              <a:rPr lang="pl-PL" sz="1600" dirty="0"/>
              <a:t>- </a:t>
            </a:r>
            <a:r>
              <a:rPr lang="pl-PL" sz="1600" b="1" dirty="0"/>
              <a:t>utworzono 33 nowe inkubatory </a:t>
            </a:r>
            <a:r>
              <a:rPr lang="pl-PL" sz="1600" dirty="0"/>
              <a:t>(centra) </a:t>
            </a:r>
            <a:r>
              <a:rPr lang="pl-PL" sz="1600" b="1" dirty="0"/>
              <a:t>przetwórstwa lokalnego;</a:t>
            </a:r>
            <a:endParaRPr lang="pl-PL" sz="1600" dirty="0"/>
          </a:p>
          <a:p>
            <a:pPr>
              <a:lnSpc>
                <a:spcPct val="150000"/>
              </a:lnSpc>
            </a:pPr>
            <a:r>
              <a:rPr lang="pl-PL" sz="1600" dirty="0"/>
              <a:t>- </a:t>
            </a:r>
            <a:r>
              <a:rPr lang="pl-PL" sz="1600" b="1" dirty="0"/>
              <a:t>przeprowadzono 5,8 tys. szkoleń;</a:t>
            </a:r>
          </a:p>
          <a:p>
            <a:pPr>
              <a:lnSpc>
                <a:spcPct val="150000"/>
              </a:lnSpc>
            </a:pPr>
            <a:r>
              <a:rPr lang="pl-PL" sz="1600" b="1" dirty="0"/>
              <a:t>- przeszkolono 93,8 tys. osób;</a:t>
            </a:r>
          </a:p>
          <a:p>
            <a:pPr>
              <a:lnSpc>
                <a:spcPct val="150000"/>
              </a:lnSpc>
            </a:pPr>
            <a:r>
              <a:rPr lang="pl-PL" sz="1600" b="1" dirty="0"/>
              <a:t>- zorganizowano 9,8 tys. wydarzeń/ imprez</a:t>
            </a:r>
            <a:r>
              <a:rPr lang="pl-PL" sz="16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8218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80029" y="1494651"/>
            <a:ext cx="1162990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19.3 WDRAŻANIE PROJEKTÓW WSPÓŁPRACY</a:t>
            </a:r>
          </a:p>
          <a:p>
            <a:pPr algn="ctr"/>
            <a:r>
              <a:rPr lang="pl-PL" sz="2000" b="1" dirty="0"/>
              <a:t>Nabór wniosków odbywał się w trybie ciągłym, począwszy od 2016 r.</a:t>
            </a:r>
          </a:p>
          <a:p>
            <a:pPr algn="ctr"/>
            <a:endParaRPr lang="pl-PL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b="1" dirty="0"/>
              <a:t>Złożono 404 wnioski</a:t>
            </a:r>
            <a:r>
              <a:rPr lang="pl-PL" sz="20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b="1" dirty="0"/>
              <a:t>Podpisano 306 </a:t>
            </a:r>
            <a:r>
              <a:rPr lang="pl-PL" sz="2000" b="1" dirty="0" smtClean="0"/>
              <a:t>umów </a:t>
            </a:r>
            <a:r>
              <a:rPr lang="pl-PL" sz="2000" dirty="0"/>
              <a:t>na kwotę </a:t>
            </a:r>
            <a:r>
              <a:rPr lang="pl-PL" sz="2000" b="1" dirty="0"/>
              <a:t>174,3 mln zł.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b="1" dirty="0"/>
              <a:t>Zrealizowano płatności </a:t>
            </a:r>
            <a:r>
              <a:rPr lang="pl-PL" sz="2000" dirty="0"/>
              <a:t>w ramach 278 operacji </a:t>
            </a:r>
            <a:r>
              <a:rPr lang="pl-PL" sz="2000" b="1" dirty="0"/>
              <a:t>na kwotę 110,8 mln zł.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Spośród wdrażanych projektów współpracy, </a:t>
            </a:r>
            <a:r>
              <a:rPr lang="pl-PL" sz="2000" b="1" dirty="0"/>
              <a:t>145 to projekty międzyregionalne</a:t>
            </a:r>
            <a:r>
              <a:rPr lang="pl-PL" sz="2000" dirty="0"/>
              <a:t>,</a:t>
            </a:r>
          </a:p>
          <a:p>
            <a:pPr algn="ctr"/>
            <a:r>
              <a:rPr lang="pl-PL" sz="2000" dirty="0"/>
              <a:t> a </a:t>
            </a:r>
            <a:r>
              <a:rPr lang="pl-PL" sz="2000" b="1" dirty="0"/>
              <a:t>77 - projekty międzynarodowe.</a:t>
            </a:r>
          </a:p>
          <a:p>
            <a:pPr algn="ctr"/>
            <a:endParaRPr lang="pl-PL" sz="2000" b="1" dirty="0"/>
          </a:p>
          <a:p>
            <a:r>
              <a:rPr lang="pl-PL" sz="2000" b="1" dirty="0"/>
              <a:t>W ramach zrealizowanych operacji:</a:t>
            </a:r>
          </a:p>
          <a:p>
            <a:r>
              <a:rPr lang="pl-PL" dirty="0"/>
              <a:t>- odbyły się </a:t>
            </a:r>
            <a:r>
              <a:rPr lang="pl-PL" b="1" dirty="0"/>
              <a:t>432 szkolenia </a:t>
            </a:r>
            <a:r>
              <a:rPr lang="pl-PL" dirty="0"/>
              <a:t>i przeszkolono około 5,1 tys. osób;</a:t>
            </a:r>
          </a:p>
          <a:p>
            <a:r>
              <a:rPr lang="pl-PL" dirty="0"/>
              <a:t>- utworzono </a:t>
            </a:r>
            <a:r>
              <a:rPr lang="pl-PL" b="1" dirty="0"/>
              <a:t>573 nowe obiekty infrastruktury turystycznej i rekreacyjnej</a:t>
            </a:r>
            <a:r>
              <a:rPr lang="pl-PL" dirty="0"/>
              <a:t>,</a:t>
            </a:r>
          </a:p>
          <a:p>
            <a:r>
              <a:rPr lang="pl-PL" dirty="0"/>
              <a:t>- </a:t>
            </a:r>
            <a:r>
              <a:rPr lang="pl-PL" b="1" dirty="0"/>
              <a:t>wsparto 26 podmiotów działających w sferze kultury</a:t>
            </a:r>
            <a:r>
              <a:rPr lang="pl-PL" dirty="0"/>
              <a:t> w zakresie wyposażenia mającego na celu szerzenie lokalnej kultury i dziedzictwa lokalnego,</a:t>
            </a:r>
          </a:p>
          <a:p>
            <a:r>
              <a:rPr lang="pl-PL" dirty="0"/>
              <a:t>- zorganizowano </a:t>
            </a:r>
            <a:r>
              <a:rPr lang="pl-PL" b="1" dirty="0"/>
              <a:t>360 wydarzeń/imprez</a:t>
            </a:r>
            <a:r>
              <a:rPr lang="pl-PL" dirty="0"/>
              <a:t>,</a:t>
            </a:r>
          </a:p>
          <a:p>
            <a:r>
              <a:rPr lang="pl-PL" dirty="0"/>
              <a:t>- wybudowano </a:t>
            </a:r>
            <a:r>
              <a:rPr lang="pl-PL" b="1" dirty="0"/>
              <a:t>77 km ścieżek rowerowych</a:t>
            </a:r>
            <a:r>
              <a:rPr lang="pl-PL" dirty="0"/>
              <a:t>,</a:t>
            </a:r>
          </a:p>
          <a:p>
            <a:r>
              <a:rPr lang="pl-PL" dirty="0"/>
              <a:t>- wydano </a:t>
            </a:r>
            <a:r>
              <a:rPr lang="pl-PL" b="1" dirty="0"/>
              <a:t>234 publikacje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2869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033374" y="1451719"/>
            <a:ext cx="9593170" cy="5276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19.4 WSPARCIE KOSZTÓW BIEŻĄCYCH I AKTYWIZACJI</a:t>
            </a:r>
          </a:p>
          <a:p>
            <a:endParaRPr lang="pl-PL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Złożono 274 wnioski </a:t>
            </a:r>
            <a:r>
              <a:rPr lang="pl-PL" sz="2000" dirty="0"/>
              <a:t>o przyznanie pomocy i </a:t>
            </a:r>
            <a:r>
              <a:rPr lang="pl-PL" sz="2000" b="1" dirty="0"/>
              <a:t>zawarto 273 umowy </a:t>
            </a:r>
            <a:r>
              <a:rPr lang="pl-PL" sz="2000" dirty="0"/>
              <a:t>o przyznaniu pomocy </a:t>
            </a:r>
            <a:r>
              <a:rPr lang="pl-PL" sz="2000" b="1" dirty="0"/>
              <a:t>na łączną kwotę 631,6 mln zł</a:t>
            </a:r>
            <a:r>
              <a:rPr lang="pl-PL" sz="20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Wypłacono 534 mln zł </a:t>
            </a:r>
            <a:r>
              <a:rPr lang="pl-PL" sz="2000" dirty="0"/>
              <a:t>(wliczając kwoty wyprzedzającego finansowania), w tym </a:t>
            </a:r>
            <a:r>
              <a:rPr lang="pl-PL" sz="2000" b="1" dirty="0"/>
              <a:t>335,3 mln zł ze środków EFRROW.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W ramach zrealizowanych operacji </a:t>
            </a:r>
            <a:r>
              <a:rPr lang="pl-PL" sz="2000" b="1" dirty="0"/>
              <a:t>grupy udzieliły doradztwa na rzecz 113,8 tys. podmiotów</a:t>
            </a:r>
            <a:r>
              <a:rPr lang="pl-PL" sz="2000" dirty="0"/>
              <a:t>, z których 41,3 tys. złożyło następnie wnioski o przyznanie pomocy w ramach PROW 2014-2020.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LGD zorganizowały </a:t>
            </a:r>
            <a:r>
              <a:rPr lang="pl-PL" sz="2000" dirty="0"/>
              <a:t>także </a:t>
            </a:r>
            <a:r>
              <a:rPr lang="pl-PL" sz="2000" b="1" dirty="0"/>
              <a:t>blisko 12,3 tys. spotkań </a:t>
            </a:r>
            <a:r>
              <a:rPr lang="pl-PL" sz="2000" dirty="0"/>
              <a:t>adresowanych do mieszkańców.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 LGD przeprowadziły szkolenia dla pracowników i organów LGD</a:t>
            </a:r>
            <a:r>
              <a:rPr lang="pl-PL" sz="2000" dirty="0"/>
              <a:t>, mające na celu podniesienie ich kwalifikacji (51,5 tys. osobodni szkoleń).</a:t>
            </a:r>
          </a:p>
        </p:txBody>
      </p:sp>
    </p:spTree>
    <p:extLst>
      <p:ext uri="{BB962C8B-B14F-4D97-AF65-F5344CB8AC3E}">
        <p14:creationId xmlns:p14="http://schemas.microsoft.com/office/powerpoint/2010/main" val="1402490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271016" y="1401177"/>
            <a:ext cx="92262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Kluczowe zmiany w działaniu LEADER w PROW 2014-2020</a:t>
            </a:r>
          </a:p>
          <a:p>
            <a:pPr algn="ctr"/>
            <a:endParaRPr lang="pl-PL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Zmiany względem PROW 2007-2013: </a:t>
            </a:r>
          </a:p>
          <a:p>
            <a:pPr marL="285750" indent="254000">
              <a:buFont typeface="Arial" panose="020B0604020202020204" pitchFamily="34" charset="0"/>
              <a:buChar char="•"/>
            </a:pPr>
            <a:r>
              <a:rPr lang="pl-PL" dirty="0"/>
              <a:t>Zastosowanie kosztów uproszczonych w poddziałaniach </a:t>
            </a:r>
            <a:r>
              <a:rPr lang="pl-PL" dirty="0" smtClean="0"/>
              <a:t>19.1 </a:t>
            </a:r>
            <a:r>
              <a:rPr lang="pl-PL" dirty="0"/>
              <a:t>i 19.4,</a:t>
            </a:r>
          </a:p>
          <a:p>
            <a:pPr marL="285750" indent="254000">
              <a:buFont typeface="Arial" panose="020B0604020202020204" pitchFamily="34" charset="0"/>
              <a:buChar char="•"/>
            </a:pPr>
            <a:r>
              <a:rPr lang="pl-PL" dirty="0"/>
              <a:t>Premia na podejmowanie działalności gospodarczej, </a:t>
            </a:r>
          </a:p>
          <a:p>
            <a:pPr marL="285750" indent="254000">
              <a:buFont typeface="Arial" panose="020B0604020202020204" pitchFamily="34" charset="0"/>
              <a:buChar char="•"/>
            </a:pPr>
            <a:r>
              <a:rPr lang="pl-PL" dirty="0"/>
              <a:t>Projekty grantowe,</a:t>
            </a:r>
          </a:p>
          <a:p>
            <a:pPr marL="285750" indent="254000">
              <a:buFont typeface="Arial" panose="020B0604020202020204" pitchFamily="34" charset="0"/>
              <a:buChar char="•"/>
            </a:pPr>
            <a:r>
              <a:rPr lang="pl-PL" dirty="0"/>
              <a:t>Koncepcje Smart </a:t>
            </a:r>
            <a:r>
              <a:rPr lang="pl-PL" dirty="0" err="1"/>
              <a:t>Villages</a:t>
            </a:r>
            <a:r>
              <a:rPr lang="pl-PL" dirty="0"/>
              <a:t>.</a:t>
            </a:r>
          </a:p>
          <a:p>
            <a:pPr marL="285750"/>
            <a:endParaRPr lang="pl-PL" dirty="0"/>
          </a:p>
          <a:p>
            <a:pPr marL="265113" indent="-265113">
              <a:buFont typeface="Wingdings" panose="05000000000000000000" pitchFamily="2" charset="2"/>
              <a:buChar char="Ø"/>
            </a:pPr>
            <a:r>
              <a:rPr lang="pl-PL" dirty="0"/>
              <a:t>Zmiany bieżące związane z reakcją na sytuację spowodowaną m. in. pandemią Sars-Cov2 i sytuacją związaną z atakiem na Ukrainę:</a:t>
            </a:r>
          </a:p>
          <a:p>
            <a:pPr marL="539750" indent="-274638">
              <a:buFont typeface="Arial" panose="020B0604020202020204" pitchFamily="34" charset="0"/>
              <a:buChar char="•"/>
            </a:pPr>
            <a:r>
              <a:rPr lang="pl-PL" dirty="0"/>
              <a:t>uelastycznienie zasad przyznawania pomocy (szczególnie w zakresie </a:t>
            </a:r>
            <a:r>
              <a:rPr lang="pl-PL" dirty="0" smtClean="0"/>
              <a:t>działalności </a:t>
            </a:r>
            <a:r>
              <a:rPr lang="pl-PL" dirty="0"/>
              <a:t>gospodarczej); </a:t>
            </a:r>
          </a:p>
          <a:p>
            <a:pPr marL="539750" indent="-274638">
              <a:buFont typeface="Arial" panose="020B0604020202020204" pitchFamily="34" charset="0"/>
              <a:buChar char="•"/>
            </a:pPr>
            <a:r>
              <a:rPr lang="pl-PL" dirty="0"/>
              <a:t>aneksowanie umów ramowych (aktualizacja LSR); </a:t>
            </a:r>
          </a:p>
          <a:p>
            <a:pPr marL="539750" indent="-274638">
              <a:buFont typeface="Arial" panose="020B0604020202020204" pitchFamily="34" charset="0"/>
              <a:buChar char="•"/>
            </a:pPr>
            <a:r>
              <a:rPr lang="pl-PL" dirty="0"/>
              <a:t>łagodzenie spełnienia warunków dot. kamieni milowych.</a:t>
            </a:r>
          </a:p>
          <a:p>
            <a:pPr marL="265112"/>
            <a:endParaRPr lang="pl-PL" dirty="0"/>
          </a:p>
          <a:p>
            <a:pPr marL="265113" indent="-265113">
              <a:buFont typeface="Wingdings" panose="05000000000000000000" pitchFamily="2" charset="2"/>
              <a:buChar char="Ø"/>
            </a:pPr>
            <a:r>
              <a:rPr lang="pl-PL" dirty="0"/>
              <a:t>Zmiany związane z implementacją PROW 2014-2020 do 2022 roku:</a:t>
            </a:r>
          </a:p>
          <a:p>
            <a:pPr marL="539750" indent="-274638">
              <a:buFont typeface="Arial" panose="020B0604020202020204" pitchFamily="34" charset="0"/>
              <a:buChar char="•"/>
            </a:pPr>
            <a:r>
              <a:rPr lang="pl-PL" dirty="0" smtClean="0"/>
              <a:t>wydłużenie realizacji PROW 2014-2020 o 2 lata i przesunięcie </a:t>
            </a:r>
            <a:r>
              <a:rPr lang="pl-PL" dirty="0"/>
              <a:t>w czasie nowego konkursu na wybór LSR ze względu na brak podstawy prawnej do wdrażania RLKS na nową perspektywę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3929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901617" y="1904820"/>
            <a:ext cx="84877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Na dzień 10 września 2023 r. w ramach działania LEADER:</a:t>
            </a:r>
          </a:p>
          <a:p>
            <a:pPr algn="ctr"/>
            <a:endParaRPr lang="pl-PL" dirty="0" smtClean="0"/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pl-PL" b="1" dirty="0" smtClean="0"/>
              <a:t>zawarto</a:t>
            </a:r>
            <a:r>
              <a:rPr lang="pl-PL" dirty="0" smtClean="0"/>
              <a:t> </a:t>
            </a:r>
            <a:r>
              <a:rPr lang="pl-PL" dirty="0"/>
              <a:t>29 348 umów na </a:t>
            </a:r>
            <a:r>
              <a:rPr lang="pl-PL" dirty="0" smtClean="0"/>
              <a:t>kwotę 4 </a:t>
            </a:r>
            <a:r>
              <a:rPr lang="pl-PL" dirty="0"/>
              <a:t>054 446 035,12 zł </a:t>
            </a:r>
            <a:r>
              <a:rPr lang="pl-PL" dirty="0" smtClean="0"/>
              <a:t>co stanowi </a:t>
            </a:r>
            <a:r>
              <a:rPr lang="pl-PL" b="1" dirty="0" smtClean="0"/>
              <a:t>- 93,39</a:t>
            </a:r>
            <a:r>
              <a:rPr lang="pl-PL" b="1" dirty="0"/>
              <a:t>% </a:t>
            </a:r>
            <a:r>
              <a:rPr lang="pl-PL" dirty="0"/>
              <a:t>alokacji </a:t>
            </a:r>
            <a:endParaRPr lang="pl-PL" dirty="0" smtClean="0"/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pl-PL" b="1" dirty="0" smtClean="0"/>
              <a:t>wypłacono </a:t>
            </a:r>
            <a:r>
              <a:rPr lang="pl-PL" dirty="0"/>
              <a:t>3 436 918 867,23 zł dla 21 831 beneficjentów </a:t>
            </a:r>
            <a:r>
              <a:rPr lang="pl-PL" dirty="0" smtClean="0"/>
              <a:t>co stanowi - </a:t>
            </a:r>
            <a:r>
              <a:rPr lang="pl-PL" b="1" dirty="0" smtClean="0"/>
              <a:t>80,19% </a:t>
            </a:r>
            <a:r>
              <a:rPr lang="pl-PL" dirty="0" smtClean="0"/>
              <a:t>alokacji</a:t>
            </a:r>
          </a:p>
          <a:p>
            <a:endParaRPr lang="pl-PL" dirty="0" smtClean="0"/>
          </a:p>
          <a:p>
            <a:pPr algn="ctr"/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Lokalne 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Strategie Rozwoju dla PS WPR 2023-2027 zostaną wybrane do realizacji w IV kwartale 2023 r. </a:t>
            </a:r>
            <a:endParaRPr lang="pl-PL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pl-PL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pl-PL" dirty="0"/>
              <a:t>Ogłoszony przez wszystkie Samorządy Województw </a:t>
            </a:r>
            <a:r>
              <a:rPr lang="pl-PL" b="1" dirty="0"/>
              <a:t>nabór wniosków o wybór LSR trwał do 7 czerwca br.</a:t>
            </a:r>
            <a:r>
              <a:rPr lang="pl-PL" dirty="0"/>
              <a:t> </a:t>
            </a:r>
            <a:r>
              <a:rPr lang="pl-PL" dirty="0" smtClean="0"/>
              <a:t>Obecnie LSR podlegają ocenie pod względem spełniania warunków dostępu oraz kryteriów wyboru. </a:t>
            </a:r>
            <a:endParaRPr lang="pl-PL" dirty="0"/>
          </a:p>
          <a:p>
            <a:pPr algn="ctr"/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389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901617" y="2948693"/>
            <a:ext cx="84877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dirty="0" smtClean="0"/>
              <a:t>Dziękuję za uwagę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91958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115568" y="1746504"/>
            <a:ext cx="102138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Rozwój Lokalny Kierowany przez Społeczność (RLKS) umożliwia zastosowanie metody LEADER 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także w </a:t>
            </a:r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ramach polityki spójności. </a:t>
            </a:r>
          </a:p>
          <a:p>
            <a:endParaRPr lang="pl-PL" b="1" dirty="0"/>
          </a:p>
          <a:p>
            <a:pPr>
              <a:lnSpc>
                <a:spcPct val="150000"/>
              </a:lnSpc>
            </a:pPr>
            <a:r>
              <a:rPr lang="pl-PL" dirty="0"/>
              <a:t>RLKS korzysta </a:t>
            </a:r>
            <a:r>
              <a:rPr lang="pl-PL" dirty="0" smtClean="0"/>
              <a:t>ze </a:t>
            </a:r>
            <a:r>
              <a:rPr lang="pl-PL" dirty="0"/>
              <a:t>środków: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/>
              <a:t>EFRROW</a:t>
            </a:r>
            <a:r>
              <a:rPr lang="pl-PL" dirty="0"/>
              <a:t> -  Europejski Fundusz Rolny na rzecz Rozwoju Obszarów Wiejskich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/>
              <a:t>EFMR</a:t>
            </a:r>
            <a:r>
              <a:rPr lang="pl-PL" dirty="0"/>
              <a:t> - Europejskiego Funduszu Morskiego i Rybackiego,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/>
              <a:t>EFRR -</a:t>
            </a:r>
            <a:r>
              <a:rPr lang="pl-PL" dirty="0"/>
              <a:t> Europejskiego Funduszu Rozwoju </a:t>
            </a:r>
            <a:r>
              <a:rPr lang="pl-PL" dirty="0" smtClean="0"/>
              <a:t>Regionalnego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/>
              <a:t>EFS</a:t>
            </a:r>
            <a:r>
              <a:rPr lang="pl-PL" dirty="0"/>
              <a:t> - Europejskiego Funduszu Społecznego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Wielofunduszowość</a:t>
            </a:r>
            <a:r>
              <a:rPr lang="pl-PL" dirty="0"/>
              <a:t>, w </a:t>
            </a:r>
            <a:r>
              <a:rPr lang="pl-PL" dirty="0" smtClean="0"/>
              <a:t>pełnej formule w perspektywie </a:t>
            </a:r>
            <a:r>
              <a:rPr lang="pl-PL" dirty="0"/>
              <a:t>2014 – 2020, wdrażają dwa województwa: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smtClean="0"/>
              <a:t>Kujawsko-Pomorskie</a:t>
            </a:r>
            <a:endParaRPr lang="pl-PL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/>
              <a:t>Podlaskie. </a:t>
            </a:r>
          </a:p>
        </p:txBody>
      </p:sp>
    </p:spTree>
    <p:extLst>
      <p:ext uri="{BB962C8B-B14F-4D97-AF65-F5344CB8AC3E}">
        <p14:creationId xmlns:p14="http://schemas.microsoft.com/office/powerpoint/2010/main" val="3389832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729326" y="1946095"/>
            <a:ext cx="8733347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Powstała wspólna podstawa prawna </a:t>
            </a:r>
            <a:r>
              <a:rPr lang="pl-PL" sz="2000" dirty="0" smtClean="0"/>
              <a:t>– </a:t>
            </a:r>
            <a:r>
              <a:rPr lang="pl-PL" sz="2000" b="1" dirty="0" smtClean="0"/>
              <a:t>ustawa </a:t>
            </a:r>
            <a:r>
              <a:rPr lang="pl-PL" sz="2000" b="1" dirty="0"/>
              <a:t>o </a:t>
            </a:r>
            <a:r>
              <a:rPr lang="pl-PL" sz="2000" b="1" dirty="0" smtClean="0"/>
              <a:t>RLKS</a:t>
            </a:r>
            <a:endParaRPr lang="pl-PL" sz="20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Wspólne zasady konkursu </a:t>
            </a:r>
            <a:r>
              <a:rPr lang="pl-PL" sz="2000" dirty="0"/>
              <a:t>(regulamin i formularze a także struktura LSR)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Wspólne kryteria wyboru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 smtClean="0"/>
              <a:t>Jedna umowa </a:t>
            </a:r>
            <a:r>
              <a:rPr lang="pl-PL" sz="2000" b="1" dirty="0"/>
              <a:t>ramowa </a:t>
            </a:r>
            <a:r>
              <a:rPr lang="pl-PL" sz="2000" b="1" dirty="0" smtClean="0"/>
              <a:t>dla </a:t>
            </a:r>
            <a:r>
              <a:rPr lang="pl-PL" sz="2000" b="1" dirty="0"/>
              <a:t>wielofunduszowych LSR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Jednolite zasady ewaluacji LSR</a:t>
            </a:r>
          </a:p>
          <a:p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998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910273" y="1451719"/>
            <a:ext cx="9928927" cy="4760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Konkurs na wybór LSR - rok 2015/2016 – był regionalny, wielofunduszowy w oparciu o wspólna dokumentację konkursową.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Umowy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ramowe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zostały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zawarte w 2016 r. (dodatkowo 2 umowy zawarto w 2017 r., jedna w 2019 r. została rozwiązana).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Obecnie realizowanych jest </a:t>
            </a:r>
            <a:r>
              <a:rPr lang="pl-PL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291 umów ramowych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z wykorzystaniem środków PROW 2014-2020.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Zdecydowana większość zatwierdzonych strategii (271 z 291) jest realizowana przez grupy, które kontynuują działalność prowadzoną w poprzedniej perspektywie finansowej. Spośród 291 LGD, 41 to grupy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wielofunduszowe – 28 w województwie kujawsko – pomorskim i 13 w województwie podlaskim.</a:t>
            </a:r>
            <a:endParaRPr lang="pl-PL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6089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312998" y="1775401"/>
            <a:ext cx="966498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/>
              <a:t>Pierwotna alokacja </a:t>
            </a:r>
            <a:r>
              <a:rPr lang="pl-PL" sz="2000" dirty="0"/>
              <a:t>na działanie </a:t>
            </a:r>
            <a:r>
              <a:rPr lang="pl-PL" sz="2000" b="1" dirty="0"/>
              <a:t>LEADER </a:t>
            </a:r>
            <a:r>
              <a:rPr lang="pl-PL" sz="2000" b="1" dirty="0" smtClean="0"/>
              <a:t>w PROW 2014-2020 </a:t>
            </a:r>
            <a:r>
              <a:rPr lang="pl-PL" sz="2000" dirty="0" smtClean="0"/>
              <a:t>wynosiła </a:t>
            </a:r>
            <a:r>
              <a:rPr lang="pl-PL" sz="2000" b="1" dirty="0"/>
              <a:t>734 999 913 euro </a:t>
            </a:r>
            <a:r>
              <a:rPr lang="pl-PL" sz="2000" dirty="0" smtClean="0"/>
              <a:t>ogółem co stanowiło </a:t>
            </a:r>
            <a:r>
              <a:rPr lang="pl-PL" sz="2000" b="1" dirty="0" smtClean="0"/>
              <a:t>5,44</a:t>
            </a:r>
            <a:r>
              <a:rPr lang="pl-PL" sz="2000" dirty="0" smtClean="0"/>
              <a:t>% środków EFRROW.</a:t>
            </a:r>
            <a:endParaRPr lang="pl-PL" sz="2000" dirty="0"/>
          </a:p>
          <a:p>
            <a:pPr>
              <a:lnSpc>
                <a:spcPct val="150000"/>
              </a:lnSpc>
            </a:pPr>
            <a:endParaRPr lang="pl-PL" sz="2000" dirty="0"/>
          </a:p>
          <a:p>
            <a:pPr algn="ctr">
              <a:lnSpc>
                <a:spcPct val="150000"/>
              </a:lnSpc>
            </a:pPr>
            <a:r>
              <a:rPr lang="pl-PL" sz="2000" b="1" dirty="0"/>
              <a:t>2 zmiany w 2019 r.</a:t>
            </a:r>
            <a:r>
              <a:rPr lang="pl-PL" sz="2000" dirty="0"/>
              <a:t>: dodano </a:t>
            </a:r>
            <a:r>
              <a:rPr lang="pl-PL" sz="2000" b="1" dirty="0"/>
              <a:t>najpierw 22 mln euro ogółem </a:t>
            </a:r>
            <a:r>
              <a:rPr lang="pl-PL" sz="2000" dirty="0"/>
              <a:t>a </a:t>
            </a:r>
            <a:r>
              <a:rPr lang="pl-PL" sz="2000" b="1" dirty="0"/>
              <a:t>następnie 30 mln </a:t>
            </a:r>
            <a:r>
              <a:rPr lang="pl-PL" sz="2000" b="1" dirty="0" smtClean="0"/>
              <a:t>euro</a:t>
            </a:r>
            <a:r>
              <a:rPr lang="pl-PL" sz="2000" dirty="0" smtClean="0"/>
              <a:t>, co stanowiło </a:t>
            </a:r>
            <a:r>
              <a:rPr lang="pl-PL" sz="2000" b="1" dirty="0" smtClean="0"/>
              <a:t>5,78%</a:t>
            </a:r>
            <a:r>
              <a:rPr lang="pl-PL" sz="2000" dirty="0" smtClean="0"/>
              <a:t> środków Programu.</a:t>
            </a:r>
            <a:endParaRPr lang="pl-PL" sz="2000" dirty="0"/>
          </a:p>
          <a:p>
            <a:pPr algn="ctr">
              <a:lnSpc>
                <a:spcPct val="150000"/>
              </a:lnSpc>
            </a:pPr>
            <a:r>
              <a:rPr lang="pl-PL" sz="2000" dirty="0"/>
              <a:t>W marcu </a:t>
            </a:r>
            <a:r>
              <a:rPr lang="pl-PL" sz="2000" b="1" dirty="0"/>
              <a:t>2021 r. </a:t>
            </a:r>
            <a:r>
              <a:rPr lang="pl-PL" sz="2000" dirty="0"/>
              <a:t>w ramach </a:t>
            </a:r>
            <a:r>
              <a:rPr lang="pl-PL" sz="2000" dirty="0" smtClean="0"/>
              <a:t>„środków przejściowych” </a:t>
            </a:r>
            <a:r>
              <a:rPr lang="pl-PL" sz="2000" b="1" dirty="0"/>
              <a:t>dodano 179 673 110 euro</a:t>
            </a:r>
            <a:r>
              <a:rPr lang="pl-PL" sz="2000" dirty="0"/>
              <a:t>.</a:t>
            </a:r>
          </a:p>
          <a:p>
            <a:pPr algn="ctr">
              <a:lnSpc>
                <a:spcPct val="150000"/>
              </a:lnSpc>
            </a:pPr>
            <a:endParaRPr lang="pl-PL" sz="2000" b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l-PL" sz="2400" b="1" dirty="0">
                <a:solidFill>
                  <a:srgbClr val="FF0000"/>
                </a:solidFill>
              </a:rPr>
              <a:t>Budżet działania LEADER finalnie wynosi 964 653 465 euro</a:t>
            </a:r>
            <a:r>
              <a:rPr lang="pl-PL" sz="2400" b="1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endParaRPr lang="pl-PL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8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006005" y="1810280"/>
            <a:ext cx="1016796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W latach 2014-2020 podejście LEADER zostało wdrożone w ramach działania 19 Programu Rozwoju Obszarów Wiejskich na lata 2014-2020 współfinansowanego z EFRROW. </a:t>
            </a:r>
          </a:p>
          <a:p>
            <a:pPr>
              <a:lnSpc>
                <a:spcPct val="150000"/>
              </a:lnSpc>
            </a:pP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dirty="0"/>
              <a:t>W ramach </a:t>
            </a:r>
            <a:r>
              <a:rPr lang="pl-PL" sz="2000" dirty="0" err="1"/>
              <a:t>LEADERa</a:t>
            </a:r>
            <a:r>
              <a:rPr lang="pl-PL" sz="2000" dirty="0"/>
              <a:t> realizowane </a:t>
            </a:r>
            <a:r>
              <a:rPr lang="pl-PL" sz="2000" dirty="0" smtClean="0"/>
              <a:t>są </a:t>
            </a:r>
            <a:r>
              <a:rPr lang="pl-PL" sz="2000" dirty="0"/>
              <a:t>poddziałania: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19.1. Wsparcie </a:t>
            </a:r>
            <a:r>
              <a:rPr lang="pl-PL" sz="2000" dirty="0" smtClean="0"/>
              <a:t>przygotowawcze;</a:t>
            </a:r>
            <a:endParaRPr lang="pl-PL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19.2. Wsparcie na wdrażanie operacji w ramach strategii rozwoju lokalnego kierowanego przez społeczność;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19.3 Przygotowanie i realizacja działań w zakresie współpracy z lokalną grupą działania;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19.4. Wsparcie na rzecz kosztów bieżących i aktywizacji.</a:t>
            </a:r>
          </a:p>
        </p:txBody>
      </p:sp>
    </p:spTree>
    <p:extLst>
      <p:ext uri="{BB962C8B-B14F-4D97-AF65-F5344CB8AC3E}">
        <p14:creationId xmlns:p14="http://schemas.microsoft.com/office/powerpoint/2010/main" val="217425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956270" y="2507152"/>
            <a:ext cx="103784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19.1 WSPARCIE PRZYGOTOWAWCZE</a:t>
            </a:r>
          </a:p>
          <a:p>
            <a:endParaRPr lang="pl-PL" sz="2000" dirty="0"/>
          </a:p>
          <a:p>
            <a:endParaRPr lang="pl-PL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Nabór wniosków </a:t>
            </a:r>
            <a:r>
              <a:rPr lang="pl-PL" sz="2000" dirty="0"/>
              <a:t>został przeprowadzony dwukrotnie: </a:t>
            </a:r>
            <a:r>
              <a:rPr lang="pl-PL" sz="2000" b="1" dirty="0"/>
              <a:t>w 2015 i 2022 roku</a:t>
            </a:r>
            <a:r>
              <a:rPr lang="pl-PL" sz="2000" dirty="0"/>
              <a:t>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Ogółem </a:t>
            </a:r>
            <a:r>
              <a:rPr lang="pl-PL" sz="2000" b="1" dirty="0"/>
              <a:t>złożono </a:t>
            </a: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620 </a:t>
            </a:r>
            <a:r>
              <a:rPr lang="pl-PL" sz="2000" b="1" dirty="0"/>
              <a:t>wniosków </a:t>
            </a:r>
            <a:r>
              <a:rPr lang="pl-PL" sz="2000" dirty="0"/>
              <a:t>o przyznanie pomocy, </a:t>
            </a:r>
            <a:r>
              <a:rPr lang="pl-PL" sz="2000" b="1" dirty="0"/>
              <a:t>zawarto </a:t>
            </a: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607</a:t>
            </a:r>
            <a:r>
              <a:rPr lang="pl-PL" sz="2000" b="1" dirty="0"/>
              <a:t> umów na kwotę </a:t>
            </a: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60 mln zł.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b="1" dirty="0"/>
              <a:t>Do końca grudnia 2022 r. wypłacono </a:t>
            </a:r>
            <a:r>
              <a:rPr lang="pl-PL" sz="2000" b="1" dirty="0">
                <a:solidFill>
                  <a:schemeClr val="accent6">
                    <a:lumMod val="75000"/>
                  </a:schemeClr>
                </a:solidFill>
              </a:rPr>
              <a:t>41,7 mln zł </a:t>
            </a:r>
            <a:r>
              <a:rPr lang="pl-PL" sz="2000" dirty="0"/>
              <a:t>w ramach </a:t>
            </a:r>
            <a:r>
              <a:rPr lang="pl-PL" sz="2000" b="1" dirty="0"/>
              <a:t>607 operacji</a:t>
            </a:r>
          </a:p>
        </p:txBody>
      </p:sp>
    </p:spTree>
    <p:extLst>
      <p:ext uri="{BB962C8B-B14F-4D97-AF65-F5344CB8AC3E}">
        <p14:creationId xmlns:p14="http://schemas.microsoft.com/office/powerpoint/2010/main" val="3560449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35257" y="1296748"/>
            <a:ext cx="1166247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19.2 WDRAŻANIE LOKALNYCH STRATEGII ROZWOJU</a:t>
            </a:r>
          </a:p>
          <a:p>
            <a:endParaRPr lang="pl-PL" sz="1600" b="1" u="sng" dirty="0"/>
          </a:p>
          <a:p>
            <a:r>
              <a:rPr lang="pl-PL" sz="1600" b="1" u="sng" dirty="0"/>
              <a:t>Zakres wsparcia był modyfikowany a obecnie wsparcie udzielane jest na operacje mające na celu:</a:t>
            </a:r>
          </a:p>
          <a:p>
            <a:endParaRPr lang="pl-PL" sz="1600" dirty="0"/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/>
              <a:t>wzmocnienie kapitału społecznego, w tym przez podnoszenie wiedzy społeczności lokalnej w zakresie ochrony środowiska i zmian klimatycznych, także z wykorzystaniem rozwiązań innowacyjnych,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/>
              <a:t>rozwój przedsiębiorczości na obszarze wiejskim objętym LSR przez:</a:t>
            </a:r>
          </a:p>
          <a:p>
            <a:pPr marL="55880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podejmowanie działalności gospodarczej,</a:t>
            </a:r>
          </a:p>
          <a:p>
            <a:pPr marL="55880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tworzenie lub rozwój inkubatorów przetwórstwa lokalnego produktów rolnych będących przedsiębiorstwami spożywczymi </a:t>
            </a:r>
          </a:p>
          <a:p>
            <a:pPr marL="55880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rozwijanie działalności gospodarczej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/>
              <a:t>wspieranie współpracy między podmiotami wykonującymi działalność gospodarczą na obszarze wiejskim objętym LSR:</a:t>
            </a:r>
          </a:p>
          <a:p>
            <a:pPr marL="536575" lvl="0" indent="-263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w ramach krótkich łańcuchów</a:t>
            </a:r>
          </a:p>
          <a:p>
            <a:pPr marL="536575" lvl="0" indent="-263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w zakresie świadczenia usług turystycznych, lub</a:t>
            </a:r>
          </a:p>
          <a:p>
            <a:pPr marL="536575" lvl="0" indent="-263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w zakresie rozwijania rynków zbytu produktów lub usług lokalnych;</a:t>
            </a:r>
            <a:endParaRPr lang="pl-PL" sz="1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3311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1F345B7-EE52-46DA-AA3D-AE4C6FB0946C}"/>
              </a:ext>
            </a:extLst>
          </p:cNvPr>
          <p:cNvSpPr txBox="1"/>
          <p:nvPr/>
        </p:nvSpPr>
        <p:spPr>
          <a:xfrm>
            <a:off x="380029" y="910156"/>
            <a:ext cx="11530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Europejski Fundusz Rolny na rzecz Rozwoju Obszarów Wiejskich: Europa inwestująca w obszary wiejskie.</a:t>
            </a:r>
          </a:p>
          <a:p>
            <a:pPr algn="ctr"/>
            <a:r>
              <a:rPr lang="pl-PL" sz="1200" dirty="0"/>
              <a:t>Zostań </a:t>
            </a:r>
            <a:r>
              <a:rPr lang="pl-PL" sz="1200"/>
              <a:t>partnerem KSOW, </a:t>
            </a:r>
            <a:r>
              <a:rPr lang="pl-PL" sz="1200" dirty="0"/>
              <a:t>o</a:t>
            </a:r>
            <a:r>
              <a:rPr lang="pl-PL" sz="1200"/>
              <a:t>dwieź </a:t>
            </a:r>
            <a:r>
              <a:rPr lang="pl-PL" sz="1200" dirty="0"/>
              <a:t>portal www.ksow.pl</a:t>
            </a:r>
          </a:p>
        </p:txBody>
      </p:sp>
      <p:pic>
        <p:nvPicPr>
          <p:cNvPr id="2" name="Obraz 4" descr="logo">
            <a:extLst>
              <a:ext uri="{FF2B5EF4-FFF2-40B4-BE49-F238E27FC236}">
                <a16:creationId xmlns:a16="http://schemas.microsoft.com/office/drawing/2014/main" id="{9445E1CA-E8FC-7429-5609-3CC9E006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41" y="254258"/>
            <a:ext cx="864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5" descr="ksow">
            <a:extLst>
              <a:ext uri="{FF2B5EF4-FFF2-40B4-BE49-F238E27FC236}">
                <a16:creationId xmlns:a16="http://schemas.microsoft.com/office/drawing/2014/main" id="{60C49365-FDA0-49AA-5A56-67E41F321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84" y="249916"/>
            <a:ext cx="14976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6" descr="PROW-2014-20_301146529b">
            <a:extLst>
              <a:ext uri="{FF2B5EF4-FFF2-40B4-BE49-F238E27FC236}">
                <a16:creationId xmlns:a16="http://schemas.microsoft.com/office/drawing/2014/main" id="{BB2136FA-A8BE-B19E-772B-4700C4A0B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18" y="249916"/>
            <a:ext cx="886154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Obraz zawierający logo, tekst, Grafika, projekt graficzny&#10;&#10;Opis wygenerowany automatycznie">
            <a:extLst>
              <a:ext uri="{FF2B5EF4-FFF2-40B4-BE49-F238E27FC236}">
                <a16:creationId xmlns:a16="http://schemas.microsoft.com/office/drawing/2014/main" id="{E77DB9AD-C8AF-0ABB-4879-AD2D9D6932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9355" r="4979" b="9556"/>
          <a:stretch/>
        </p:blipFill>
        <p:spPr>
          <a:xfrm>
            <a:off x="4265461" y="304800"/>
            <a:ext cx="657795" cy="576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84980" y="1401177"/>
            <a:ext cx="1112101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chemeClr val="accent6">
                    <a:lumMod val="75000"/>
                  </a:schemeClr>
                </a:solidFill>
              </a:rPr>
              <a:t>19.2 WDRAŻANIE LOKALNYCH STRATEGII ROZWOJU</a:t>
            </a:r>
          </a:p>
          <a:p>
            <a:endParaRPr lang="pl-PL" sz="1600" b="1" u="sng" dirty="0"/>
          </a:p>
          <a:p>
            <a:r>
              <a:rPr lang="pl-PL" sz="1600" b="1" u="sng" dirty="0"/>
              <a:t>Zakres wsparcia był modyfikowany a obecnie wsparcie udzielane jest na operacje mające na celu (cd):</a:t>
            </a:r>
          </a:p>
          <a:p>
            <a:endParaRPr lang="pl-PL" sz="1600" dirty="0"/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/>
              <a:t>rozwój rynków zbytu produktów i usług lokalnych, z wyłączeniem operacji polegających na budowie lub modernizacji targowisk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/>
              <a:t>zachowanie dziedzictwa lokalnego;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/>
              <a:t>rozwój ogólnodostępnej i niekomercyjnej infrastruktury turystycznej lub rekreacyjnej, lub kulturalnej;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/>
              <a:t>budowę lub przebudowę publicznych dróg gminnych lub powiatowych, które:</a:t>
            </a:r>
          </a:p>
          <a:p>
            <a:pPr marL="536575" indent="-263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umożliwiają połączenie obiektów użyteczności publicznej, w których są świadczone usługi społeczne, zdrowotne, opiekuńczo-wychowawcze lub edukacyjne dla ludności </a:t>
            </a:r>
            <a:r>
              <a:rPr lang="pl-PL" sz="1400" i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lokalnej</a:t>
            </a:r>
            <a:r>
              <a:rPr lang="pl-PL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z siecią dróg publicznych albo</a:t>
            </a:r>
            <a:endParaRPr lang="pl-PL" sz="1400" dirty="0">
              <a:effectLst/>
              <a:ea typeface="Calibri" panose="020F0502020204030204" pitchFamily="34" charset="0"/>
            </a:endParaRPr>
          </a:p>
          <a:p>
            <a:pPr marL="536575" indent="-263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skracają dystans lub czas dojazdu do tych obiektów;</a:t>
            </a:r>
          </a:p>
          <a:p>
            <a:pPr marL="273050" indent="-273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ea typeface="Calibri" panose="020F0502020204030204" pitchFamily="34" charset="0"/>
              </a:rPr>
              <a:t>promowanie obszaru objętego LSR, w tym produktów lub usług lokalnych.;</a:t>
            </a:r>
          </a:p>
          <a:p>
            <a:pPr marL="273050" indent="-273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ea typeface="Calibri" panose="020F0502020204030204" pitchFamily="34" charset="0"/>
              </a:rPr>
              <a:t>wypracowanie efektywnych i niestandardowych rozwiązań lokalnych problemów miejscowości wiejskich dzięki innowacyjnemu podejściu, poprzez oddolne i lokalne koncepcje rozwoju wsi zwane "koncepcjami inteligentnych wsi".</a:t>
            </a:r>
            <a:endParaRPr lang="pl-PL" sz="1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863287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15AE1149BBEA48BBF67244FB2184E6" ma:contentTypeVersion="13" ma:contentTypeDescription="Utwórz nowy dokument." ma:contentTypeScope="" ma:versionID="3b5489d43d9dd6ca02c2de4f96937517">
  <xsd:schema xmlns:xsd="http://www.w3.org/2001/XMLSchema" xmlns:xs="http://www.w3.org/2001/XMLSchema" xmlns:p="http://schemas.microsoft.com/office/2006/metadata/properties" xmlns:ns3="2f2a0d2b-1bfa-49ee-953f-5b1f3ec41016" xmlns:ns4="6ff1ac70-4c6a-44d1-9aad-978986c98eb6" targetNamespace="http://schemas.microsoft.com/office/2006/metadata/properties" ma:root="true" ma:fieldsID="2788b5aa9804d356d58277804f39b7e7" ns3:_="" ns4:_="">
    <xsd:import namespace="2f2a0d2b-1bfa-49ee-953f-5b1f3ec41016"/>
    <xsd:import namespace="6ff1ac70-4c6a-44d1-9aad-978986c98e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a0d2b-1bfa-49ee-953f-5b1f3ec4101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Ostatnio udostępniane według użytkownika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Ostatnio udostępniane według czasu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f1ac70-4c6a-44d1-9aad-978986c98e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220B7C-E4FF-4105-8F40-53B0684370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0079C6-4097-4446-A459-056E26493F2B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6ff1ac70-4c6a-44d1-9aad-978986c98eb6"/>
    <ds:schemaRef ds:uri="http://schemas.microsoft.com/office/2006/documentManagement/types"/>
    <ds:schemaRef ds:uri="2f2a0d2b-1bfa-49ee-953f-5b1f3ec41016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CCBA46-9DF8-43DE-8E53-293D482DB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2a0d2b-1bfa-49ee-953f-5b1f3ec41016"/>
    <ds:schemaRef ds:uri="6ff1ac70-4c6a-44d1-9aad-978986c98e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1725</Words>
  <Application>Microsoft Office PowerPoint</Application>
  <PresentationFormat>Panoramiczny</PresentationFormat>
  <Paragraphs>174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Motyw pakietu Office</vt:lpstr>
      <vt:lpstr>Podsumowanie wdrażania podejścia LEADER w ramach PROW 2014-2020 z perspektywy Ministerstwa Rolnictwa i Rozwoju Wsi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Kodeks pracy dla zarządzających organizacją pozarządową.</dc:title>
  <dc:creator>Piotr Sadłocha</dc:creator>
  <cp:lastModifiedBy>Rodak Beata</cp:lastModifiedBy>
  <cp:revision>81</cp:revision>
  <dcterms:created xsi:type="dcterms:W3CDTF">2018-06-19T11:46:31Z</dcterms:created>
  <dcterms:modified xsi:type="dcterms:W3CDTF">2023-09-19T09:30:16Z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0x0101001F15AE1149BBEA48BBF67244FB2184E6</vt:lpwstr>
  </property>
</Properties>
</file>