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7"/>
  </p:notesMasterIdLst>
  <p:sldIdLst>
    <p:sldId id="256" r:id="rId6"/>
    <p:sldId id="258" r:id="rId7"/>
    <p:sldId id="260" r:id="rId8"/>
    <p:sldId id="262" r:id="rId9"/>
    <p:sldId id="261" r:id="rId10"/>
    <p:sldId id="259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C212F-7590-4FF8-AA75-9305582FBEF3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6E4BE-A370-46A7-AF37-0888DA6A75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698397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E4BE-A370-46A7-AF37-0888DA6A756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9321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E4BE-A370-46A7-AF37-0888DA6A7568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484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E4BE-A370-46A7-AF37-0888DA6A7568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4816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E4BE-A370-46A7-AF37-0888DA6A756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3094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E4BE-A370-46A7-AF37-0888DA6A7568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9684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E4BE-A370-46A7-AF37-0888DA6A756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50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E4BE-A370-46A7-AF37-0888DA6A756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9006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E4BE-A370-46A7-AF37-0888DA6A756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5506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E4BE-A370-46A7-AF37-0888DA6A756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0549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E4BE-A370-46A7-AF37-0888DA6A756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9596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E4BE-A370-46A7-AF37-0888DA6A756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841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8B1A2D-DE1C-4501-ADAB-C849BBC0A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1D3F2A3-7C78-4D6A-A976-5A4B77F1A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52684F6-5BAC-49BF-8CC8-9EE3ACD7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CECA15-3309-49E4-A034-274FFE8C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0218EB-58D5-4B37-BBF8-6B8F0284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100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08CEB6-E2C1-49F6-87B4-71FA194D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28BD1AE-2F3E-4F5F-B774-676856877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5C5DA11-583D-4164-ACE8-62990681E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CEEAA0-9CEE-4D04-91E1-7F36A49B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5FA407F-2D46-4393-90A2-61AB2B0E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330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7E7362B-2DF6-41F0-A269-CEFA74F5F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4C40219-D6C5-4872-8AA5-D9AC64341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EDA8C7-FF16-4707-85AC-0AA1738E3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77B87D8-B0AD-4428-8A3D-84B9C902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8892C2-B096-42C0-B100-C6518F0B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601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D2687B-1508-4709-BB25-3FB64ED48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105544-DB1D-4C1B-BFA0-774A48546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F4870A5-837B-4EAE-A78B-31E1D1258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99A34B-33FB-42B9-94A7-BC897F07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F544CB-AD98-4015-B29F-9189DE1EA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421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F4037F-4C88-4F44-A3B2-4EBE4A193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22466DE-72D9-4962-8220-D6C7071B6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166331-88CE-4C8B-875B-4BDBE740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F0F8EA-E064-4819-A4ED-15BA764DF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2C6B8C-0E19-450B-B4B9-67EE9FF7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68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5AF0FC-205C-45FF-AC52-A6F8F35A5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2FADB7-9790-4456-99EB-26DB25991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12FCFAC-8C84-486C-B1A9-32BF64D68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40D63C0-0185-487B-B883-E213D65F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725A826-B07C-48EC-86BF-1D71FEF75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B0928B2-97AE-40E1-B546-346D740F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55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B590B4-80BE-4510-82AA-DD9EBD6A5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8E51D-8DA3-404F-BDD7-9FBD7C645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64C15D1-9A16-49DF-8409-D65303DBF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0251058-A389-44DF-B4C8-2C22EDDEC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E0E3903-36B2-407F-984C-B782057F8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8073F05-94E5-487B-B705-650D2AC73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43F4B9D-F5D5-4093-8A34-C2FDD5C9F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62B5090-F402-40CC-B4B9-02DA1C50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0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B9DAE2-6145-4D78-93C8-572708A39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61983C3-B607-4DEA-A1CB-E9A9033C6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E1918F6-41D7-48FD-B7CC-A82F03779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F91D2FA-6F5F-4DF0-94A9-BC241044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14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65CF4D3-2321-4C59-9CEE-46675F6AD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40884DE-705F-4BA7-9A2F-33E43BB7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E97FB21-3B8A-4A52-AAEA-12E4CF58A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908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8AFAF1-3CEF-4724-8A7D-F70918E77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3A1031-CF13-48FD-B6C2-318CFBF14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CFF1D46-436F-451C-A90C-A481ECD59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C09E5CA-D6AF-4FD9-A553-D3919633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2A20718-C8FD-426E-9F50-858505781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019644-589C-485C-819F-0464DB0F8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823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F51B67-8035-42EE-B25B-765D34262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3789B0B-EEC3-4CEB-9246-BB6C3BFD0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D699244-A952-4B7B-8B8A-CAC63C0C8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3E54CCE-160F-4F43-B054-CD505B3B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C0B6895-9222-4065-915A-FAD536BE3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9EBE2D2-40FA-4CBE-8EC5-4E65C627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812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9C874C3-981B-4453-BD51-C3F11C91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DECA965-5C95-4D60-885A-1C9CD2C4C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90CBA49-C4BC-4945-9E6D-636E7049B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3511D-1307-4A75-B062-ABDC54918442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361136-AF3D-4E26-A200-EFE8DE136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CA69500-4A1D-47CC-ADFF-358B85E74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29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epue.arimr.gov.p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634358-E71C-4477-A94D-BD648ABB9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92411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b="1" dirty="0">
                <a:latin typeface="Calibri" panose="020F0502020204030204" pitchFamily="34" charset="0"/>
              </a:rPr>
              <a:t>Konferencja LGD „LEADER – perspektywy na przyszłość”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56A9EE-487B-4DE4-9697-FC38616CB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54250"/>
            <a:ext cx="9144000" cy="543296"/>
          </a:xfrm>
        </p:spPr>
        <p:txBody>
          <a:bodyPr/>
          <a:lstStyle/>
          <a:p>
            <a:r>
              <a:rPr lang="pl-PL" dirty="0"/>
              <a:t>Dźwirzyno, 25 – 27 września 2023 r.</a:t>
            </a:r>
          </a:p>
        </p:txBody>
      </p:sp>
      <p:pic>
        <p:nvPicPr>
          <p:cNvPr id="1027" name="Obraz 4" descr="logo">
            <a:extLst>
              <a:ext uri="{FF2B5EF4-FFF2-40B4-BE49-F238E27FC236}">
                <a16:creationId xmlns:a16="http://schemas.microsoft.com/office/drawing/2014/main" id="{0F2DF846-C431-4536-87AF-FCE40687E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39" y="286598"/>
            <a:ext cx="108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az 5" descr="ksow">
            <a:extLst>
              <a:ext uri="{FF2B5EF4-FFF2-40B4-BE49-F238E27FC236}">
                <a16:creationId xmlns:a16="http://schemas.microsoft.com/office/drawing/2014/main" id="{266FC2F6-DB26-48EF-894A-745DF0595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808" y="286598"/>
            <a:ext cx="1872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 6" descr="PROW-2014-20_301146529b">
            <a:extLst>
              <a:ext uri="{FF2B5EF4-FFF2-40B4-BE49-F238E27FC236}">
                <a16:creationId xmlns:a16="http://schemas.microsoft.com/office/drawing/2014/main" id="{75EDC6AB-386D-4721-B44E-C1C7F29D6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68" y="351685"/>
            <a:ext cx="110769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BA1413F-3443-42E3-855C-900FFFBFD187}"/>
              </a:ext>
            </a:extLst>
          </p:cNvPr>
          <p:cNvSpPr txBox="1"/>
          <p:nvPr/>
        </p:nvSpPr>
        <p:spPr>
          <a:xfrm>
            <a:off x="330539" y="1190612"/>
            <a:ext cx="11530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</a:t>
            </a:r>
          </a:p>
          <a:p>
            <a:pPr algn="ctr"/>
            <a:r>
              <a:rPr lang="pl-PL" sz="1200" dirty="0"/>
              <a:t>Instytucja odpowiedzialna za treść materiałów: Polska Sieć LGD – Federacja Regionalnych Sieci LGD</a:t>
            </a:r>
          </a:p>
          <a:p>
            <a:pPr algn="ctr"/>
            <a:r>
              <a:rPr lang="pl-PL" sz="1200" dirty="0"/>
              <a:t>Instytucja zarządzająca Programem Rozwoju Obszarów Wiejskich na lata 2014 – 2020 – Ministerstwo Rolnictwa i Rozwoju Wsi</a:t>
            </a:r>
          </a:p>
          <a:p>
            <a:pPr algn="ctr"/>
            <a:r>
              <a:rPr lang="pl-PL" sz="1200" dirty="0"/>
              <a:t>Operacja współfinansowana ze środków Unii Europejskiej w ramach Schematu II Pomocy Technicznej „Krajowej Sieci Obszarów Wiejskich”</a:t>
            </a:r>
          </a:p>
          <a:p>
            <a:pPr algn="ctr"/>
            <a:r>
              <a:rPr lang="pl-PL" sz="1200" dirty="0"/>
              <a:t>Programu Rozwoju Obszarów Wiejskich na lata 2014 – 2020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0989BA5-744A-4CF2-B69A-F4CB6C4CD13D}"/>
              </a:ext>
            </a:extLst>
          </p:cNvPr>
          <p:cNvSpPr txBox="1"/>
          <p:nvPr/>
        </p:nvSpPr>
        <p:spPr>
          <a:xfrm>
            <a:off x="3553247" y="5146156"/>
            <a:ext cx="508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Departament Działań Delegowanych ARiMR</a:t>
            </a:r>
          </a:p>
        </p:txBody>
      </p:sp>
      <p:pic>
        <p:nvPicPr>
          <p:cNvPr id="7" name="Obraz 6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B68A1EC8-0204-35D2-DA11-663A63789D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3049502" y="286598"/>
            <a:ext cx="82224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33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partnerem KSOW, odwieź 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515F2D0-B3D0-412C-9C57-02F1FFF99E9A}"/>
              </a:ext>
            </a:extLst>
          </p:cNvPr>
          <p:cNvSpPr/>
          <p:nvPr/>
        </p:nvSpPr>
        <p:spPr>
          <a:xfrm>
            <a:off x="506027" y="1660124"/>
            <a:ext cx="10191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/>
              <a:t>Uprawnienia w systemie CSOB dla pracowników LGD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7AAB015F-52B8-4D88-B18D-9821557FB77C}"/>
              </a:ext>
            </a:extLst>
          </p:cNvPr>
          <p:cNvSpPr/>
          <p:nvPr/>
        </p:nvSpPr>
        <p:spPr>
          <a:xfrm>
            <a:off x="380029" y="2274838"/>
            <a:ext cx="1031756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l-PL" sz="2400" dirty="0"/>
              <a:t>1.Pracownik kancelaryjny - przeglądający z funkcją pobierania dokumentów</a:t>
            </a:r>
          </a:p>
          <a:p>
            <a:pPr lvl="0" algn="just">
              <a:defRPr/>
            </a:pPr>
            <a:r>
              <a:rPr lang="pl-PL" sz="2400" dirty="0"/>
              <a:t>2.Przeglądający LGD- możliwość przeglądu każdej sprawy do momentu podpisania umowy,</a:t>
            </a:r>
          </a:p>
          <a:p>
            <a:pPr lvl="0" algn="just">
              <a:defRPr/>
            </a:pPr>
            <a:r>
              <a:rPr lang="pl-PL" sz="2400" dirty="0"/>
              <a:t>3.Pracownik merytoryczny LGD – obsługa </a:t>
            </a:r>
            <a:r>
              <a:rPr lang="pl-PL" sz="2400" dirty="0" err="1"/>
              <a:t>WoPP</a:t>
            </a:r>
            <a:r>
              <a:rPr lang="pl-PL" sz="2400" dirty="0"/>
              <a:t> w zakresie LGD,</a:t>
            </a:r>
          </a:p>
          <a:p>
            <a:pPr lvl="0">
              <a:defRPr/>
            </a:pPr>
            <a:r>
              <a:rPr lang="pl-PL" sz="2400" dirty="0"/>
              <a:t>4.Zatwierdzający LGD – zatwierdzanie </a:t>
            </a:r>
            <a:r>
              <a:rPr lang="pl-PL" sz="2400" dirty="0" err="1"/>
              <a:t>WoPP</a:t>
            </a:r>
            <a:r>
              <a:rPr lang="pl-PL" sz="2400" dirty="0"/>
              <a:t> oraz zatwierdzanie list rankingowych.</a:t>
            </a:r>
          </a:p>
          <a:p>
            <a:pPr lvl="0" algn="just">
              <a:defRPr/>
            </a:pPr>
            <a:endParaRPr lang="pl-PL" sz="2800" dirty="0">
              <a:solidFill>
                <a:srgbClr val="003366"/>
              </a:solidFill>
            </a:endParaRPr>
          </a:p>
          <a:p>
            <a:pPr lvl="0" algn="ctr">
              <a:defRPr/>
            </a:pPr>
            <a:r>
              <a:rPr lang="pl-PL" sz="2800" dirty="0"/>
              <a:t>„Administrator” to uprawniony pracownik SW– nadawanie uprawnień w systemie dla pracowników LGD</a:t>
            </a:r>
          </a:p>
        </p:txBody>
      </p:sp>
    </p:spTree>
    <p:extLst>
      <p:ext uri="{BB962C8B-B14F-4D97-AF65-F5344CB8AC3E}">
        <p14:creationId xmlns:p14="http://schemas.microsoft.com/office/powerpoint/2010/main" val="4242716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partnerem KSOW, odwieź 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703B38D-47EE-4C85-A2C4-699A5C934F22}"/>
              </a:ext>
            </a:extLst>
          </p:cNvPr>
          <p:cNvSpPr txBox="1"/>
          <p:nvPr/>
        </p:nvSpPr>
        <p:spPr>
          <a:xfrm>
            <a:off x="1029810" y="2066718"/>
            <a:ext cx="96944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sz="2800" b="1" dirty="0"/>
              <a:t>Dziękujemy za uwagę!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800" b="1" dirty="0">
              <a:solidFill>
                <a:srgbClr val="003366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9884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partnerem KSOW, odwieź 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1108453-55EF-41B8-9A8A-6C88F4564551}"/>
              </a:ext>
            </a:extLst>
          </p:cNvPr>
          <p:cNvSpPr txBox="1"/>
          <p:nvPr/>
        </p:nvSpPr>
        <p:spPr>
          <a:xfrm>
            <a:off x="1290946" y="1847681"/>
            <a:ext cx="9129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dirty="0">
                <a:latin typeface="Calibri" panose="020F0502020204030204"/>
              </a:rPr>
              <a:t>Elektroniczna obsługa wniosków w PS WPR 2023-2027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3DF3D1E-3A50-4DCF-8113-4D35B4762A88}"/>
              </a:ext>
            </a:extLst>
          </p:cNvPr>
          <p:cNvSpPr txBox="1"/>
          <p:nvPr/>
        </p:nvSpPr>
        <p:spPr>
          <a:xfrm>
            <a:off x="754601" y="2911877"/>
            <a:ext cx="1038922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Wnioski o przyznanie pomocy i wnioski o płatność</a:t>
            </a:r>
            <a:r>
              <a:rPr lang="pl-PL" sz="2000" dirty="0">
                <a:latin typeface="Calibri" panose="020F0502020204030204"/>
              </a:rPr>
              <a:t> będą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składane wyłącznie w formie elektronicznej;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2000" dirty="0">
                <a:latin typeface="Calibri" panose="020F0502020204030204"/>
              </a:rPr>
              <a:t>W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ymiana</a:t>
            </a:r>
            <a:r>
              <a:rPr lang="pl-PL" sz="2000" dirty="0">
                <a:latin typeface="Calibri" panose="020F0502020204030204"/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korespondencji dotyczącej postępowania</a:t>
            </a:r>
            <a:r>
              <a:rPr lang="pl-PL" sz="2000" dirty="0">
                <a:latin typeface="Calibri" panose="020F0502020204030204"/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oraz wykonywanie przez stronę postępowania innych czynności, w tym zawieranie umów lub podpisywanie przekazanych dokumentów, dokonuje się za pomocą systemu teleinformatycznego Agencji.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 10 c ustawy z dnia 9 maja 2008 r. o Agencji Restrukturyzacji i Modernizacji Rolnictwa (Dz. U z 2019 r. poz. 1505 oraz z 2022 r. poz. 24, 88, 646 i 1079)</a:t>
            </a:r>
          </a:p>
        </p:txBody>
      </p:sp>
    </p:spTree>
    <p:extLst>
      <p:ext uri="{BB962C8B-B14F-4D97-AF65-F5344CB8AC3E}">
        <p14:creationId xmlns:p14="http://schemas.microsoft.com/office/powerpoint/2010/main" val="1133886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3053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partnerem KSOW, odwieź 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30655CF8-D1BA-4471-BE65-8A320F326A3B}"/>
              </a:ext>
            </a:extLst>
          </p:cNvPr>
          <p:cNvSpPr txBox="1"/>
          <p:nvPr/>
        </p:nvSpPr>
        <p:spPr>
          <a:xfrm>
            <a:off x="507001" y="2149019"/>
            <a:ext cx="92341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 strategiczny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Budowa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Centralnego Systemu Obsługi Beneficjenta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(CSOB) udostępniającego usługi do obsługi cyfrowych procesów, realizowanych w oparciu o Kodeks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Postępowania Cywilnego dla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interwencji Planu Strategicznego WPR 2023-2027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/>
            <a:r>
              <a:rPr lang="pl-PL" sz="2000" dirty="0"/>
              <a:t>Budowa jednolitego front-</a:t>
            </a:r>
            <a:r>
              <a:rPr lang="pl-PL" sz="2000" dirty="0" err="1"/>
              <a:t>end’u</a:t>
            </a:r>
            <a:r>
              <a:rPr lang="pl-PL" sz="2000" dirty="0"/>
              <a:t> - </a:t>
            </a:r>
            <a:r>
              <a:rPr lang="pl-PL" sz="2000" b="1" dirty="0"/>
              <a:t>Platformy Usług Elektronicznych</a:t>
            </a:r>
            <a:r>
              <a:rPr lang="pl-PL" sz="2000" dirty="0"/>
              <a:t> (PUE) - dla beneficjenta, integrującego wszystkie jego dane w Agencji: dane osobowe i firmowe, listę złożonych wniosków  i spraw z aktualnym statusem ich rozpatrywania, historię zmian we wnioskach. </a:t>
            </a:r>
          </a:p>
          <a:p>
            <a:pPr algn="just"/>
            <a:r>
              <a:rPr lang="pl-PL" sz="2000" dirty="0"/>
              <a:t>Rozwiązanie to będzie zintegrowane ze wszystkim systemami dziedzinowymi, a przede wszystkim z Centralnym Systemem Obsługi Beneficjenta.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64EE6E6-A375-459D-A529-CB107D6B07CB}"/>
              </a:ext>
            </a:extLst>
          </p:cNvPr>
          <p:cNvSpPr txBox="1"/>
          <p:nvPr/>
        </p:nvSpPr>
        <p:spPr>
          <a:xfrm>
            <a:off x="507002" y="1401177"/>
            <a:ext cx="9489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Centralny System Obsługi Beneficjentów (CSOB)</a:t>
            </a:r>
          </a:p>
        </p:txBody>
      </p:sp>
      <p:pic>
        <p:nvPicPr>
          <p:cNvPr id="12" name="Grafika 11" descr="Strzał w dziesiątkę">
            <a:extLst>
              <a:ext uri="{FF2B5EF4-FFF2-40B4-BE49-F238E27FC236}">
                <a16:creationId xmlns:a16="http://schemas.microsoft.com/office/drawing/2014/main" id="{A19A3736-7CD1-4E07-A1A1-B3609AA739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41187" y="2865040"/>
            <a:ext cx="2120274" cy="212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3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partnerem KSOW, odwieź 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C7D05A6-88B0-4049-AB5A-767375DCE4EF}"/>
              </a:ext>
            </a:extLst>
          </p:cNvPr>
          <p:cNvSpPr txBox="1"/>
          <p:nvPr/>
        </p:nvSpPr>
        <p:spPr>
          <a:xfrm>
            <a:off x="194607" y="2061549"/>
            <a:ext cx="1073380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342900" lvl="0" indent="-342900" algn="just"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 Główny wraz z powiązanymi z nim podprocesami, stanowi jego integralną część, został zaprojektowany aby ujednolicić obsługę Interwencji realizowanych w ramach PS WPR 2023 – 2027 i zawiera: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Obsługę naboru,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Obsługę wniosku o przyznanie pomocy,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Obsługę umowy i obsługę aneksu,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Obsługę wniosku o płatność,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Obsługę wniosku o zaliczkę / wyprzedzające finansowanie,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Obsługę rozwiązania umowy,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Obsługę środka zaskarżenia,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Pisma do Wnioskodawcy / Beneficjenta,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Obsługę kontroli,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Ocena zobowiązań wieloletnich w okresie związania celem/kontrola ex post,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Przygotowanie i realizacja płatności.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EE99F55-2E25-4A8A-BE9F-76466777B47E}"/>
              </a:ext>
            </a:extLst>
          </p:cNvPr>
          <p:cNvSpPr txBox="1"/>
          <p:nvPr/>
        </p:nvSpPr>
        <p:spPr>
          <a:xfrm>
            <a:off x="194607" y="1401177"/>
            <a:ext cx="7637427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Centralny System Obsługi Beneficjentów (CSOB)</a:t>
            </a:r>
          </a:p>
        </p:txBody>
      </p:sp>
    </p:spTree>
    <p:extLst>
      <p:ext uri="{BB962C8B-B14F-4D97-AF65-F5344CB8AC3E}">
        <p14:creationId xmlns:p14="http://schemas.microsoft.com/office/powerpoint/2010/main" val="297797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partnerem KSOW, odwieź 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EF27E40-0BE3-4FE6-A162-89DCE05C290F}"/>
              </a:ext>
            </a:extLst>
          </p:cNvPr>
          <p:cNvSpPr txBox="1"/>
          <p:nvPr/>
        </p:nvSpPr>
        <p:spPr>
          <a:xfrm>
            <a:off x="479862" y="2339424"/>
            <a:ext cx="106663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just">
              <a:defRPr sz="2000">
                <a:solidFill>
                  <a:srgbClr val="002060"/>
                </a:solidFill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Dostępne funkcjonalności i usługi PUE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Jednokrotna autoryzacja do aplikacji i usług w PUE, dla podmiotów prawnych wymagana autoryzacja osoby uprawnionej do składania wniosków,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Dostęp poprzez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https://epue.arimr.gov.pl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oraz 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Kalendarz, aktualności  – informacje o wydarzeniach pomocowych,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Zakładka moje sprawy – informacja o złożonych wnioskach,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Zakładka finanse – informacja  o zrealizowanych płatnościach,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6FB8DA9-489C-4A03-8402-FD292BA848E8}"/>
              </a:ext>
            </a:extLst>
          </p:cNvPr>
          <p:cNvSpPr txBox="1"/>
          <p:nvPr/>
        </p:nvSpPr>
        <p:spPr>
          <a:xfrm>
            <a:off x="559760" y="1586793"/>
            <a:ext cx="10666311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 Portal Usług Elektronicznych - PUE</a:t>
            </a:r>
          </a:p>
        </p:txBody>
      </p:sp>
    </p:spTree>
    <p:extLst>
      <p:ext uri="{BB962C8B-B14F-4D97-AF65-F5344CB8AC3E}">
        <p14:creationId xmlns:p14="http://schemas.microsoft.com/office/powerpoint/2010/main" val="199515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partnerem KSOW, odwieź 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13EB4ED-5BD9-42DF-867E-508C9999E0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157" b="6456"/>
          <a:stretch/>
        </p:blipFill>
        <p:spPr>
          <a:xfrm>
            <a:off x="504317" y="1951383"/>
            <a:ext cx="10912366" cy="4601817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0B1495C-CB29-4BAB-932C-412DE3E5C7D8}"/>
              </a:ext>
            </a:extLst>
          </p:cNvPr>
          <p:cNvSpPr txBox="1"/>
          <p:nvPr/>
        </p:nvSpPr>
        <p:spPr>
          <a:xfrm>
            <a:off x="648070" y="1274419"/>
            <a:ext cx="10388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Platforma Usług Elektronicznych (PUE)</a:t>
            </a:r>
          </a:p>
          <a:p>
            <a:endParaRPr lang="pl-PL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02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partnerem KSOW, odwieź 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0B1495C-CB29-4BAB-932C-412DE3E5C7D8}"/>
              </a:ext>
            </a:extLst>
          </p:cNvPr>
          <p:cNvSpPr txBox="1"/>
          <p:nvPr/>
        </p:nvSpPr>
        <p:spPr>
          <a:xfrm>
            <a:off x="422736" y="1274419"/>
            <a:ext cx="8343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Platforma Usług Elektronicznych (PUE)</a:t>
            </a:r>
          </a:p>
          <a:p>
            <a:endParaRPr lang="pl-PL" sz="4000" b="1" dirty="0">
              <a:solidFill>
                <a:srgbClr val="002060"/>
              </a:solidFill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9FDCB96F-A539-431E-857B-C461143D0D7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646" b="5747"/>
          <a:stretch/>
        </p:blipFill>
        <p:spPr>
          <a:xfrm>
            <a:off x="380029" y="1666995"/>
            <a:ext cx="11261200" cy="4886205"/>
          </a:xfrm>
          <a:prstGeom prst="rect">
            <a:avLst/>
          </a:prstGeom>
        </p:spPr>
      </p:pic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A4DAFE45-44BC-4721-93C3-85A9143548B8}"/>
              </a:ext>
            </a:extLst>
          </p:cNvPr>
          <p:cNvSpPr/>
          <p:nvPr/>
        </p:nvSpPr>
        <p:spPr>
          <a:xfrm>
            <a:off x="2356568" y="5079748"/>
            <a:ext cx="3163078" cy="125963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110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partnerem KSOW, odwieź 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0B1495C-CB29-4BAB-932C-412DE3E5C7D8}"/>
              </a:ext>
            </a:extLst>
          </p:cNvPr>
          <p:cNvSpPr txBox="1"/>
          <p:nvPr/>
        </p:nvSpPr>
        <p:spPr>
          <a:xfrm>
            <a:off x="422736" y="1274419"/>
            <a:ext cx="10801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Platforma Usług Elektronicznych (PUE)</a:t>
            </a:r>
          </a:p>
          <a:p>
            <a:endParaRPr lang="pl-PL" sz="4000" b="1" dirty="0">
              <a:solidFill>
                <a:srgbClr val="002060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88F37AA-9D8C-465B-A303-68F7BDB9127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327" b="5532"/>
          <a:stretch/>
        </p:blipFill>
        <p:spPr>
          <a:xfrm>
            <a:off x="292962" y="1871729"/>
            <a:ext cx="10931371" cy="468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5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partnerem KSOW, odwieź 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4DF364A-B8AD-4F1D-B00C-9A1F8FB79FB8}"/>
              </a:ext>
            </a:extLst>
          </p:cNvPr>
          <p:cNvSpPr txBox="1"/>
          <p:nvPr/>
        </p:nvSpPr>
        <p:spPr>
          <a:xfrm rot="10800000" flipV="1">
            <a:off x="221766" y="2484486"/>
            <a:ext cx="111625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Moduł LGD –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będzie obejmował wprowadzanie i modyfikację danych w następujących obszarach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Obsługa  LGD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zarejestrowanie, wprowadzenie i modyfikacja danych z LSR, dane z umów ramowych LGD oraz dane finansowe LGD – obsługuje Samorząd Województwa,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Obsługa Naborów LGD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prowadzone przez LGD  i SW ( z informacją o osiągniętych już wskaźnikach oraz dostępem do aktualnej wolnej kwoty na nabór). Weryfikacja naboru będzie obsługiwana przez SW „manualnie”, prowadzona przed obsługą wniosku w CSOB przez SW (zgodnie z zapisami art.  17 ustawy RLKS), korespondencja dotycząca naboru będzie prowadzona poza systemem (prośba o ogłoszenie, przekazanie dokumentacji itp.),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Obsługa Planów Finansowych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w prowadzone zostają dane finansowe z LSR, z podziałem na cele i przedsięwzięcia. Możliwość przesuwania kwot pomiędzy celami oraz przedsięwzięciami na wniosek LGD. Dodawanie nowych celów oraz przedsięwzięć – obsługuje Samorząd Województwa.</a:t>
            </a:r>
            <a:endParaRPr kumimoji="0" lang="pl-PL" sz="20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sng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38924B7-2819-4CBA-93EF-A6BB1A193D91}"/>
              </a:ext>
            </a:extLst>
          </p:cNvPr>
          <p:cNvSpPr txBox="1"/>
          <p:nvPr/>
        </p:nvSpPr>
        <p:spPr>
          <a:xfrm>
            <a:off x="240748" y="1530669"/>
            <a:ext cx="111245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Moduł LGD- podstawowe założenia</a:t>
            </a:r>
          </a:p>
        </p:txBody>
      </p:sp>
    </p:spTree>
    <p:extLst>
      <p:ext uri="{BB962C8B-B14F-4D97-AF65-F5344CB8AC3E}">
        <p14:creationId xmlns:p14="http://schemas.microsoft.com/office/powerpoint/2010/main" val="235914268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15AE1149BBEA48BBF67244FB2184E6" ma:contentTypeVersion="13" ma:contentTypeDescription="Utwórz nowy dokument." ma:contentTypeScope="" ma:versionID="3b5489d43d9dd6ca02c2de4f96937517">
  <xsd:schema xmlns:xsd="http://www.w3.org/2001/XMLSchema" xmlns:xs="http://www.w3.org/2001/XMLSchema" xmlns:p="http://schemas.microsoft.com/office/2006/metadata/properties" xmlns:ns3="2f2a0d2b-1bfa-49ee-953f-5b1f3ec41016" xmlns:ns4="6ff1ac70-4c6a-44d1-9aad-978986c98eb6" targetNamespace="http://schemas.microsoft.com/office/2006/metadata/properties" ma:root="true" ma:fieldsID="2788b5aa9804d356d58277804f39b7e7" ns3:_="" ns4:_="">
    <xsd:import namespace="2f2a0d2b-1bfa-49ee-953f-5b1f3ec41016"/>
    <xsd:import namespace="6ff1ac70-4c6a-44d1-9aad-978986c98eb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a0d2b-1bfa-49ee-953f-5b1f3ec410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Ostatnio udostępniane według użytkownika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Ostatnio udostępniane według czasu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f1ac70-4c6a-44d1-9aad-978986c98e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sisl xmlns:xsi="http://www.w3.org/2001/XMLSchema-instance" xmlns:xsd="http://www.w3.org/2001/XMLSchema" xmlns="http://www.boldonjames.com/2008/01/sie/internal/label" sislVersion="0" policy="992781dc-360b-4b31-9bcd-674abed97a40" origin="userSelected">
  <element uid="e3529ac4-ce9c-4660-aa85-64853fbeee80" value=""/>
</sisl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0079C6-4097-4446-A459-056E26493F2B}">
  <ds:schemaRefs>
    <ds:schemaRef ds:uri="http://purl.org/dc/dcmitype/"/>
    <ds:schemaRef ds:uri="2f2a0d2b-1bfa-49ee-953f-5b1f3ec41016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6ff1ac70-4c6a-44d1-9aad-978986c98eb6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9CCBA46-9DF8-43DE-8E53-293D482DB5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2a0d2b-1bfa-49ee-953f-5b1f3ec41016"/>
    <ds:schemaRef ds:uri="6ff1ac70-4c6a-44d1-9aad-978986c98e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5432E9-A0F2-4361-B620-D300B75FC956}">
  <ds:schemaRefs>
    <ds:schemaRef ds:uri="http://www.w3.org/2001/XMLSchema"/>
    <ds:schemaRef ds:uri="http://www.boldonjames.com/2008/01/sie/internal/label"/>
  </ds:schemaRefs>
</ds:datastoreItem>
</file>

<file path=customXml/itemProps4.xml><?xml version="1.0" encoding="utf-8"?>
<ds:datastoreItem xmlns:ds="http://schemas.openxmlformats.org/officeDocument/2006/customXml" ds:itemID="{40220B7C-E4FF-4105-8F40-53B0684370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969</Words>
  <Application>Microsoft Office PowerPoint</Application>
  <PresentationFormat>Panoramiczny</PresentationFormat>
  <Paragraphs>91</Paragraphs>
  <Slides>11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Konferencja LGD „LEADER – perspektywy na przyszłość”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Kodeks pracy dla zarządzających organizacją pozarządową.</dc:title>
  <dc:creator>Piotr Sadłocha</dc:creator>
  <cp:lastModifiedBy>Karolina Jerzy</cp:lastModifiedBy>
  <cp:revision>27</cp:revision>
  <dcterms:created xsi:type="dcterms:W3CDTF">2018-06-19T11:46:31Z</dcterms:created>
  <dcterms:modified xsi:type="dcterms:W3CDTF">2023-09-26T17:37:06Z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0x0101001F15AE1149BBEA48BBF67244FB2184E6</vt:lpwstr>
  </property>
  <property fmtid="{D5CDD505-2E9C-101B-9397-08002B2CF9AE}" pid="3" name="docIndexRef">
    <vt:lpwstr>7841f2ce-d73f-4399-a2d6-1497f632fa7a</vt:lpwstr>
  </property>
  <property fmtid="{D5CDD505-2E9C-101B-9397-08002B2CF9AE}" pid="4" name="bjClsUserRVM">
    <vt:lpwstr>[]</vt:lpwstr>
  </property>
  <property fmtid="{D5CDD505-2E9C-101B-9397-08002B2CF9AE}" pid="5" name="bjSaver">
    <vt:lpwstr>J+1Xdbxia/j0UMb/EFaoajvzDuZf0bbx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policy="992781dc-360b-4b31-9bcd-674abed97a40" origin="userSelected" xmlns="http://www.boldonj</vt:lpwstr>
  </property>
  <property fmtid="{D5CDD505-2E9C-101B-9397-08002B2CF9AE}" pid="7" name="bjDocumentLabelXML-0">
    <vt:lpwstr>ames.com/2008/01/sie/internal/label"&gt;&lt;element uid="e3529ac4-ce9c-4660-aa85-64853fbeee80" value="" /&gt;&lt;/sisl&gt;</vt:lpwstr>
  </property>
  <property fmtid="{D5CDD505-2E9C-101B-9397-08002B2CF9AE}" pid="8" name="bjDocumentSecurityLabel">
    <vt:lpwstr>Klasyfikacja: OGÓLNA</vt:lpwstr>
  </property>
</Properties>
</file>