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3" r:id="rId8"/>
    <p:sldId id="267" r:id="rId9"/>
    <p:sldId id="270" r:id="rId10"/>
    <p:sldId id="268" r:id="rId11"/>
    <p:sldId id="269" r:id="rId12"/>
    <p:sldId id="271" r:id="rId13"/>
    <p:sldId id="266" r:id="rId14"/>
    <p:sldId id="277" r:id="rId15"/>
    <p:sldId id="278" r:id="rId16"/>
    <p:sldId id="279" r:id="rId17"/>
    <p:sldId id="261" r:id="rId18"/>
    <p:sldId id="280" r:id="rId19"/>
    <p:sldId id="259" r:id="rId20"/>
    <p:sldId id="258" r:id="rId21"/>
    <p:sldId id="275" r:id="rId22"/>
    <p:sldId id="262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93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E9EC7-2008-4789-BAE4-C312AAE5A4C7}" v="103" dt="2023-09-05T11:42:40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56" units="cm"/>
          <inkml:channel name="Y" type="integer" max="1300" units="cm"/>
          <inkml:channel name="T" type="integer" max="2.14748E9" units="dev"/>
        </inkml:traceFormat>
        <inkml:channelProperties>
          <inkml:channelProperty channel="X" name="resolution" value="66.71815" units="1/cm"/>
          <inkml:channelProperty channel="Y" name="resolution" value="40.12346" units="1/cm"/>
          <inkml:channelProperty channel="T" name="resolution" value="1" units="1/dev"/>
        </inkml:channelProperties>
      </inkml:inkSource>
      <inkml:timestamp xml:id="ts0" timeString="2023-09-15T12:48:02.6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0 568 0,'0'-22'94,"23"-46"-79,-1 23-15,1 1 16,-23 21-16,45-22 15,-23-45-15,46 23 16,-23 22-16,0-23 16,-23 46-16,1-1 15,-1 23 32,1 0-31,-1 0-1,45 0 1,-67 23-16,23-1 16,-23 1-16,45-1 15,-45 1-15,22 22 16,-22-23-16,0 1 16,0 22-1,0-23-15,0 1 16,0-1-16,0 23 15,0-22-15,-22-1 16,-1 23-16,1-23 16,-23 23-16,22 0 15,-21-22-15,-1 22 16,-23-23-16,46 1 16,-1-1-16,1-22 15,-1 23 1,1-23 15,-1 0-15,1 0-1,-1 0 1,1 0 0,-1 0-1</inkml:trace>
  <inkml:trace contextRef="#ctx0" brushRef="#br0" timeOffset="1751.94">1124 231 0,'-22'0'31,"-23"23"-16,45-1 17,-23 1 61,1-23-46,-1 22-31,1-22 0,-1 23-1,1-23-15,0 22 16,-1 1-16,-22-1 15,23 23-15,-1-45 16,23 22-16,-22-22 16,-1 23-16,1-23 15,22 22-15,0 1 16,0-1 0,-23 1-1,23-1 1,0 1-16,0-1 15,0 1 1,0-1-16,0 1 31,0-1-31,23 1 0,-1-23 16,1 22 0,-1-22-16,1 0 15,22 23-15,-23-23 16,1 0-16,-1 0 15,23 0-15,-23 0 16,1 0-16,-1 0 16,1 0-16,-1 0 15,-22-23-15,0-22 16,23-22-16,-1-1 16,1 23-16,-23 0 15,45 0-15,-23 0 16,-22 23-16,0 0 15,0-23 1,0 22 15,0 1 47,-22 22-62,-1 0 93,1 22-109,-1 23 16,23 0-16,-22 45 16,22 22-16,0-44 15,0-1-15,0 23 16,0-22-16,0-46 16,22 23-16,-22-23 15,23 1-15,-1-1 31,1-22 1,-1 0-17,1 0 79</inkml:trace>
  <inkml:trace contextRef="#ctx0" brushRef="#br0" timeOffset="-1815.5">113 411 0,'-23'0'141,"23"22"-126,-22 1-15,-1 44 16,1-22-16,-1 0 16,1 0-16,22 0 15,-23 0-15,1-22 16,22-1-16,0 23 15,-22-22-15,-1-1 16,23 1-16,0-1 16,-22 0-16,-1 23 15,23-22 1,-22-1-16,22 1 16,-23-1-16,23 1 15,0-1-15,-22 46 16,-1-46-1,23 1-15,-22 22 16,-1-23-16,23 1 16,0 22-1,-22 0-15,-1-23 16,23 0-16,-22 1 16,22-1-16,-23 1 15,23-1-15,-22 23 16,-1 0-1,23-22-15,0 22 16,-22-23 0,22 1-16,0-1 15,-23 1 1</inkml:trace>
  <inkml:trace contextRef="#ctx0" brushRef="#br0" timeOffset="2968.9">1574 523 0,'45'-22'109,"0"22"-109,0 0 16,22 0-16,1 0 16,-46 0-16,23 0 15,-22 0-15,21 0 16,1 0-1,-45 22 1,0 1 15,0-1-31,0 1 16,0-1-16,0 23 16,-22-45-1,-1 23-15,-21-1 16,21-22-16,1 45 15,-46-45-15,46 23 16,-23 22-16,-23-23 16,23 23-16,0-22 15,0 21-15,-22 1 16,22 0-16,23 0 16,-1-22-1,1-1-15,22 1 78,22-23-62,1 0-16,-1 0 16,0 0-16,23 0 15,-22 0 1,22 0-16,-23 0 15,1 0-15,22 0 16,0 0-16,-23 0 16,1 0-16,22 0 15</inkml:trace>
  <inkml:trace contextRef="#ctx0" brushRef="#br0" timeOffset="3688.63">1709 164 0,'0'-23'15,"22"23"1,1 0 15,-1 23-15,-22-1-16,0 1 15,0-1-15,0 1 16,0 22-16,0-23 16,0 23-16,0-22 15,0 21-15,0 1 16,0 0-16,0-22 15,0-1-15,0 1 16</inkml:trace>
  <inkml:trace contextRef="#ctx0" brushRef="#br0" timeOffset="4953.14">2563 883 0,'-23'-22'79,"-22"22"-33,1 0-46,-1 0 16,-23 0-16,1 0 16,44 0-16,-44 22 15,44-22-15,-22 0 16,23 23-16,-1-1 16,1 0-1,22 23-15,-23-45 16,23 23-16,0-1 15,0 23-15,0 0 16,0 0-16,0-22 16,0-1-16,0 23 15,0 0-15,0-22 16,23-1-16,-1-22 16,-22 23-16,23-1 15,-23 1-15,22-23 16,23 0-16,0 0 15,-22 0 1,22 0 0,-23 0-16,1 0 15,22 0-15,-23-45 16,23 22-16,-22-44 16,44-23-1,-45 22-15,23 1 16,-22 22-16,-1-23 15,-22 46-15,0 0 16,0-1-16,0 1 16,0-1-1,-22 1 1,-1-1 0,23 1-16,-45 22 15,45-23-15</inkml:trace>
  <inkml:trace contextRef="#ctx0" brushRef="#br0" timeOffset="5655.5">2945 164 0,'-22'22'63,"-1"23"-63,1 0 16,-1 23-16,1-1 15,-23 23-15,22-23 16,23 1-16,-45-1 15,0 1-15,23 22 16,-1-23-16,-22 0 16,23 1-16,-1 22 15,1 0-15,-1-23 16,1 23-16,0-23 16,22-22-16,0 0 15,0 0-15,0-22 16,0 22-16,0-23 15,0 1-15,0-1 16,0 1-16,0-1 16,0 1-16,22-68 78,0 0-78</inkml:trace>
  <inkml:trace contextRef="#ctx0" brushRef="#br0" timeOffset="6751.84">2855 1018 0,'0'-23'47,"23"23"-31,-1 0-16,23 0 15,0 0 1,-23 23-16,1-1 16,-1 1-1,1-23-15,-23 22 47,0 1-47,-23-1 16,23 1-16,-45-1 15,23 23-15,-1-22 16,-21 22-16,21-23 16,-22 1-16,23 22 15,-1-45-15,23 22 31,0 1-31,0-1 16,0 0 0,0 1-1,0-1 1,23 23-16,-1-22 16,1-23-1,-1 0 1,1 0-1,-1 0-15,23 0 16,0 0 0,0 0-1,-23-23-15,1 23 16,-1-22 109,-22-1-109</inkml:trace>
  <inkml:trace contextRef="#ctx0" brushRef="#br0" timeOffset="7688.24">3327 546 0</inkml:trace>
  <inkml:trace contextRef="#ctx0" brushRef="#br0" timeOffset="7320.6">3350 1130 0,'0'23'62,"0"-1"-62,0 23 16,0 23-16,-23-1 15,1 23-15,22-23 16,0-22-16,0 0 16,-23 23-16,23-46 15,0 1-15,0-68 110</inkml:trace>
  <inkml:trace contextRef="#ctx0" brushRef="#br0" timeOffset="11871.55">4811 1265 0,'-45'0'16,"45"23"-1,-23 22 1,23 0 0,-22 0-1,-1-23-15,23 0 16,0 23 0,-22 23-16,22-46 15,0 23-15,0-22 16,-23 44-16,1-44 15,44-46 79,-22-22-78,23-22-16,22 22 15,-23-45-15,1 45 16,-1 0-16,1 23 16,-1-23-16,1 45 62,-1 0-46,1 0-16,22 0 15,-23 0-15,1 0 16,-1 0 0,45 0-16,-44 0 15,-1 22 1,-22 23-16,23 0 16,-23-23 15,0 1-31,0-1 15,0 1 95,0-1-95,0 1 17,0-1-32,0 1 31,0-1 141,-23 1-94,1-23 0,22 22-62,-23 1-1,1-23 17,22 45-17,-23-45-15,23 22 16,-44-22-16,44 45 15,-45-45-15</inkml:trace>
  <inkml:trace contextRef="#ctx0" brushRef="#br0" timeOffset="8975.81">3552 1445 0,'0'22'16,"22"-22"0,23 0-1,-22 0-15,-1 0 16,23 0-16,0 0 15,23 0 1,-1 0-16,-44 0 16,44-22-16,-22 0 15,0 22-15,0-45 16,-23 22-16,23-22 16,-22 23-16,-1-1 15,-22 1-15,0-1 31,0-22-31,0 23 16,-22-1 31,-1 23-16,1 0-31,-23 23 16,0-23-16,22 0 15,-22 22-15,1 1 16,21-23 0,23 22-16,-22-22 15,-1 0-15,1 0 16,-1 23 0,23-1-1,-45 23 1,45-22-16,-45 22 15,23 0-15,22-1 16,0-21-16,0-1 16,0 1-1,0 44-15,22-44 16,-22-1 0,45 1-1,-45-1 1,23-22-1,22 0-15,0 0 16,0 0 0,-1 0-16,1 0 15,-22 0-15,22 0 16,0 0-16,0 0 16,-23-22-1,-22-1 32</inkml:trace>
  <inkml:trace contextRef="#ctx0" brushRef="#br0" timeOffset="9928.35">4384 1333 0,'-23'45'62,"23"22"-46,-22-22 0,-1 22-16,1-22 15,22 0 1,0 0-16,0-22 15,0-1 17,22-67 61,-22 0-77,45-22-16,0-1 16,-22 1-16,22 0 15,-23-1-15,23 23 16,-23-22-16,1 44 62</inkml:trace>
  <inkml:trace contextRef="#ctx0" brushRef="#br0" timeOffset="13209.12">5418 613 0</inkml:trace>
  <inkml:trace contextRef="#ctx0" brushRef="#br0" timeOffset="12848.87">5373 1378 0,'0'45'63,"0"-23"-47,0 23-16,0 0 15,0 0-15,-23 22 16,23-44-16,0 22 15,-22 22-15,22-44 16,0 22-16,0-23 16</inkml:trace>
  <inkml:trace contextRef="#ctx0" brushRef="#br0" timeOffset="15623.7">6384 1625 0,'-22'22'16,"-23"1"-1,22-23-15,-22 0 16,0 22-16,0 1 16,0-1-16,-22-22 15,22 23-15,0-23 16,-22 0 0,22 0-16,-23 0 15,1 0-15,22 0 16,22 0-1,68 0 110,-22 0-125,-1 0 16,46 22-16,-23 1 16,22-23-16,23 22 15,0 1-15,-23-23 16,46 22-16,-46 1 16,1-23-16,-23 22 15,22 23-15,-22-23 16,0 1-16,0-1 15,-45 1-15</inkml:trace>
  <inkml:trace contextRef="#ctx0" brushRef="#br0" timeOffset="14688.1">6069 568 0,'0'-22'31,"0"44"-16,-22 1-15,22-1 16,-23 23-16,23-22 16,0 44-16,-22 1 15,22-23-15,-22 89 16,-1-66-16,1-1 16,22 23-16,0 0 15,0 0-15,0 0 16,0-23-16,0 1 15,0-23 1,0 0-16,0-23 16,0 1 62,0-1-63,0 1 17,0 22-32,-23-23 15,1 1-15,22 21 16,-23-21-16,1 22 16,-1 0-16,1-23 15,22 23-15,0-22 156</inkml:trace>
  <inkml:trace contextRef="#ctx0" brushRef="#br0" timeOffset="16841.54">6991 1805 0,'-22'0'16,"-1"0"-16,1-23 31,-1 23 16,1 0-32,-1 0 1,-22 0-16,23 0 16,-23 23-1,22-1-15,1 1 16,-23 22-16,22 22 15,23 0-15,0-44 16,0 22 0,0-23-1,23-22 1,22 23 0,0-1-16,0-22 15,-23 0 1,23 0-16,23 0 15,-23-22-15,0 22 32,-45-23-32,22 1 47,-22-1-32,0 1-15,0-23 16,0 0-16,-22 0 15,22 23-15,-23-23 32,1 45 15,-1 0-32,23 22 48,23 1-48,-1 21-15,1 1 16,21 0-16,-21 0 16,22-22-16,-23 22 15,1 0 1,22-23-16,-23 23 15,1-22 1</inkml:trace>
  <inkml:trace contextRef="#ctx0" brushRef="#br0" timeOffset="40656.62">8115 1625 0,'-23'-23'94,"46"1"-94,-23-23 15,45 22-15,-23 1 16,46-23-16,-46 23 15,1 22-15,-1-23 16,1 23 15,-1 0-15,1 0-16,-1 23 16,1-1-16,-23 23 15,22-23-15,1 23 16,-23 0-16,22 0 15,-22-22-15,0-1 16,0 46-16,0-46 16,0 1-1,0 22-15,0 0 16,-22-23-16,-1 0 16,-22 1-16,23 22 15,-23-45-15,-23 45 16,1-23-16,-1 23 15,23-22-15,-22-1 16,22 1-16,23-1 16,-1-22 31,46 23 62,22-1-93,-23-22-1,0 23-15,1-23 16,22 22-1,0 1 1,-23-23 0,1 22-1,-1-22 1,1 23 0,-1-23-1,1 0 1,-1 0 46,1 0-46,-1 0 31</inkml:trace>
  <inkml:trace contextRef="#ctx0" brushRef="#br0" timeOffset="41848.39">8587 2074 0,'0'45'63,"0"0"-47,22 23-16,-22-46 15,23 23-15,-23 0 16,0 0-16,22-22 15,1-1 1,-1 0 0,1-22-1,-1 23 1,1-23-16,-1 22 16,1-22-16,-1 0 31,1-22 0,-23-1-15,22-44-16,1 22 15,-23 23-15,0-46 16,0 23-16,0 0 16,0 0-16,0 23 15,0-23-15,0 0 16,0 0-1,-23 22 1,23 1-16,-45 0 16,23 22-16,-1-23 15,-22 1-15,0 22 16,23-23 0,-1 23-16,1 0 31,-1 0-16,1 0-15,-1 0 16,1 0-16,0 0 16</inkml:trace>
  <inkml:trace contextRef="#ctx0" brushRef="#br0" timeOffset="43511.76">9239 2007 0,'22'0'31,"1"0"0,-23-23-15,0 1 0,67 22 62,-67 22-78,45 1 15,-22 22-15,22-23 16,-23 23-16,1 23 16,-1-23-16,1-23 15,-1 23-15,-22-22 16,0-1-16,0 1 16,0-1-16,0 1 15,0 21-15,-22-21 16,-1 22-1,1-45 1,-23 22-16,22 1 16,-22-23-1,0 22 1,0 1-16,23-23 16,-1 0-1,1 22-15,-1-22 47,1 23-16,-1-23 16,1 22-31,-23-22 15,22 23-31,1-23 16,0 22-16,-23-22 31,45 23-31,67-1 125,-45-22-109,46 0-16,-23 23 15,0-1-15,-23-22 16,46 23-16,-46-1 15,1 1 1,-1-23-16,23 0 16,-22 22-16,-1-22 15,23 23 1,-45-1 93</inkml:trace>
  <inkml:trace contextRef="#ctx0" brushRef="#br0" timeOffset="45184.52">9733 2322 0,'0'-23'62,"23"23"-46,-1 0 15,1 0-15,-1 0 0,1 0-1,-1 0 1,1 23-16,-23-1 15,0 1 1,0-1 0,0 23-1,0-23-15,0 1 16,0-1 0,0 23 15,-45-45-16,22 23-15,1-23 32,-1 0-32,1 22 15,-23 1 17,22-23-17,23 22 95,45-22-79,-22 0-16,-1 0-15,1 0 16,22 23-16,-23-1 16,1 1-1,-1-23-15,1 22 16,-1 1 0,1-1-1,-1 1-15,1 22 16,-23-23-1,0 23 1,0-22 0,0-1-1,0 23 1,-23-45 0,1 0-1,-1 22-15,1-22 16,-1 23-16,1-23 15,-23 22-15,22 1 16,1-23-16,-23 0 16,0 0-1,-23 0 1,46 0-16,-23-23 16,0 23-1,45-22 126,0-1-126,23 23-15,-1-22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8B1A2D-DE1C-4501-ADAB-C849BBC0A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D3F2A3-7C78-4D6A-A976-5A4B77F1A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2684F6-5BAC-49BF-8CC8-9EE3ACD7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CECA15-3309-49E4-A034-274FFE8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0218EB-58D5-4B37-BBF8-6B8F0284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0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08CEB6-E2C1-49F6-87B4-71FA194D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8BD1AE-2F3E-4F5F-B774-676856877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C5DA11-583D-4164-ACE8-62990681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CEEAA0-9CEE-4D04-91E1-7F36A49B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FA407F-2D46-4393-90A2-61AB2B0E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30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7E7362B-2DF6-41F0-A269-CEFA74F5F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C40219-D6C5-4872-8AA5-D9AC64341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EDA8C7-FF16-4707-85AC-0AA1738E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7B87D8-B0AD-4428-8A3D-84B9C902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8892C2-B096-42C0-B100-C6518F0B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01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D2687B-1508-4709-BB25-3FB64ED4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105544-DB1D-4C1B-BFA0-774A4854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4870A5-837B-4EAE-A78B-31E1D125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99A34B-33FB-42B9-94A7-BC897F07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F544CB-AD98-4015-B29F-9189DE1E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21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4037F-4C88-4F44-A3B2-4EBE4A19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2466DE-72D9-4962-8220-D6C7071B6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166331-88CE-4C8B-875B-4BDBE740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F0F8EA-E064-4819-A4ED-15BA764D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2C6B8C-0E19-450B-B4B9-67EE9FF7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8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5AF0FC-205C-45FF-AC52-A6F8F35A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2FADB7-9790-4456-99EB-26DB2599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2FCFAC-8C84-486C-B1A9-32BF64D68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0D63C0-0185-487B-B883-E213D65F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25A826-B07C-48EC-86BF-1D71FEF7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0928B2-97AE-40E1-B546-346D740F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5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B590B4-80BE-4510-82AA-DD9EBD6A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8E51D-8DA3-404F-BDD7-9FBD7C64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4C15D1-9A16-49DF-8409-D65303DBF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251058-A389-44DF-B4C8-2C22EDDEC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0E3903-36B2-407F-984C-B782057F8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8073F05-94E5-487B-B705-650D2AC7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43F4B9D-F5D5-4093-8A34-C2FDD5C9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62B5090-F402-40CC-B4B9-02DA1C50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B9DAE2-6145-4D78-93C8-572708A3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61983C3-B607-4DEA-A1CB-E9A9033C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1918F6-41D7-48FD-B7CC-A82F0377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F91D2FA-6F5F-4DF0-94A9-BC241044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1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5CF4D3-2321-4C59-9CEE-46675F6A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40884DE-705F-4BA7-9A2F-33E43BB7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97FB21-3B8A-4A52-AAEA-12E4CF58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08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AFAF1-3CEF-4724-8A7D-F70918E7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3A1031-CF13-48FD-B6C2-318CFBF1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CFF1D46-436F-451C-A90C-A481ECD59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09E5CA-D6AF-4FD9-A553-D3919633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A20718-C8FD-426E-9F50-85850578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019644-589C-485C-819F-0464DB0F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23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51B67-8035-42EE-B25B-765D3426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3789B0B-EEC3-4CEB-9246-BB6C3BFD0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699244-A952-4B7B-8B8A-CAC63C0C8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E54CCE-160F-4F43-B054-CD505B3B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0B6895-9222-4065-915A-FAD536BE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EBE2D2-40FA-4CBE-8EC5-4E65C627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12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9C874C3-981B-4453-BD51-C3F11C91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ECA965-5C95-4D60-885A-1C9CD2C4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0CBA49-C4BC-4945-9E6D-636E7049B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511D-1307-4A75-B062-ABDC54918442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361136-AF3D-4E26-A200-EFE8DE136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A69500-4A1D-47CC-ADFF-358B85E74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9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3.emf"/><Relationship Id="rId5" Type="http://schemas.openxmlformats.org/officeDocument/2006/relationships/image" Target="../media/image8.jpeg"/><Relationship Id="rId10" Type="http://schemas.openxmlformats.org/officeDocument/2006/relationships/customXml" Target="../ink/ink1.xml"/><Relationship Id="rId4" Type="http://schemas.openxmlformats.org/officeDocument/2006/relationships/image" Target="../media/image7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34358-E71C-4477-A94D-BD648ABB9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83284"/>
            <a:ext cx="9144000" cy="92411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LEADER w nowym okresie programowania </a:t>
            </a:r>
            <a:br>
              <a:rPr lang="pl-PL" b="1" dirty="0"/>
            </a:br>
            <a:r>
              <a:rPr lang="pl-PL" b="1" dirty="0"/>
              <a:t>- wyzwania i oczekiwania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6A9EE-487B-4DE4-9697-FC38616CB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54250"/>
            <a:ext cx="9144000" cy="543296"/>
          </a:xfrm>
        </p:spPr>
        <p:txBody>
          <a:bodyPr/>
          <a:lstStyle/>
          <a:p>
            <a:r>
              <a:rPr lang="pl-PL" dirty="0"/>
              <a:t>Dźwirzyno, 25 – 27 września 2023 r.</a:t>
            </a:r>
          </a:p>
        </p:txBody>
      </p:sp>
      <p:pic>
        <p:nvPicPr>
          <p:cNvPr id="1027" name="Obraz 4" descr="logo">
            <a:extLst>
              <a:ext uri="{FF2B5EF4-FFF2-40B4-BE49-F238E27FC236}">
                <a16:creationId xmlns:a16="http://schemas.microsoft.com/office/drawing/2014/main" id="{0F2DF846-C431-4536-87AF-FCE40687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9" y="286598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az 5" descr="ksow">
            <a:extLst>
              <a:ext uri="{FF2B5EF4-FFF2-40B4-BE49-F238E27FC236}">
                <a16:creationId xmlns:a16="http://schemas.microsoft.com/office/drawing/2014/main" id="{266FC2F6-DB26-48EF-894A-745DF059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08" y="286598"/>
            <a:ext cx="1872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 6" descr="PROW-2014-20_301146529b">
            <a:extLst>
              <a:ext uri="{FF2B5EF4-FFF2-40B4-BE49-F238E27FC236}">
                <a16:creationId xmlns:a16="http://schemas.microsoft.com/office/drawing/2014/main" id="{75EDC6AB-386D-4721-B44E-C1C7F29D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68" y="351685"/>
            <a:ext cx="110769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BA1413F-3443-42E3-855C-900FFFBFD187}"/>
              </a:ext>
            </a:extLst>
          </p:cNvPr>
          <p:cNvSpPr txBox="1"/>
          <p:nvPr/>
        </p:nvSpPr>
        <p:spPr>
          <a:xfrm>
            <a:off x="330539" y="1190612"/>
            <a:ext cx="1153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</a:t>
            </a:r>
          </a:p>
          <a:p>
            <a:pPr algn="ctr"/>
            <a:r>
              <a:rPr lang="pl-PL" sz="1200" dirty="0"/>
              <a:t>Instytucja odpowiedzialna za treść materiałów: Polska Sieć LGD – Federacja Regionalnych Sieci LGD</a:t>
            </a:r>
          </a:p>
          <a:p>
            <a:pPr algn="ctr"/>
            <a:r>
              <a:rPr lang="pl-PL" sz="1200" dirty="0"/>
              <a:t>Instytucja zarządzająca Programem Rozwoju Obszarów Wiejskich na lata 2014 – 2020 – Ministerstwo Rolnictwa i Rozwoju Wsi</a:t>
            </a:r>
          </a:p>
          <a:p>
            <a:pPr algn="ctr"/>
            <a:r>
              <a:rPr lang="pl-PL" sz="1200" dirty="0"/>
              <a:t>Operacja współfinansowana ze środków Unii Europejskiej w ramach Schematu II Pomocy Technicznej „Krajowej Sieci Obszarów Wiejskich”</a:t>
            </a:r>
          </a:p>
          <a:p>
            <a:pPr algn="ctr"/>
            <a:r>
              <a:rPr lang="pl-PL" sz="1200" dirty="0"/>
              <a:t>Programu Rozwoju Obszarów Wiejskich na lata 2014 – 2020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0989BA5-744A-4CF2-B69A-F4CB6C4CD13D}"/>
              </a:ext>
            </a:extLst>
          </p:cNvPr>
          <p:cNvSpPr txBox="1"/>
          <p:nvPr/>
        </p:nvSpPr>
        <p:spPr>
          <a:xfrm>
            <a:off x="3553247" y="5146156"/>
            <a:ext cx="508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Beata Rodak</a:t>
            </a:r>
          </a:p>
        </p:txBody>
      </p:sp>
      <p:pic>
        <p:nvPicPr>
          <p:cNvPr id="7" name="Obraz 6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B68A1EC8-0204-35D2-DA11-663A63789D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3049502" y="286598"/>
            <a:ext cx="82224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344" y="3035128"/>
            <a:ext cx="3920735" cy="261225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9650" y="2440608"/>
            <a:ext cx="4889416" cy="320677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144970" y="1675382"/>
            <a:ext cx="263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Termin wyboru LSR</a:t>
            </a:r>
          </a:p>
        </p:txBody>
      </p:sp>
    </p:spTree>
    <p:extLst>
      <p:ext uri="{BB962C8B-B14F-4D97-AF65-F5344CB8AC3E}">
        <p14:creationId xmlns:p14="http://schemas.microsoft.com/office/powerpoint/2010/main" val="340794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13211" y="1512259"/>
            <a:ext cx="8990251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186938"/>
                </a:solidFill>
              </a:rPr>
              <a:t>UMOWA RAMOWA </a:t>
            </a:r>
          </a:p>
          <a:p>
            <a:pPr algn="ctr"/>
            <a:endParaRPr lang="pl-PL" sz="2000" b="1" dirty="0">
              <a:solidFill>
                <a:srgbClr val="186938"/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/>
              <a:t>Umowa ramowa zawierana jest przez Zarząd Województwa </a:t>
            </a:r>
            <a:r>
              <a:rPr lang="pl-PL" b="1" dirty="0"/>
              <a:t>niezwłocznie</a:t>
            </a:r>
            <a:r>
              <a:rPr lang="pl-PL" dirty="0"/>
              <a:t> po dokonaniu wyboru LSR z LGD, która będzie realizowała tę LSR.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LGD w </a:t>
            </a:r>
            <a:r>
              <a:rPr lang="pl-PL" b="1" dirty="0"/>
              <a:t>terminie 30 dni</a:t>
            </a:r>
            <a:r>
              <a:rPr lang="pl-PL" dirty="0"/>
              <a:t> od dnia zawarcia umowy ramowej jest zobowiązana: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zorganizować biuro LGD wyposażone w telefon z dostępem do sieci teleinformatycznej, wyposażone w sprzęt biurowy i komputerowy oraz gwarantujące bezpieczne przechowywanie dokumentacji,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poinformować Zarząd Województwa o miejscu przechowywania dokumentów.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117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96892" y="1371821"/>
            <a:ext cx="10919273" cy="555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186938"/>
                </a:solidFill>
              </a:rPr>
              <a:t>UMOWA RAMOWA c.d.</a:t>
            </a:r>
          </a:p>
          <a:p>
            <a:pPr>
              <a:lnSpc>
                <a:spcPct val="150000"/>
              </a:lnSpc>
            </a:pPr>
            <a:r>
              <a:rPr lang="pl-PL" dirty="0"/>
              <a:t>W </a:t>
            </a:r>
            <a:r>
              <a:rPr lang="pl-PL" b="1" dirty="0"/>
              <a:t>terminie 60 dni </a:t>
            </a:r>
            <a:r>
              <a:rPr lang="pl-PL" dirty="0"/>
              <a:t>od dnia zawarcia umowy ramowej LGD jest zobowiązana do: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zmiany LSR w celu dostosowania jej do wartości środków określonych w umowie ramowej,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/>
              <a:t>przekazania do zatwierdzenia do Zarządu Województwa:</a:t>
            </a:r>
          </a:p>
          <a:p>
            <a:pPr marL="627063" lvl="0" indent="-2714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procedur</a:t>
            </a:r>
            <a:r>
              <a:rPr lang="pl-PL" dirty="0"/>
              <a:t> wyboru i oceny operacji w ramach LSR,</a:t>
            </a:r>
          </a:p>
          <a:p>
            <a:pPr marL="627063" lvl="0" indent="-2714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regulaminu </a:t>
            </a:r>
            <a:r>
              <a:rPr lang="pl-PL" dirty="0"/>
              <a:t>organu decyzyjnego,</a:t>
            </a:r>
          </a:p>
          <a:p>
            <a:pPr marL="627063" lvl="0" indent="-2714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procedury</a:t>
            </a:r>
            <a:r>
              <a:rPr lang="pl-PL" dirty="0"/>
              <a:t> ustalania niebudzących wątpliwości interpretacyjnych </a:t>
            </a:r>
            <a:r>
              <a:rPr lang="pl-PL" b="1" dirty="0"/>
              <a:t>kryteriów wyboru operacji</a:t>
            </a:r>
            <a:r>
              <a:rPr lang="pl-PL" dirty="0"/>
              <a:t>,</a:t>
            </a:r>
          </a:p>
          <a:p>
            <a:pPr marL="627063" lvl="0" indent="-2714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procedur wyboru i oceny</a:t>
            </a:r>
            <a:r>
              <a:rPr lang="pl-PL" dirty="0"/>
              <a:t> </a:t>
            </a:r>
            <a:r>
              <a:rPr lang="pl-PL" dirty="0" err="1"/>
              <a:t>grantobiorców</a:t>
            </a:r>
            <a:r>
              <a:rPr lang="pl-PL" dirty="0"/>
              <a:t> uwzględniających kryteria wyboru </a:t>
            </a:r>
            <a:r>
              <a:rPr lang="pl-PL" dirty="0" err="1"/>
              <a:t>grantobiorców</a:t>
            </a:r>
            <a:r>
              <a:rPr lang="pl-PL" dirty="0"/>
              <a:t> w ramach projektów grantowych, niebudzący wątpliwości interpretacyjnych szczegółowy opis wyjaśniający ich znaczenie oraz sposób oceny wraz z procedurą ustalania lub zmiany tych kryteriów, jeżeli LGD przewiduje w LSR realizację projektów grantowych,</a:t>
            </a:r>
          </a:p>
          <a:p>
            <a:pPr marL="627063" lvl="0" indent="-2714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planu szkoleń </a:t>
            </a:r>
            <a:r>
              <a:rPr lang="pl-PL" dirty="0"/>
              <a:t>członków organu decyzyjnego i pracowników biura LGD w zakresie niezbędnym do zadań wynikających z ich kompetencji,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dirty="0"/>
              <a:t>dostarczyć do Zarządu Województwa </a:t>
            </a:r>
            <a:r>
              <a:rPr lang="pl-PL" b="1" dirty="0"/>
              <a:t>dokumenty potwierdzające członkostwo </a:t>
            </a:r>
            <a:r>
              <a:rPr lang="pl-PL" dirty="0"/>
              <a:t>wszystkich gmin objętych obszarem LSR, jeżeli dokumenty te nie zostały załączone do wniosku o wybór LSR w ramach konkursu na wybór LSR.</a:t>
            </a:r>
          </a:p>
        </p:txBody>
      </p:sp>
    </p:spTree>
    <p:extLst>
      <p:ext uri="{BB962C8B-B14F-4D97-AF65-F5344CB8AC3E}">
        <p14:creationId xmlns:p14="http://schemas.microsoft.com/office/powerpoint/2010/main" val="389658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81226" y="2083920"/>
            <a:ext cx="893772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186938"/>
                </a:solidFill>
              </a:rPr>
              <a:t>UMOWA RAMOWA c.d.</a:t>
            </a:r>
          </a:p>
          <a:p>
            <a:pPr algn="ctr"/>
            <a:endParaRPr lang="pl-PL" dirty="0"/>
          </a:p>
          <a:p>
            <a:pPr>
              <a:lnSpc>
                <a:spcPct val="150000"/>
              </a:lnSpc>
            </a:pPr>
            <a:r>
              <a:rPr lang="pl-PL" dirty="0"/>
              <a:t>W </a:t>
            </a:r>
            <a:r>
              <a:rPr lang="pl-PL" b="1" dirty="0"/>
              <a:t>terminie 90 dni </a:t>
            </a:r>
            <a:r>
              <a:rPr lang="pl-PL" dirty="0"/>
              <a:t>od dnia zawarcia umowy ramowej LGD chcąc przyłączyć do obszaru LSR obszar gminy, która nie jest objęta żadną wybraną LSR, ale była ujęta w strategii, która nie została wybrana w ramach konkursu na wybór LSR, może złożyć podanie o zmianę umowy ramowej w zakresie </a:t>
            </a:r>
            <a:r>
              <a:rPr lang="pl-PL" b="1" dirty="0"/>
              <a:t>rozszerzenia obszaru LSR</a:t>
            </a:r>
            <a:r>
              <a:rPr lang="pl-PL" dirty="0"/>
              <a:t>.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689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304133" y="241215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186938"/>
                </a:solidFill>
              </a:rPr>
              <a:t>Budowanie lokalnej tożsamości bazującej </a:t>
            </a:r>
            <a:br>
              <a:rPr lang="pl-PL" sz="2400" dirty="0">
                <a:solidFill>
                  <a:srgbClr val="186938"/>
                </a:solidFill>
              </a:rPr>
            </a:br>
            <a:r>
              <a:rPr lang="pl-PL" sz="2400" dirty="0">
                <a:solidFill>
                  <a:srgbClr val="186938"/>
                </a:solidFill>
              </a:rPr>
              <a:t>na </a:t>
            </a:r>
            <a:r>
              <a:rPr lang="pl-PL" sz="2400" b="1" dirty="0">
                <a:solidFill>
                  <a:srgbClr val="ED7D31"/>
                </a:solidFill>
              </a:rPr>
              <a:t>aktywizacji społecznej </a:t>
            </a:r>
            <a:r>
              <a:rPr lang="pl-PL" sz="2400" dirty="0">
                <a:solidFill>
                  <a:srgbClr val="186938"/>
                </a:solidFill>
              </a:rPr>
              <a:t>i przy wykorzystaniu </a:t>
            </a:r>
            <a:r>
              <a:rPr lang="pl-PL" sz="2400" b="1" dirty="0">
                <a:solidFill>
                  <a:srgbClr val="5B9BD5"/>
                </a:solidFill>
              </a:rPr>
              <a:t>miejscowych zasobów </a:t>
            </a:r>
            <a:r>
              <a:rPr lang="pl-PL" sz="2400" dirty="0">
                <a:solidFill>
                  <a:srgbClr val="186938"/>
                </a:solidFill>
              </a:rPr>
              <a:t>w sposób zapewniający najlepsze </a:t>
            </a:r>
            <a:r>
              <a:rPr lang="pl-PL" sz="2400" b="1" dirty="0">
                <a:solidFill>
                  <a:srgbClr val="FFC000"/>
                </a:solidFill>
              </a:rPr>
              <a:t>zaspokojenie potrzeb </a:t>
            </a:r>
            <a:r>
              <a:rPr lang="pl-PL" sz="2400" dirty="0">
                <a:solidFill>
                  <a:srgbClr val="186938"/>
                </a:solidFill>
              </a:rPr>
              <a:t>społeczności wiejskich, w tym poprzez wykorzystanie wiedzy, innowacji i rozwiązań cyfrowych.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410993" y="1705662"/>
            <a:ext cx="38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186938"/>
                </a:solidFill>
              </a:rPr>
              <a:t>Cel interwencji LEADER/RLKS</a:t>
            </a:r>
          </a:p>
        </p:txBody>
      </p:sp>
    </p:spTree>
    <p:extLst>
      <p:ext uri="{BB962C8B-B14F-4D97-AF65-F5344CB8AC3E}">
        <p14:creationId xmlns:p14="http://schemas.microsoft.com/office/powerpoint/2010/main" val="352396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394305" y="1744870"/>
            <a:ext cx="3502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186938"/>
                </a:solidFill>
              </a:rPr>
              <a:t>Interwencja LEADER/RLKS</a:t>
            </a:r>
          </a:p>
        </p:txBody>
      </p:sp>
      <p:sp>
        <p:nvSpPr>
          <p:cNvPr id="6" name="Prostokąt 5"/>
          <p:cNvSpPr/>
          <p:nvPr/>
        </p:nvSpPr>
        <p:spPr>
          <a:xfrm>
            <a:off x="1448474" y="2484984"/>
            <a:ext cx="92330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/>
              <a:t>W ramach wdrożenia interwencji LEADER przyjęto </a:t>
            </a:r>
            <a:r>
              <a:rPr lang="pl-PL" b="1" dirty="0"/>
              <a:t>2 komponenty</a:t>
            </a:r>
            <a:r>
              <a:rPr lang="pl-PL" dirty="0"/>
              <a:t>: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Wdrażanie lokalnych strategii rozwoju, w tym: projekty grantowe i operacje własne LGD (</a:t>
            </a:r>
            <a:r>
              <a:rPr lang="pl-PL" b="1" dirty="0"/>
              <a:t>Wdrażanie LSR</a:t>
            </a:r>
            <a:r>
              <a:rPr lang="pl-PL" dirty="0"/>
              <a:t>),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Zarządzanie lokalnymi strategiami rozwoju i animacja (</a:t>
            </a:r>
            <a:r>
              <a:rPr lang="pl-PL" b="1" dirty="0"/>
              <a:t>Zarządzanie LSR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1790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031101" y="2047285"/>
            <a:ext cx="79301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186938"/>
                </a:solidFill>
              </a:rPr>
              <a:t>Co nowego?</a:t>
            </a:r>
          </a:p>
          <a:p>
            <a:pPr algn="ctr"/>
            <a:r>
              <a:rPr lang="pl-PL" sz="2000" b="1" dirty="0">
                <a:solidFill>
                  <a:srgbClr val="186938"/>
                </a:solidFill>
              </a:rPr>
              <a:t>Nowy zakres wsparcia: </a:t>
            </a:r>
          </a:p>
          <a:p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dirty="0"/>
              <a:t>1. rozwój przedsiębiorczości, w tym rozwój </a:t>
            </a:r>
            <a:r>
              <a:rPr lang="pl-PL" dirty="0" err="1"/>
              <a:t>biogospodarki</a:t>
            </a:r>
            <a:r>
              <a:rPr lang="pl-PL" dirty="0"/>
              <a:t> lub zielonej gospodarki poprzez:</a:t>
            </a:r>
          </a:p>
          <a:p>
            <a:pPr indent="266700"/>
            <a:r>
              <a:rPr lang="pl-PL" dirty="0"/>
              <a:t>a. podejmowanie pozarolniczej działalności gospodarczej przez osoby fizyczne,</a:t>
            </a:r>
          </a:p>
          <a:p>
            <a:pPr indent="266700"/>
            <a:r>
              <a:rPr lang="pl-PL" dirty="0"/>
              <a:t>b. rozwijanie pozarolniczej działalności gospodarczej;</a:t>
            </a:r>
          </a:p>
          <a:p>
            <a:pPr indent="266700"/>
            <a:endParaRPr lang="pl-PL" dirty="0"/>
          </a:p>
          <a:p>
            <a:r>
              <a:rPr lang="pl-PL" dirty="0">
                <a:solidFill>
                  <a:srgbClr val="0070C0"/>
                </a:solidFill>
              </a:rPr>
              <a:t>2. rozwój pozarolniczych funkcji małych gospodarstw rolnych w zakresie tworzenia lub rozwijania:</a:t>
            </a:r>
          </a:p>
          <a:p>
            <a:pPr indent="266700"/>
            <a:r>
              <a:rPr lang="pl-PL" dirty="0">
                <a:solidFill>
                  <a:srgbClr val="0070C0"/>
                </a:solidFill>
              </a:rPr>
              <a:t>a. gospodarstw agroturystycznych,</a:t>
            </a:r>
          </a:p>
          <a:p>
            <a:pPr indent="266700"/>
            <a:r>
              <a:rPr lang="pl-PL" dirty="0">
                <a:solidFill>
                  <a:srgbClr val="0070C0"/>
                </a:solidFill>
              </a:rPr>
              <a:t>b. zagród edukacyjnych,</a:t>
            </a:r>
          </a:p>
          <a:p>
            <a:pPr indent="266700"/>
            <a:r>
              <a:rPr lang="pl-PL" dirty="0">
                <a:solidFill>
                  <a:srgbClr val="0070C0"/>
                </a:solidFill>
              </a:rPr>
              <a:t>c. gospodarstw opiekuńczych;</a:t>
            </a:r>
          </a:p>
        </p:txBody>
      </p:sp>
    </p:spTree>
    <p:extLst>
      <p:ext uri="{BB962C8B-B14F-4D97-AF65-F5344CB8AC3E}">
        <p14:creationId xmlns:p14="http://schemas.microsoft.com/office/powerpoint/2010/main" val="365802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56750" y="2055378"/>
            <a:ext cx="9638025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b="1" dirty="0">
                <a:solidFill>
                  <a:srgbClr val="18693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Zakres wsparcia c.d.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 startAt="3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rozwój współpracy poprzez tworzenie lub rozwijanie krótkich łańcuchów żywnościowych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 startAt="3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dostępu do usług dla lokalnych społeczności, z wyłączeniem inwestycji infrastrukturalnych oraz operacji w zakresach wymienionych punktach 1-3;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 startAt="3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przygotowanie koncepcji inteligentnej wsi;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 startAt="3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dostępu do małej infrastruktury publicznej;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kształtowanie świadomości obywatelskiej o znaczeniu zrównoważonego rolnictwa, gospodarki rolno-spożywczej, zielonej gospodarki, </a:t>
            </a:r>
            <a:r>
              <a:rPr lang="pl-PL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biogospodarki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wsparcie rozwoju wiedzy i umiejętności w zakresie innowacyjności, cyfryzacji lub przedsiębiorczości, a także wzmacnianie programów edukacji liderów życia publicznego i społecznego, z wyłączeniem inwestycji infrastrukturalnych;</a:t>
            </a:r>
            <a:endParaRPr lang="pl-PL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3"/>
            </a:pP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włączenie społeczne seniorów, ludzi młodych lub osób w niekorzystnej sytuacji</a:t>
            </a: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l-PL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pl-P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ochrona dziedzictwa kulturowego lub przyrodniczego polskiej wsi.</a:t>
            </a:r>
            <a:endParaRPr lang="pl-PL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2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031101" y="2047285"/>
            <a:ext cx="79301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186938"/>
                </a:solidFill>
              </a:rPr>
              <a:t>Co nowego? c.d.</a:t>
            </a:r>
          </a:p>
          <a:p>
            <a:pPr algn="ctr"/>
            <a:r>
              <a:rPr lang="pl-PL" sz="2000" b="1" dirty="0">
                <a:solidFill>
                  <a:srgbClr val="186938"/>
                </a:solidFill>
              </a:rPr>
              <a:t> </a:t>
            </a:r>
          </a:p>
          <a:p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l-PL" dirty="0"/>
              <a:t>Większa „specjalizacja” LSR (nie więcej niż 3 cele LSR w zakresie EFRROW).</a:t>
            </a:r>
          </a:p>
          <a:p>
            <a:pPr marL="342900" indent="-342900">
              <a:buAutoNum type="arabicPeriod"/>
            </a:pPr>
            <a:r>
              <a:rPr lang="pl-PL" dirty="0"/>
              <a:t>Jeszcze szersza oferta kosztów uproszczonych.</a:t>
            </a:r>
          </a:p>
          <a:p>
            <a:pPr marL="342900" indent="-342900">
              <a:buAutoNum type="arabicPeriod"/>
            </a:pPr>
            <a:r>
              <a:rPr lang="pl-PL" dirty="0"/>
              <a:t>„Projekty współpracy” w nowej formule.</a:t>
            </a:r>
          </a:p>
          <a:p>
            <a:pPr marL="342900" indent="-342900">
              <a:buAutoNum type="arabicPeriod"/>
            </a:pPr>
            <a:r>
              <a:rPr lang="pl-PL" dirty="0"/>
              <a:t>Projekty grantowe w ustawie RLKS – ujednolicenie zasad dla WPR i polityki spójności.</a:t>
            </a:r>
          </a:p>
          <a:p>
            <a:pPr marL="342900" indent="-342900">
              <a:buAutoNum type="arabicPeriod"/>
            </a:pPr>
            <a:r>
              <a:rPr lang="pl-PL" dirty="0"/>
              <a:t>Brak funduszu wiodącego i funduszu finansującego w kosztach Zarządzania LSR.</a:t>
            </a:r>
          </a:p>
        </p:txBody>
      </p:sp>
    </p:spTree>
    <p:extLst>
      <p:ext uri="{BB962C8B-B14F-4D97-AF65-F5344CB8AC3E}">
        <p14:creationId xmlns:p14="http://schemas.microsoft.com/office/powerpoint/2010/main" val="2426159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082658" y="1683143"/>
            <a:ext cx="713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Budżet interwencji LEADER/RLKS w PS WPR 2023-2027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636" y="2758429"/>
            <a:ext cx="8248603" cy="87180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602937" y="41173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Na każdą LSR, która spełniła warunki dostępu zapewnione są środki finansowe w ramach EFRROW.</a:t>
            </a:r>
          </a:p>
        </p:txBody>
      </p:sp>
    </p:spTree>
    <p:extLst>
      <p:ext uri="{BB962C8B-B14F-4D97-AF65-F5344CB8AC3E}">
        <p14:creationId xmlns:p14="http://schemas.microsoft.com/office/powerpoint/2010/main" val="137624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107" y="1731696"/>
            <a:ext cx="2379377" cy="46674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7411" y="3575646"/>
            <a:ext cx="2879477" cy="186220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5884" y="2057396"/>
            <a:ext cx="2233368" cy="30365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9447" y="1451719"/>
            <a:ext cx="2495402" cy="11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55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031100" y="2014917"/>
            <a:ext cx="72666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186938"/>
                </a:solidFill>
              </a:rPr>
              <a:t>Wyzwania</a:t>
            </a:r>
          </a:p>
          <a:p>
            <a:pPr algn="ctr"/>
            <a:endParaRPr lang="pl-PL" sz="2000" b="1" dirty="0">
              <a:solidFill>
                <a:srgbClr val="186938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synergia IZ przy koordynacji RLKS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obsługa elektroniczna LEADER - zaprojektowanie systemu informatycznego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rozszerzenie wsparcia o nowe zakresy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0541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337697" y="1958273"/>
            <a:ext cx="665162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186938"/>
                </a:solidFill>
              </a:rPr>
              <a:t>Zmiana systemu monitorowania</a:t>
            </a:r>
          </a:p>
          <a:p>
            <a:pPr algn="ctr">
              <a:lnSpc>
                <a:spcPct val="150000"/>
              </a:lnSpc>
            </a:pPr>
            <a:endParaRPr lang="pl-PL" sz="2000" b="1" dirty="0">
              <a:solidFill>
                <a:srgbClr val="186938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rozliczanie po efektach (wskaźnikach)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nieosiągnięcie wskaźników skutkuje sankcjami finansowymi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79021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29887" y="3163986"/>
            <a:ext cx="3231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1910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80029" y="1942552"/>
            <a:ext cx="41857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Fundusze w RLKS w perspektywie finansowej 2023-2027: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Europejski Fundusz Rolny na rzecz Rozwoju Obszarów Wiejskich (EFRROW)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Europejskiego Funduszu Rozwoju Regionalnego (EFRR)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Europejskiego Funduszu Społecznego Plus (EFS+).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541" y="2104393"/>
            <a:ext cx="4107119" cy="37983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7188" y="4714574"/>
            <a:ext cx="2274935" cy="11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7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840" y="1371822"/>
            <a:ext cx="8471138" cy="549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217641" y="1494926"/>
            <a:ext cx="7460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Ocena LSR</a:t>
            </a:r>
          </a:p>
          <a:p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1. Komisja, o ile spełnione są warunki dostępu, ocenia LSR pod względem spełniania kryteriów wyboru.</a:t>
            </a:r>
          </a:p>
          <a:p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2. Ocena LSR polega na ustaleniu liczby punktów w ramach poszczególnych kryteriów.</a:t>
            </a:r>
          </a:p>
          <a:p>
            <a:endParaRPr lang="pl-P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35" y="3316726"/>
            <a:ext cx="6484996" cy="327021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6144" y="3851808"/>
            <a:ext cx="1317009" cy="9852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984" y="2864462"/>
            <a:ext cx="3215089" cy="214596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800" y="3617140"/>
            <a:ext cx="299419" cy="2346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Pismo odręczne 14"/>
              <p14:cNvContentPartPr/>
              <p14:nvPr/>
            </p14:nvContentPartPr>
            <p14:xfrm>
              <a:off x="7509496" y="3916818"/>
              <a:ext cx="3780000" cy="1115280"/>
            </p14:xfrm>
          </p:contentPart>
        </mc:Choice>
        <mc:Fallback xmlns="">
          <p:pic>
            <p:nvPicPr>
              <p:cNvPr id="15" name="Pismo odręczne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01216" y="3908538"/>
                <a:ext cx="3796560" cy="11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081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961" y="1658632"/>
            <a:ext cx="4913252" cy="4467957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553303" y="1658632"/>
            <a:ext cx="4730587" cy="4645064"/>
            <a:chOff x="-24276" y="192209"/>
            <a:chExt cx="4730587" cy="3165953"/>
          </a:xfrm>
        </p:grpSpPr>
        <p:sp>
          <p:nvSpPr>
            <p:cNvPr id="14" name="Prostokąt 13"/>
            <p:cNvSpPr/>
            <p:nvPr/>
          </p:nvSpPr>
          <p:spPr>
            <a:xfrm>
              <a:off x="-24276" y="338100"/>
              <a:ext cx="4673943" cy="3020062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5" name="pole tekstowe 14"/>
            <p:cNvSpPr txBox="1"/>
            <p:nvPr/>
          </p:nvSpPr>
          <p:spPr>
            <a:xfrm>
              <a:off x="32368" y="192209"/>
              <a:ext cx="4673943" cy="30200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2750" tIns="1353820" rIns="362750" bIns="99568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</a:rPr>
                <a:t>W przypadku gdy co najmniej dwie LSR obejmują obszar tej samej gminy, o wyborze LSR decyduje </a:t>
              </a: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WIĘKSZA LICZBA UZYSKANYCH PUNKTÓW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</a:rPr>
                <a:t> w ramach oceny kryteriów wyboru LSR. </a:t>
              </a:r>
              <a:endPara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</a:rPr>
                <a:t>Na jednym obszarze może funkcjonować </a:t>
              </a:r>
              <a:b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</a:rPr>
              </a:b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TYLKO JEDNA LSR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pl-PL" sz="1400" noProof="0" dirty="0"/>
                <a:t>Tam gdzie </a:t>
              </a:r>
              <a:r>
                <a:rPr lang="pl-PL" sz="1400" b="1" noProof="0" dirty="0">
                  <a:solidFill>
                    <a:srgbClr val="C00000"/>
                  </a:solidFill>
                </a:rPr>
                <a:t>NIE WYSTĘPUJĄ KONFLIKTY OBSZAROWE</a:t>
              </a:r>
              <a:r>
                <a:rPr lang="pl-PL" sz="1400" b="1" noProof="0" dirty="0"/>
                <a:t> </a:t>
              </a:r>
              <a:r>
                <a:rPr lang="pl-PL" sz="1400" noProof="0" dirty="0"/>
                <a:t>to </a:t>
              </a:r>
              <a:r>
                <a:rPr lang="pl-PL" sz="1400" b="1" noProof="0" dirty="0">
                  <a:solidFill>
                    <a:srgbClr val="C00000"/>
                  </a:solidFill>
                </a:rPr>
                <a:t>WSZYSTKIE LSR</a:t>
              </a:r>
              <a:r>
                <a:rPr lang="pl-PL" sz="1400" noProof="0" dirty="0"/>
                <a:t>, które spełniają warunki dostępu zostaną wybrane.</a:t>
              </a:r>
              <a:endParaRPr kumimoji="0" lang="pl-PL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032018" y="1451719"/>
            <a:ext cx="3603222" cy="1434149"/>
            <a:chOff x="219186" y="602831"/>
            <a:chExt cx="3603222" cy="1434149"/>
          </a:xfrm>
        </p:grpSpPr>
        <p:sp>
          <p:nvSpPr>
            <p:cNvPr id="11" name="Prostokąt zaokrąglony 10"/>
            <p:cNvSpPr/>
            <p:nvPr/>
          </p:nvSpPr>
          <p:spPr>
            <a:xfrm>
              <a:off x="219186" y="602831"/>
              <a:ext cx="3603222" cy="1434149"/>
            </a:xfrm>
            <a:prstGeom prst="roundRect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2" name="pole tekstowe 11"/>
            <p:cNvSpPr txBox="1"/>
            <p:nvPr/>
          </p:nvSpPr>
          <p:spPr>
            <a:xfrm>
              <a:off x="289195" y="672840"/>
              <a:ext cx="3463204" cy="12941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3665" tIns="0" rIns="123665" bIns="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+mn-ea"/>
                  <a:cs typeface="+mn-cs"/>
                </a:rPr>
                <a:t>Obszary wdrażania LSR obejmują co najmniej </a:t>
              </a:r>
              <a:b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+mn-ea"/>
                  <a:cs typeface="+mn-cs"/>
                </a:rPr>
                <a:t>jedną tę samą gminę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+mn-ea"/>
                  <a:cs typeface="+mn-cs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96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333" y="2625452"/>
            <a:ext cx="1554615" cy="332260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764779" y="2147849"/>
            <a:ext cx="64925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186938"/>
                </a:solidFill>
                <a:effectLst/>
                <a:uLnTx/>
                <a:uFillTx/>
              </a:rPr>
              <a:t>Odwołanie wnosi się do instytucji zarządzającej programem: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186938"/>
                </a:solidFill>
                <a:effectLst/>
                <a:uLnTx/>
                <a:uFillTx/>
              </a:rPr>
              <a:t> </a:t>
            </a:r>
          </a:p>
          <a:p>
            <a:pPr marL="804863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186938"/>
              </a:solidFill>
              <a:effectLst/>
              <a:uLnTx/>
              <a:uFillTx/>
            </a:endParaRPr>
          </a:p>
          <a:p>
            <a:pPr marL="804863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186938"/>
                </a:solidFill>
                <a:effectLst/>
                <a:uLnTx/>
                <a:uFillTx/>
              </a:rPr>
              <a:t>współfinansowanym ze środków Europejskiego Funduszu Rolnego na rzecz Rozwoju Obszarów Wiejskich –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186938"/>
                </a:solidFill>
                <a:effectLst/>
                <a:uLnTx/>
                <a:uFillTx/>
              </a:rPr>
              <a:t>w przypadku gdy realizacja LSR ma być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współfinansowana w całości lub części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186938"/>
                </a:solidFill>
                <a:effectLst/>
                <a:uLnTx/>
                <a:uFillTx/>
              </a:rPr>
              <a:t>ze środków tego funduszu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186938"/>
                </a:solidFill>
                <a:effectLst/>
                <a:uLnTx/>
                <a:uFillTx/>
              </a:rPr>
              <a:t>, </a:t>
            </a:r>
          </a:p>
          <a:p>
            <a:pPr marL="804863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186938"/>
              </a:solidFill>
              <a:effectLst/>
              <a:uLnTx/>
              <a:uFillTx/>
            </a:endParaRPr>
          </a:p>
          <a:p>
            <a:pPr marL="804863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186938"/>
              </a:solidFill>
              <a:effectLst/>
              <a:uLnTx/>
              <a:uFillTx/>
            </a:endParaRPr>
          </a:p>
          <a:p>
            <a:pPr marL="804863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186938"/>
              </a:solidFill>
              <a:effectLst/>
              <a:uLnTx/>
              <a:uFillTx/>
            </a:endParaRPr>
          </a:p>
          <a:p>
            <a:pPr marL="804863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186938"/>
                </a:solidFill>
                <a:effectLst/>
                <a:uLnTx/>
                <a:uFillTx/>
              </a:rPr>
              <a:t>którego środki będą przeznaczone na współfinansowanie realizacji LSR – </a:t>
            </a: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186938"/>
                </a:solidFill>
                <a:effectLst/>
                <a:uLnTx/>
                <a:uFillTx/>
              </a:rPr>
              <a:t>w pozostałych przypadkach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186938"/>
                </a:solidFill>
                <a:effectLst/>
                <a:uLnTx/>
                <a:uFillTx/>
              </a:rPr>
              <a:t>;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750024" y="1536971"/>
            <a:ext cx="185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186938"/>
                </a:solidFill>
              </a:rPr>
              <a:t>ODWOŁANIA</a:t>
            </a:r>
          </a:p>
        </p:txBody>
      </p:sp>
    </p:spTree>
    <p:extLst>
      <p:ext uri="{BB962C8B-B14F-4D97-AF65-F5344CB8AC3E}">
        <p14:creationId xmlns:p14="http://schemas.microsoft.com/office/powerpoint/2010/main" val="204545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890" y="1944495"/>
            <a:ext cx="7340220" cy="29690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314" y="2688272"/>
            <a:ext cx="1981372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459" y="1834461"/>
            <a:ext cx="5688061" cy="502353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961350" y="1460282"/>
            <a:ext cx="236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86938"/>
                </a:solidFill>
              </a:rPr>
              <a:t>SCHEMAT ODWOŁANIA</a:t>
            </a:r>
          </a:p>
        </p:txBody>
      </p:sp>
    </p:spTree>
    <p:extLst>
      <p:ext uri="{BB962C8B-B14F-4D97-AF65-F5344CB8AC3E}">
        <p14:creationId xmlns:p14="http://schemas.microsoft.com/office/powerpoint/2010/main" val="29014104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15AE1149BBEA48BBF67244FB2184E6" ma:contentTypeVersion="13" ma:contentTypeDescription="Utwórz nowy dokument." ma:contentTypeScope="" ma:versionID="3b5489d43d9dd6ca02c2de4f96937517">
  <xsd:schema xmlns:xsd="http://www.w3.org/2001/XMLSchema" xmlns:xs="http://www.w3.org/2001/XMLSchema" xmlns:p="http://schemas.microsoft.com/office/2006/metadata/properties" xmlns:ns3="2f2a0d2b-1bfa-49ee-953f-5b1f3ec41016" xmlns:ns4="6ff1ac70-4c6a-44d1-9aad-978986c98eb6" targetNamespace="http://schemas.microsoft.com/office/2006/metadata/properties" ma:root="true" ma:fieldsID="2788b5aa9804d356d58277804f39b7e7" ns3:_="" ns4:_="">
    <xsd:import namespace="2f2a0d2b-1bfa-49ee-953f-5b1f3ec41016"/>
    <xsd:import namespace="6ff1ac70-4c6a-44d1-9aad-978986c98e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a0d2b-1bfa-49ee-953f-5b1f3ec410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Ostatnio udostępniane według użytkownika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statnio udostępniane według czasu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1ac70-4c6a-44d1-9aad-978986c98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0079C6-4097-4446-A459-056E26493F2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2a0d2b-1bfa-49ee-953f-5b1f3ec41016"/>
    <ds:schemaRef ds:uri="6ff1ac70-4c6a-44d1-9aad-978986c98eb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220B7C-E4FF-4105-8F40-53B0684370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CCBA46-9DF8-43DE-8E53-293D482DB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a0d2b-1bfa-49ee-953f-5b1f3ec41016"/>
    <ds:schemaRef ds:uri="6ff1ac70-4c6a-44d1-9aad-978986c98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1402</Words>
  <Application>Microsoft Office PowerPoint</Application>
  <PresentationFormat>Widescreen</PresentationFormat>
  <Paragraphs>141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Motyw pakietu Office</vt:lpstr>
      <vt:lpstr>LEADER w nowym okresie programowania  - wyzwania i oczekiwania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Kodeks pracy dla zarządzających organizacją pozarządową.</dc:title>
  <dc:creator>Piotr Sadłocha</dc:creator>
  <cp:lastModifiedBy>Rodak Beata</cp:lastModifiedBy>
  <cp:revision>59</cp:revision>
  <dcterms:created xsi:type="dcterms:W3CDTF">2018-06-19T11:46:31Z</dcterms:created>
  <dcterms:modified xsi:type="dcterms:W3CDTF">2023-10-09T08:07:10Z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0x0101001F15AE1149BBEA48BBF67244FB2184E6</vt:lpwstr>
  </property>
</Properties>
</file>