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4" r:id="rId1"/>
  </p:sldMasterIdLst>
  <p:notesMasterIdLst>
    <p:notesMasterId r:id="rId15"/>
  </p:notesMasterIdLst>
  <p:sldIdLst>
    <p:sldId id="256" r:id="rId2"/>
    <p:sldId id="296" r:id="rId3"/>
    <p:sldId id="298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08C37-5D37-4CDB-AAE3-ACB6A621653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FAD9A-C041-4291-9BD1-BF70A6744074}">
      <dgm:prSet phldrT="[Tekst]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I filar WPR</a:t>
          </a:r>
        </a:p>
      </dgm:t>
    </dgm:pt>
    <dgm:pt modelId="{99188CC2-7D14-4F9A-A0DF-C00197036BA6}" type="parTrans" cxnId="{3E0D8D4E-17AC-4DC3-944F-35F5165E11BB}">
      <dgm:prSet/>
      <dgm:spPr/>
      <dgm:t>
        <a:bodyPr/>
        <a:lstStyle/>
        <a:p>
          <a:endParaRPr lang="pl-PL"/>
        </a:p>
      </dgm:t>
    </dgm:pt>
    <dgm:pt modelId="{4467E221-3E41-4A71-B7C9-7C5BFAEC6BD8}" type="sibTrans" cxnId="{3E0D8D4E-17AC-4DC3-944F-35F5165E11BB}">
      <dgm:prSet/>
      <dgm:spPr/>
      <dgm:t>
        <a:bodyPr/>
        <a:lstStyle/>
        <a:p>
          <a:endParaRPr lang="pl-PL"/>
        </a:p>
      </dgm:t>
    </dgm:pt>
    <dgm:pt modelId="{6817086E-6AE1-4287-87EC-485C37DADFB9}">
      <dgm:prSet phldrT="[Tekst]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II filar WPR</a:t>
          </a:r>
        </a:p>
      </dgm:t>
    </dgm:pt>
    <dgm:pt modelId="{EE3D4DD4-066C-41CA-A1A7-C6915A3DA81D}" type="parTrans" cxnId="{450C9DF0-EE3A-470C-9F9C-A94E2B6C86DE}">
      <dgm:prSet/>
      <dgm:spPr/>
      <dgm:t>
        <a:bodyPr/>
        <a:lstStyle/>
        <a:p>
          <a:endParaRPr lang="pl-PL"/>
        </a:p>
      </dgm:t>
    </dgm:pt>
    <dgm:pt modelId="{1AE529BE-2E90-480F-B4BC-CD8EADA29FB5}" type="sibTrans" cxnId="{450C9DF0-EE3A-470C-9F9C-A94E2B6C86DE}">
      <dgm:prSet/>
      <dgm:spPr/>
      <dgm:t>
        <a:bodyPr/>
        <a:lstStyle/>
        <a:p>
          <a:endParaRPr lang="pl-PL"/>
        </a:p>
      </dgm:t>
    </dgm:pt>
    <dgm:pt modelId="{B55CC84C-AFE1-4631-8B2E-B5B617F52DF7}">
      <dgm:prSet phldrT="[Tekst]" phldr="1"/>
      <dgm:spPr/>
      <dgm:t>
        <a:bodyPr/>
        <a:lstStyle/>
        <a:p>
          <a:endParaRPr lang="pl-PL" dirty="0"/>
        </a:p>
      </dgm:t>
    </dgm:pt>
    <dgm:pt modelId="{EF5C9C7D-677F-4F67-962B-24D06069A27B}" type="parTrans" cxnId="{E51B4131-8FC8-42FF-A994-D7E4A55A591F}">
      <dgm:prSet/>
      <dgm:spPr/>
      <dgm:t>
        <a:bodyPr/>
        <a:lstStyle/>
        <a:p>
          <a:endParaRPr lang="pl-PL"/>
        </a:p>
      </dgm:t>
    </dgm:pt>
    <dgm:pt modelId="{20A2F196-C277-4CB7-BE91-1ED12E4635E7}" type="sibTrans" cxnId="{E51B4131-8FC8-42FF-A994-D7E4A55A591F}">
      <dgm:prSet/>
      <dgm:spPr/>
      <dgm:t>
        <a:bodyPr/>
        <a:lstStyle/>
        <a:p>
          <a:endParaRPr lang="pl-PL"/>
        </a:p>
      </dgm:t>
    </dgm:pt>
    <dgm:pt modelId="{7145A4B8-E4FF-451B-9D2E-CEF0EB820215}" type="pres">
      <dgm:prSet presAssocID="{8BA08C37-5D37-4CDB-AAE3-ACB6A62165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A266940-A1BA-4B89-B630-25340EB0FD88}" type="pres">
      <dgm:prSet presAssocID="{8BA08C37-5D37-4CDB-AAE3-ACB6A6216534}" presName="ellipse" presStyleLbl="trBgShp" presStyleIdx="0" presStyleCnt="1"/>
      <dgm:spPr/>
    </dgm:pt>
    <dgm:pt modelId="{8778EAE1-2E04-4DFC-8670-554B7377DD67}" type="pres">
      <dgm:prSet presAssocID="{8BA08C37-5D37-4CDB-AAE3-ACB6A6216534}" presName="arrow1" presStyleLbl="fgShp" presStyleIdx="0" presStyleCnt="1" custLinFactNeighborX="4278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C2B06C2-F3BF-4235-AC34-7C5D73C8B3F8}" type="pres">
      <dgm:prSet presAssocID="{8BA08C37-5D37-4CDB-AAE3-ACB6A6216534}" presName="rectangle" presStyleLbl="revTx" presStyleIdx="0" presStyleCnt="1" custScaleX="127767" custScaleY="101590" custLinFactNeighborX="1288" custLinFactNeighborY="419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5E20A8-29B1-491B-825C-878AE579B8EB}" type="pres">
      <dgm:prSet presAssocID="{6817086E-6AE1-4287-87EC-485C37DADFB9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1BB0F-6699-468A-8C26-91B009EDC8CD}" type="pres">
      <dgm:prSet presAssocID="{B55CC84C-AFE1-4631-8B2E-B5B617F52DF7}" presName="item2" presStyleLbl="node1" presStyleIdx="1" presStyleCnt="2" custScaleX="134105" custScaleY="103337" custLinFactNeighborX="8715" custLinFactNeighborY="-269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FAAD8-0ED3-40E9-8C8F-F6E5A06AFE59}" type="pres">
      <dgm:prSet presAssocID="{8BA08C37-5D37-4CDB-AAE3-ACB6A6216534}" presName="funnel" presStyleLbl="trAlignAcc1" presStyleIdx="0" presStyleCnt="1"/>
      <dgm:spPr>
        <a:scene3d>
          <a:camera prst="orthographicFront"/>
          <a:lightRig rig="threePt" dir="t"/>
        </a:scene3d>
        <a:sp3d prstMaterial="dkEdge">
          <a:bevelT/>
        </a:sp3d>
      </dgm:spPr>
    </dgm:pt>
  </dgm:ptLst>
  <dgm:cxnLst>
    <dgm:cxn modelId="{450C9DF0-EE3A-470C-9F9C-A94E2B6C86DE}" srcId="{8BA08C37-5D37-4CDB-AAE3-ACB6A6216534}" destId="{6817086E-6AE1-4287-87EC-485C37DADFB9}" srcOrd="1" destOrd="0" parTransId="{EE3D4DD4-066C-41CA-A1A7-C6915A3DA81D}" sibTransId="{1AE529BE-2E90-480F-B4BC-CD8EADA29FB5}"/>
    <dgm:cxn modelId="{3E0D8D4E-17AC-4DC3-944F-35F5165E11BB}" srcId="{8BA08C37-5D37-4CDB-AAE3-ACB6A6216534}" destId="{CAEFAD9A-C041-4291-9BD1-BF70A6744074}" srcOrd="0" destOrd="0" parTransId="{99188CC2-7D14-4F9A-A0DF-C00197036BA6}" sibTransId="{4467E221-3E41-4A71-B7C9-7C5BFAEC6BD8}"/>
    <dgm:cxn modelId="{50D722A5-1E9F-4922-9AC3-3AFFBA1EB22F}" type="presOf" srcId="{B55CC84C-AFE1-4631-8B2E-B5B617F52DF7}" destId="{6C2B06C2-F3BF-4235-AC34-7C5D73C8B3F8}" srcOrd="0" destOrd="0" presId="urn:microsoft.com/office/officeart/2005/8/layout/funnel1"/>
    <dgm:cxn modelId="{5D803FCC-45D8-4F8F-B559-440300CAE380}" type="presOf" srcId="{6817086E-6AE1-4287-87EC-485C37DADFB9}" destId="{B55E20A8-29B1-491B-825C-878AE579B8EB}" srcOrd="0" destOrd="0" presId="urn:microsoft.com/office/officeart/2005/8/layout/funnel1"/>
    <dgm:cxn modelId="{E51B4131-8FC8-42FF-A994-D7E4A55A591F}" srcId="{8BA08C37-5D37-4CDB-AAE3-ACB6A6216534}" destId="{B55CC84C-AFE1-4631-8B2E-B5B617F52DF7}" srcOrd="2" destOrd="0" parTransId="{EF5C9C7D-677F-4F67-962B-24D06069A27B}" sibTransId="{20A2F196-C277-4CB7-BE91-1ED12E4635E7}"/>
    <dgm:cxn modelId="{44480B69-3AD7-4419-BDFC-068E23AF6716}" type="presOf" srcId="{CAEFAD9A-C041-4291-9BD1-BF70A6744074}" destId="{E251BB0F-6699-468A-8C26-91B009EDC8CD}" srcOrd="0" destOrd="0" presId="urn:microsoft.com/office/officeart/2005/8/layout/funnel1"/>
    <dgm:cxn modelId="{AE099863-607A-4975-9207-3A275A881858}" type="presOf" srcId="{8BA08C37-5D37-4CDB-AAE3-ACB6A6216534}" destId="{7145A4B8-E4FF-451B-9D2E-CEF0EB820215}" srcOrd="0" destOrd="0" presId="urn:microsoft.com/office/officeart/2005/8/layout/funnel1"/>
    <dgm:cxn modelId="{DF9917D2-8111-4053-A684-9D36A911A489}" type="presParOf" srcId="{7145A4B8-E4FF-451B-9D2E-CEF0EB820215}" destId="{FA266940-A1BA-4B89-B630-25340EB0FD88}" srcOrd="0" destOrd="0" presId="urn:microsoft.com/office/officeart/2005/8/layout/funnel1"/>
    <dgm:cxn modelId="{389BF9DC-F926-47E8-90C9-08CD151B9D3F}" type="presParOf" srcId="{7145A4B8-E4FF-451B-9D2E-CEF0EB820215}" destId="{8778EAE1-2E04-4DFC-8670-554B7377DD67}" srcOrd="1" destOrd="0" presId="urn:microsoft.com/office/officeart/2005/8/layout/funnel1"/>
    <dgm:cxn modelId="{2C319B1C-6215-4350-9665-964E3BACA6AA}" type="presParOf" srcId="{7145A4B8-E4FF-451B-9D2E-CEF0EB820215}" destId="{6C2B06C2-F3BF-4235-AC34-7C5D73C8B3F8}" srcOrd="2" destOrd="0" presId="urn:microsoft.com/office/officeart/2005/8/layout/funnel1"/>
    <dgm:cxn modelId="{1779A761-6DAF-4F70-AA94-01E2742FC231}" type="presParOf" srcId="{7145A4B8-E4FF-451B-9D2E-CEF0EB820215}" destId="{B55E20A8-29B1-491B-825C-878AE579B8EB}" srcOrd="3" destOrd="0" presId="urn:microsoft.com/office/officeart/2005/8/layout/funnel1"/>
    <dgm:cxn modelId="{54555AE0-E693-478F-8E57-627D087F0073}" type="presParOf" srcId="{7145A4B8-E4FF-451B-9D2E-CEF0EB820215}" destId="{E251BB0F-6699-468A-8C26-91B009EDC8CD}" srcOrd="4" destOrd="0" presId="urn:microsoft.com/office/officeart/2005/8/layout/funnel1"/>
    <dgm:cxn modelId="{EA74E2F2-E8BE-46DC-9E28-6E9DE36213EE}" type="presParOf" srcId="{7145A4B8-E4FF-451B-9D2E-CEF0EB820215}" destId="{C47FAAD8-0ED3-40E9-8C8F-F6E5A06AFE59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08C37-5D37-4CDB-AAE3-ACB6A621653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FAD9A-C041-4291-9BD1-BF70A6744074}">
      <dgm:prSet phldrT="[Tekst]" custT="1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pl-PL" sz="2800" dirty="0">
              <a:solidFill>
                <a:schemeClr val="tx1"/>
              </a:solidFill>
            </a:rPr>
            <a:t>II filar WPR</a:t>
          </a:r>
        </a:p>
      </dgm:t>
    </dgm:pt>
    <dgm:pt modelId="{99188CC2-7D14-4F9A-A0DF-C00197036BA6}" type="parTrans" cxnId="{3E0D8D4E-17AC-4DC3-944F-35F5165E11BB}">
      <dgm:prSet/>
      <dgm:spPr/>
      <dgm:t>
        <a:bodyPr/>
        <a:lstStyle/>
        <a:p>
          <a:endParaRPr lang="pl-PL"/>
        </a:p>
      </dgm:t>
    </dgm:pt>
    <dgm:pt modelId="{4467E221-3E41-4A71-B7C9-7C5BFAEC6BD8}" type="sibTrans" cxnId="{3E0D8D4E-17AC-4DC3-944F-35F5165E11BB}">
      <dgm:prSet/>
      <dgm:spPr/>
      <dgm:t>
        <a:bodyPr/>
        <a:lstStyle/>
        <a:p>
          <a:endParaRPr lang="pl-PL"/>
        </a:p>
      </dgm:t>
    </dgm:pt>
    <dgm:pt modelId="{B55CC84C-AFE1-4631-8B2E-B5B617F52DF7}">
      <dgm:prSet phldrT="[Tekst]" phldr="1"/>
      <dgm:spPr/>
      <dgm:t>
        <a:bodyPr/>
        <a:lstStyle/>
        <a:p>
          <a:endParaRPr lang="pl-PL"/>
        </a:p>
      </dgm:t>
    </dgm:pt>
    <dgm:pt modelId="{EF5C9C7D-677F-4F67-962B-24D06069A27B}" type="parTrans" cxnId="{E51B4131-8FC8-42FF-A994-D7E4A55A591F}">
      <dgm:prSet/>
      <dgm:spPr/>
      <dgm:t>
        <a:bodyPr/>
        <a:lstStyle/>
        <a:p>
          <a:endParaRPr lang="pl-PL"/>
        </a:p>
      </dgm:t>
    </dgm:pt>
    <dgm:pt modelId="{20A2F196-C277-4CB7-BE91-1ED12E4635E7}" type="sibTrans" cxnId="{E51B4131-8FC8-42FF-A994-D7E4A55A591F}">
      <dgm:prSet/>
      <dgm:spPr/>
      <dgm:t>
        <a:bodyPr/>
        <a:lstStyle/>
        <a:p>
          <a:endParaRPr lang="pl-PL"/>
        </a:p>
      </dgm:t>
    </dgm:pt>
    <dgm:pt modelId="{7145A4B8-E4FF-451B-9D2E-CEF0EB820215}" type="pres">
      <dgm:prSet presAssocID="{8BA08C37-5D37-4CDB-AAE3-ACB6A62165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A266940-A1BA-4B89-B630-25340EB0FD88}" type="pres">
      <dgm:prSet presAssocID="{8BA08C37-5D37-4CDB-AAE3-ACB6A6216534}" presName="ellipse" presStyleLbl="trBgShp" presStyleIdx="0" presStyleCnt="1"/>
      <dgm:spPr/>
    </dgm:pt>
    <dgm:pt modelId="{8778EAE1-2E04-4DFC-8670-554B7377DD67}" type="pres">
      <dgm:prSet presAssocID="{8BA08C37-5D37-4CDB-AAE3-ACB6A6216534}" presName="arrow1" presStyleLbl="fgShp" presStyleIdx="0" presStyleCnt="1"/>
      <dgm:spPr>
        <a:solidFill>
          <a:schemeClr val="accent4">
            <a:lumMod val="60000"/>
            <a:lumOff val="40000"/>
          </a:schemeClr>
        </a:solidFill>
        <a:ln cap="rnd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 prstMaterial="dkEdge">
          <a:bevelT/>
        </a:sp3d>
      </dgm:spPr>
    </dgm:pt>
    <dgm:pt modelId="{6C2B06C2-F3BF-4235-AC34-7C5D73C8B3F8}" type="pres">
      <dgm:prSet presAssocID="{8BA08C37-5D37-4CDB-AAE3-ACB6A62165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0BA844-5FBD-4319-95E4-1F7D1D5EE331}" type="pres">
      <dgm:prSet presAssocID="{B55CC84C-AFE1-4631-8B2E-B5B617F52DF7}" presName="item1" presStyleLbl="node1" presStyleIdx="0" presStyleCnt="1" custScaleX="90196" custScaleY="70770" custLinFactNeighborX="13242" custLinFactNeighborY="-132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FAAD8-0ED3-40E9-8C8F-F6E5A06AFE59}" type="pres">
      <dgm:prSet presAssocID="{8BA08C37-5D37-4CDB-AAE3-ACB6A6216534}" presName="funnel" presStyleLbl="trAlignAcc1" presStyleIdx="0" presStyleCnt="1"/>
      <dgm:spPr>
        <a:scene3d>
          <a:camera prst="orthographicFront"/>
          <a:lightRig rig="threePt" dir="t"/>
        </a:scene3d>
        <a:sp3d prstMaterial="dkEdge">
          <a:bevelT/>
        </a:sp3d>
      </dgm:spPr>
    </dgm:pt>
  </dgm:ptLst>
  <dgm:cxnLst>
    <dgm:cxn modelId="{6E96BFC7-1F43-4694-9D6E-A844884E2D65}" type="presOf" srcId="{B55CC84C-AFE1-4631-8B2E-B5B617F52DF7}" destId="{6C2B06C2-F3BF-4235-AC34-7C5D73C8B3F8}" srcOrd="0" destOrd="0" presId="urn:microsoft.com/office/officeart/2005/8/layout/funnel1"/>
    <dgm:cxn modelId="{C1045C5B-F4D4-40FD-A950-9B667DB8894B}" type="presOf" srcId="{CAEFAD9A-C041-4291-9BD1-BF70A6744074}" destId="{630BA844-5FBD-4319-95E4-1F7D1D5EE331}" srcOrd="0" destOrd="0" presId="urn:microsoft.com/office/officeart/2005/8/layout/funnel1"/>
    <dgm:cxn modelId="{3E0D8D4E-17AC-4DC3-944F-35F5165E11BB}" srcId="{8BA08C37-5D37-4CDB-AAE3-ACB6A6216534}" destId="{CAEFAD9A-C041-4291-9BD1-BF70A6744074}" srcOrd="0" destOrd="0" parTransId="{99188CC2-7D14-4F9A-A0DF-C00197036BA6}" sibTransId="{4467E221-3E41-4A71-B7C9-7C5BFAEC6BD8}"/>
    <dgm:cxn modelId="{AE099863-607A-4975-9207-3A275A881858}" type="presOf" srcId="{8BA08C37-5D37-4CDB-AAE3-ACB6A6216534}" destId="{7145A4B8-E4FF-451B-9D2E-CEF0EB820215}" srcOrd="0" destOrd="0" presId="urn:microsoft.com/office/officeart/2005/8/layout/funnel1"/>
    <dgm:cxn modelId="{E51B4131-8FC8-42FF-A994-D7E4A55A591F}" srcId="{8BA08C37-5D37-4CDB-AAE3-ACB6A6216534}" destId="{B55CC84C-AFE1-4631-8B2E-B5B617F52DF7}" srcOrd="1" destOrd="0" parTransId="{EF5C9C7D-677F-4F67-962B-24D06069A27B}" sibTransId="{20A2F196-C277-4CB7-BE91-1ED12E4635E7}"/>
    <dgm:cxn modelId="{DF9917D2-8111-4053-A684-9D36A911A489}" type="presParOf" srcId="{7145A4B8-E4FF-451B-9D2E-CEF0EB820215}" destId="{FA266940-A1BA-4B89-B630-25340EB0FD88}" srcOrd="0" destOrd="0" presId="urn:microsoft.com/office/officeart/2005/8/layout/funnel1"/>
    <dgm:cxn modelId="{389BF9DC-F926-47E8-90C9-08CD151B9D3F}" type="presParOf" srcId="{7145A4B8-E4FF-451B-9D2E-CEF0EB820215}" destId="{8778EAE1-2E04-4DFC-8670-554B7377DD67}" srcOrd="1" destOrd="0" presId="urn:microsoft.com/office/officeart/2005/8/layout/funnel1"/>
    <dgm:cxn modelId="{2C319B1C-6215-4350-9665-964E3BACA6AA}" type="presParOf" srcId="{7145A4B8-E4FF-451B-9D2E-CEF0EB820215}" destId="{6C2B06C2-F3BF-4235-AC34-7C5D73C8B3F8}" srcOrd="2" destOrd="0" presId="urn:microsoft.com/office/officeart/2005/8/layout/funnel1"/>
    <dgm:cxn modelId="{7B3913E3-DFC5-4991-B316-E60AC8E528C0}" type="presParOf" srcId="{7145A4B8-E4FF-451B-9D2E-CEF0EB820215}" destId="{630BA844-5FBD-4319-95E4-1F7D1D5EE331}" srcOrd="3" destOrd="0" presId="urn:microsoft.com/office/officeart/2005/8/layout/funnel1"/>
    <dgm:cxn modelId="{EA74E2F2-E8BE-46DC-9E28-6E9DE36213EE}" type="presParOf" srcId="{7145A4B8-E4FF-451B-9D2E-CEF0EB820215}" destId="{C47FAAD8-0ED3-40E9-8C8F-F6E5A06AFE59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E7755-572B-4876-8DA6-B851BFFF7F1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79AC0050-BA89-4FD3-A4B9-EFD6E346DB29}">
      <dgm:prSet/>
      <dgm:spPr/>
      <dgm:t>
        <a:bodyPr/>
        <a:lstStyle/>
        <a:p>
          <a:r>
            <a:rPr kumimoji="0" lang="pl-PL" b="1" i="0" u="none" strike="noStrike" cap="none" spc="0" normalizeH="0" baseline="0" noProof="0" dirty="0">
              <a:ln/>
              <a:effectLst/>
              <a:uLnTx/>
              <a:uFillTx/>
              <a:latin typeface="Calibri"/>
            </a:rPr>
            <a:t>Zwiększenie zaangażowania wszystkich zainteresowanych stron we wdrażanie PS WPR oraz, w stosownych przypadkach, w jego opracowywanie</a:t>
          </a:r>
          <a:endParaRPr lang="pl-PL" b="1" dirty="0"/>
        </a:p>
      </dgm:t>
    </dgm:pt>
    <dgm:pt modelId="{15E0C9CD-0B8B-485B-9FC7-B20656FF78D0}" type="parTrans" cxnId="{ABC67343-32A1-478D-AC68-565946AFA02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0CFBFCD3-1369-4C7D-812D-4831519E9BE5}" type="sibTrans" cxnId="{ABC67343-32A1-478D-AC68-565946AFA02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31DB0F5-518D-4133-A7DD-80B22BC68BBE}">
      <dgm:prSet/>
      <dgm:spPr/>
      <dgm:t>
        <a:bodyPr/>
        <a:lstStyle/>
        <a:p>
          <a:r>
            <a:rPr kumimoji="0" lang="pl-PL" b="1" i="0" u="none" strike="noStrike" cap="none" spc="0" normalizeH="0" baseline="0" noProof="0">
              <a:ln/>
              <a:effectLst/>
              <a:uLnTx/>
              <a:uFillTx/>
              <a:latin typeface="Calibri"/>
            </a:rPr>
            <a:t>Wspieranie organów administracji państwa członkowskiego w realizacji PS WPR oraz przejście na model oparty na realizacji celów</a:t>
          </a:r>
          <a:endParaRPr lang="pl-PL" b="1"/>
        </a:p>
      </dgm:t>
    </dgm:pt>
    <dgm:pt modelId="{49282292-4A88-4CCB-A9F0-3344211FE896}" type="parTrans" cxnId="{1EC9294D-6974-44EB-ACCE-04108468B24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D17597C-053C-43D2-8C11-054D42FB81FD}" type="sibTrans" cxnId="{1EC9294D-6974-44EB-ACCE-04108468B24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4B1C661-0052-4274-A328-7E0AD0D3F79F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>
              <a:ln/>
              <a:effectLst/>
              <a:uLnTx/>
              <a:uFillTx/>
              <a:latin typeface="Calibri"/>
            </a:rPr>
            <a:t>Przyczynianie się do rozwijania zdolności i prowadzenia działań w zakresie monitorowania i oceny</a:t>
          </a:r>
          <a:endParaRPr kumimoji="0" lang="pl-PL" b="1" i="0" u="none" strike="noStrike" cap="none" spc="0" normalizeH="0" baseline="0" noProof="0" dirty="0">
            <a:ln/>
            <a:effectLst/>
            <a:uLnTx/>
            <a:uFillTx/>
            <a:latin typeface="Calibri"/>
          </a:endParaRPr>
        </a:p>
      </dgm:t>
    </dgm:pt>
    <dgm:pt modelId="{0C41A28B-57C4-4159-A2F7-D4C659EC1B98}" type="parTrans" cxnId="{BC4D6D4B-C8DE-445D-88A6-A06D9557DD9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203A82A-3C90-448C-83C5-13946A679D9F}" type="sibTrans" cxnId="{BC4D6D4B-C8DE-445D-88A6-A06D9557DD9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8F3C25F-3DEC-4820-8442-81428263C688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>
              <a:ln/>
              <a:effectLst/>
              <a:uLnTx/>
              <a:uFillTx/>
              <a:latin typeface="Calibri"/>
            </a:rPr>
            <a:t>Rozpowszechnianie rezultatów PS WPR;</a:t>
          </a:r>
          <a:endParaRPr kumimoji="0" lang="pl-PL" b="1" i="0" u="none" strike="noStrike" cap="none" spc="0" normalizeH="0" baseline="0" noProof="0" dirty="0">
            <a:ln/>
            <a:effectLst/>
            <a:uLnTx/>
            <a:uFillTx/>
            <a:latin typeface="Calibri"/>
          </a:endParaRPr>
        </a:p>
      </dgm:t>
    </dgm:pt>
    <dgm:pt modelId="{0487CA08-4F3E-4C18-BB73-DCB92F70A6FF}" type="parTrans" cxnId="{835A3270-9F50-4AA5-B02B-50138ABFC25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6F5808F-657B-43B4-9FC4-ACAB5D823C98}" type="sibTrans" cxnId="{835A3270-9F50-4AA5-B02B-50138ABFC25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69F6240-580A-4A14-A7FA-D73F00E05CA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E6F514D-E069-4E3C-878D-F670C29E5F06}" type="sibTrans" cxnId="{C5693AC6-F30B-4DAD-8009-92322AF741B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67E95E1-4578-4230-B8E2-E88164FE5C51}" type="parTrans" cxnId="{C5693AC6-F30B-4DAD-8009-92322AF741B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50C397F-FF93-4B1F-BC35-A3511D74CB92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>
              <a:ln/>
              <a:effectLst/>
              <a:uLnTx/>
              <a:uFillTx/>
              <a:latin typeface="Calibri"/>
            </a:rPr>
            <a:t>Sprzyjanie innowacyjności w rolnictwie i rozwoju obszarów wiejskich oraz wspieranie wzajemnego uczenia się i włączeniu wszystkich zainteresowanych stron w procesy wymiany i rozwijania wiedzy oraz wspieraniu interakcji między takimi stronami;</a:t>
          </a:r>
          <a:endParaRPr kumimoji="0" lang="pl-PL" b="1" i="0" u="none" strike="noStrike" cap="none" spc="0" normalizeH="0" baseline="0" noProof="0" dirty="0">
            <a:ln/>
            <a:effectLst/>
            <a:uLnTx/>
            <a:uFillTx/>
            <a:latin typeface="Calibri"/>
          </a:endParaRPr>
        </a:p>
      </dgm:t>
    </dgm:pt>
    <dgm:pt modelId="{9FFE916F-AB83-46B9-9772-86428552A8E2}" type="parTrans" cxnId="{739B4DB6-BA46-4746-8791-52550576616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6E2E6E6-0552-4F98-B0AC-B13065607A7C}" type="sibTrans" cxnId="{739B4DB6-BA46-4746-8791-52550576616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60EBABC-8226-47A5-B121-7F84FA15AA34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>
              <a:ln/>
              <a:effectLst/>
              <a:uLnTx/>
              <a:uFillTx/>
              <a:latin typeface="Calibri"/>
            </a:rPr>
            <a:t>Informowanie ogółu społeczeństwa i potencjalnych beneficjentów o WPR i możliwościach finansowania;</a:t>
          </a:r>
          <a:endParaRPr kumimoji="0" lang="pl-PL" b="1" i="0" u="none" strike="noStrike" cap="none" spc="0" normalizeH="0" baseline="0" noProof="0" dirty="0">
            <a:ln/>
            <a:effectLst/>
            <a:uLnTx/>
            <a:uFillTx/>
            <a:latin typeface="Calibri"/>
          </a:endParaRPr>
        </a:p>
      </dgm:t>
    </dgm:pt>
    <dgm:pt modelId="{04B7764F-631D-4B86-9EA1-B4B70B8997E2}" type="parTrans" cxnId="{6E42FF2D-C661-4CE2-90CF-FEE23144861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6793E91B-AEEE-4BF4-93CE-E73B89B5C642}" type="sibTrans" cxnId="{6E42FF2D-C661-4CE2-90CF-FEE23144861A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881AF63-56E2-4F3C-B582-9CE0158F76EB}">
      <dgm:prSet/>
      <dgm:spPr/>
      <dgm:t>
        <a:bodyPr/>
        <a:lstStyle/>
        <a:p>
          <a:pPr rtl="0"/>
          <a:r>
            <a:rPr kumimoji="0" lang="pl-PL" b="1" i="0" u="none" strike="noStrike" cap="none" spc="0" normalizeH="0" baseline="0" noProof="0">
              <a:ln/>
              <a:effectLst/>
              <a:uLnTx/>
              <a:uFillTx/>
              <a:latin typeface="Calibri"/>
            </a:rPr>
            <a:t>Przyczynianie się do podniesienia jakości działań służących wdrażaniu PS WPR</a:t>
          </a:r>
          <a:endParaRPr kumimoji="0" lang="pl-PL" b="1" i="0" u="none" strike="noStrike" cap="none" spc="0" normalizeH="0" baseline="0" noProof="0" dirty="0">
            <a:ln/>
            <a:effectLst/>
            <a:uLnTx/>
            <a:uFillTx/>
            <a:latin typeface="Calibri"/>
          </a:endParaRPr>
        </a:p>
      </dgm:t>
    </dgm:pt>
    <dgm:pt modelId="{913B7025-9DF3-483A-BDE4-E0C735E1D12D}" type="parTrans" cxnId="{E7BA7082-3877-469E-9F3F-BBFCB9F7144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0E211FE-8714-4550-9579-B5366BF6B864}" type="sibTrans" cxnId="{E7BA7082-3877-469E-9F3F-BBFCB9F7144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82C0BA0-98AA-40A6-9EB6-7E2D68507FE6}" type="pres">
      <dgm:prSet presAssocID="{79AE7755-572B-4876-8DA6-B851BFFF7F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4CA64A0D-1B7B-4EB8-9F30-24C108113099}" type="pres">
      <dgm:prSet presAssocID="{79AE7755-572B-4876-8DA6-B851BFFF7F1B}" presName="Name1" presStyleCnt="0"/>
      <dgm:spPr/>
    </dgm:pt>
    <dgm:pt modelId="{D1324244-A81C-43E5-B720-6BA0E8C39997}" type="pres">
      <dgm:prSet presAssocID="{79AE7755-572B-4876-8DA6-B851BFFF7F1B}" presName="cycle" presStyleCnt="0"/>
      <dgm:spPr/>
    </dgm:pt>
    <dgm:pt modelId="{DC398513-D5DF-492D-93D2-79E95DEE8578}" type="pres">
      <dgm:prSet presAssocID="{79AE7755-572B-4876-8DA6-B851BFFF7F1B}" presName="srcNode" presStyleLbl="node1" presStyleIdx="0" presStyleCnt="7"/>
      <dgm:spPr/>
    </dgm:pt>
    <dgm:pt modelId="{9C495F1D-7CF2-4E9F-A25D-E2E9A588CE05}" type="pres">
      <dgm:prSet presAssocID="{79AE7755-572B-4876-8DA6-B851BFFF7F1B}" presName="conn" presStyleLbl="parChTrans1D2" presStyleIdx="0" presStyleCnt="1"/>
      <dgm:spPr/>
      <dgm:t>
        <a:bodyPr/>
        <a:lstStyle/>
        <a:p>
          <a:endParaRPr lang="pl-PL"/>
        </a:p>
      </dgm:t>
    </dgm:pt>
    <dgm:pt modelId="{4D264A73-C113-46BF-9B88-7CE67F8899C7}" type="pres">
      <dgm:prSet presAssocID="{79AE7755-572B-4876-8DA6-B851BFFF7F1B}" presName="extraNode" presStyleLbl="node1" presStyleIdx="0" presStyleCnt="7"/>
      <dgm:spPr/>
    </dgm:pt>
    <dgm:pt modelId="{0975B94E-9DF1-4115-AFEA-3812CC1802D1}" type="pres">
      <dgm:prSet presAssocID="{79AE7755-572B-4876-8DA6-B851BFFF7F1B}" presName="dstNode" presStyleLbl="node1" presStyleIdx="0" presStyleCnt="7"/>
      <dgm:spPr/>
    </dgm:pt>
    <dgm:pt modelId="{0E966427-1B38-4069-BD52-E7117C5C9428}" type="pres">
      <dgm:prSet presAssocID="{79AC0050-BA89-4FD3-A4B9-EFD6E346DB2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28FBE0-D97C-4D07-A3C7-708AEC4BA4C3}" type="pres">
      <dgm:prSet presAssocID="{79AC0050-BA89-4FD3-A4B9-EFD6E346DB29}" presName="accent_1" presStyleCnt="0"/>
      <dgm:spPr/>
    </dgm:pt>
    <dgm:pt modelId="{1A97CBED-7A02-4941-A3EA-23CE2D2388C0}" type="pres">
      <dgm:prSet presAssocID="{79AC0050-BA89-4FD3-A4B9-EFD6E346DB29}" presName="accentRepeatNode" presStyleLbl="solidFgAcc1" presStyleIdx="0" presStyleCnt="7"/>
      <dgm:spPr/>
    </dgm:pt>
    <dgm:pt modelId="{8F15EB02-3959-4774-8F7A-72BA33604A96}" type="pres">
      <dgm:prSet presAssocID="{531DB0F5-518D-4133-A7DD-80B22BC68BB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C45A5B-1EB5-451F-B5FB-FB095491C672}" type="pres">
      <dgm:prSet presAssocID="{531DB0F5-518D-4133-A7DD-80B22BC68BBE}" presName="accent_2" presStyleCnt="0"/>
      <dgm:spPr/>
    </dgm:pt>
    <dgm:pt modelId="{235F87B3-4952-418F-8F54-8B87151E52D4}" type="pres">
      <dgm:prSet presAssocID="{531DB0F5-518D-4133-A7DD-80B22BC68BBE}" presName="accentRepeatNode" presStyleLbl="solidFgAcc1" presStyleIdx="1" presStyleCnt="7"/>
      <dgm:spPr/>
    </dgm:pt>
    <dgm:pt modelId="{866F170F-115A-40EF-BD39-833A1CC10F29}" type="pres">
      <dgm:prSet presAssocID="{F881AF63-56E2-4F3C-B582-9CE0158F76E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7487B7-A905-465D-8D55-23D702F7C554}" type="pres">
      <dgm:prSet presAssocID="{F881AF63-56E2-4F3C-B582-9CE0158F76EB}" presName="accent_3" presStyleCnt="0"/>
      <dgm:spPr/>
    </dgm:pt>
    <dgm:pt modelId="{C79B9BC6-AD72-4D9D-81BD-C7E4AC52F389}" type="pres">
      <dgm:prSet presAssocID="{F881AF63-56E2-4F3C-B582-9CE0158F76EB}" presName="accentRepeatNode" presStyleLbl="solidFgAcc1" presStyleIdx="2" presStyleCnt="7"/>
      <dgm:spPr/>
    </dgm:pt>
    <dgm:pt modelId="{64BFC61E-10C7-4D3D-B1DF-96E069970B9F}" type="pres">
      <dgm:prSet presAssocID="{860EBABC-8226-47A5-B121-7F84FA15AA3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5C60EC-D39E-4674-9C91-1458A5D9C3CD}" type="pres">
      <dgm:prSet presAssocID="{860EBABC-8226-47A5-B121-7F84FA15AA34}" presName="accent_4" presStyleCnt="0"/>
      <dgm:spPr/>
    </dgm:pt>
    <dgm:pt modelId="{AD191799-81E6-429A-A669-EF271E9FDC52}" type="pres">
      <dgm:prSet presAssocID="{860EBABC-8226-47A5-B121-7F84FA15AA34}" presName="accentRepeatNode" presStyleLbl="solidFgAcc1" presStyleIdx="3" presStyleCnt="7"/>
      <dgm:spPr/>
    </dgm:pt>
    <dgm:pt modelId="{D70C0C8C-DB66-4040-85E3-551A251D8746}" type="pres">
      <dgm:prSet presAssocID="{B50C397F-FF93-4B1F-BC35-A3511D74CB9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7329A2-9B44-429D-A655-14D97D1AD832}" type="pres">
      <dgm:prSet presAssocID="{B50C397F-FF93-4B1F-BC35-A3511D74CB92}" presName="accent_5" presStyleCnt="0"/>
      <dgm:spPr/>
    </dgm:pt>
    <dgm:pt modelId="{7FB6E56A-2AAB-4D33-A505-87936BD98495}" type="pres">
      <dgm:prSet presAssocID="{B50C397F-FF93-4B1F-BC35-A3511D74CB92}" presName="accentRepeatNode" presStyleLbl="solidFgAcc1" presStyleIdx="4" presStyleCnt="7"/>
      <dgm:spPr/>
    </dgm:pt>
    <dgm:pt modelId="{CD07C932-29F4-40C2-9D5B-8C8ABD44F16D}" type="pres">
      <dgm:prSet presAssocID="{44B1C661-0052-4274-A328-7E0AD0D3F79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37CEA9-9424-43B4-9E7D-B193CEC7B3B9}" type="pres">
      <dgm:prSet presAssocID="{44B1C661-0052-4274-A328-7E0AD0D3F79F}" presName="accent_6" presStyleCnt="0"/>
      <dgm:spPr/>
    </dgm:pt>
    <dgm:pt modelId="{EEE136A8-39C1-478D-A3DF-C6B2E61BD891}" type="pres">
      <dgm:prSet presAssocID="{44B1C661-0052-4274-A328-7E0AD0D3F79F}" presName="accentRepeatNode" presStyleLbl="solidFgAcc1" presStyleIdx="5" presStyleCnt="7"/>
      <dgm:spPr/>
    </dgm:pt>
    <dgm:pt modelId="{8D05FC63-1FBE-4ABB-B663-53FB4DD2C0CC}" type="pres">
      <dgm:prSet presAssocID="{78F3C25F-3DEC-4820-8442-81428263C68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8F091E-3235-4ECF-BBF3-BD92E2C59210}" type="pres">
      <dgm:prSet presAssocID="{78F3C25F-3DEC-4820-8442-81428263C688}" presName="accent_7" presStyleCnt="0"/>
      <dgm:spPr/>
    </dgm:pt>
    <dgm:pt modelId="{0585BCEF-7630-4ACC-99AE-C4B10D03C997}" type="pres">
      <dgm:prSet presAssocID="{78F3C25F-3DEC-4820-8442-81428263C688}" presName="accentRepeatNode" presStyleLbl="solidFgAcc1" presStyleIdx="6" presStyleCnt="7"/>
      <dgm:spPr/>
    </dgm:pt>
  </dgm:ptLst>
  <dgm:cxnLst>
    <dgm:cxn modelId="{84B51EAA-4AA6-4FAE-8C44-292E1FED86CF}" type="presOf" srcId="{78F3C25F-3DEC-4820-8442-81428263C688}" destId="{8D05FC63-1FBE-4ABB-B663-53FB4DD2C0CC}" srcOrd="0" destOrd="0" presId="urn:microsoft.com/office/officeart/2008/layout/VerticalCurvedList"/>
    <dgm:cxn modelId="{E7BA7082-3877-469E-9F3F-BBFCB9F71446}" srcId="{79AE7755-572B-4876-8DA6-B851BFFF7F1B}" destId="{F881AF63-56E2-4F3C-B582-9CE0158F76EB}" srcOrd="2" destOrd="0" parTransId="{913B7025-9DF3-483A-BDE4-E0C735E1D12D}" sibTransId="{70E211FE-8714-4550-9579-B5366BF6B864}"/>
    <dgm:cxn modelId="{3ABA69F4-C5CF-4F69-A346-617269A93EBE}" type="presOf" srcId="{79AC0050-BA89-4FD3-A4B9-EFD6E346DB29}" destId="{0E966427-1B38-4069-BD52-E7117C5C9428}" srcOrd="0" destOrd="0" presId="urn:microsoft.com/office/officeart/2008/layout/VerticalCurvedList"/>
    <dgm:cxn modelId="{C5693AC6-F30B-4DAD-8009-92322AF741BB}" srcId="{79AE7755-572B-4876-8DA6-B851BFFF7F1B}" destId="{869F6240-580A-4A14-A7FA-D73F00E05CA2}" srcOrd="7" destOrd="0" parTransId="{267E95E1-4578-4230-B8E2-E88164FE5C51}" sibTransId="{5E6F514D-E069-4E3C-878D-F670C29E5F06}"/>
    <dgm:cxn modelId="{37AB0E36-2F30-4E2F-8CAF-59EC8FF29971}" type="presOf" srcId="{44B1C661-0052-4274-A328-7E0AD0D3F79F}" destId="{CD07C932-29F4-40C2-9D5B-8C8ABD44F16D}" srcOrd="0" destOrd="0" presId="urn:microsoft.com/office/officeart/2008/layout/VerticalCurvedList"/>
    <dgm:cxn modelId="{AE21A4FB-856B-42DA-868E-8AC9C478AAB3}" type="presOf" srcId="{0CFBFCD3-1369-4C7D-812D-4831519E9BE5}" destId="{9C495F1D-7CF2-4E9F-A25D-E2E9A588CE05}" srcOrd="0" destOrd="0" presId="urn:microsoft.com/office/officeart/2008/layout/VerticalCurvedList"/>
    <dgm:cxn modelId="{ABC67343-32A1-478D-AC68-565946AFA02B}" srcId="{79AE7755-572B-4876-8DA6-B851BFFF7F1B}" destId="{79AC0050-BA89-4FD3-A4B9-EFD6E346DB29}" srcOrd="0" destOrd="0" parTransId="{15E0C9CD-0B8B-485B-9FC7-B20656FF78D0}" sibTransId="{0CFBFCD3-1369-4C7D-812D-4831519E9BE5}"/>
    <dgm:cxn modelId="{835A3270-9F50-4AA5-B02B-50138ABFC25A}" srcId="{79AE7755-572B-4876-8DA6-B851BFFF7F1B}" destId="{78F3C25F-3DEC-4820-8442-81428263C688}" srcOrd="6" destOrd="0" parTransId="{0487CA08-4F3E-4C18-BB73-DCB92F70A6FF}" sibTransId="{F6F5808F-657B-43B4-9FC4-ACAB5D823C98}"/>
    <dgm:cxn modelId="{739B4DB6-BA46-4746-8791-52550576616E}" srcId="{79AE7755-572B-4876-8DA6-B851BFFF7F1B}" destId="{B50C397F-FF93-4B1F-BC35-A3511D74CB92}" srcOrd="4" destOrd="0" parTransId="{9FFE916F-AB83-46B9-9772-86428552A8E2}" sibTransId="{B6E2E6E6-0552-4F98-B0AC-B13065607A7C}"/>
    <dgm:cxn modelId="{6E42FF2D-C661-4CE2-90CF-FEE23144861A}" srcId="{79AE7755-572B-4876-8DA6-B851BFFF7F1B}" destId="{860EBABC-8226-47A5-B121-7F84FA15AA34}" srcOrd="3" destOrd="0" parTransId="{04B7764F-631D-4B86-9EA1-B4B70B8997E2}" sibTransId="{6793E91B-AEEE-4BF4-93CE-E73B89B5C642}"/>
    <dgm:cxn modelId="{71B74778-4B97-4517-97D1-065652A196E2}" type="presOf" srcId="{B50C397F-FF93-4B1F-BC35-A3511D74CB92}" destId="{D70C0C8C-DB66-4040-85E3-551A251D8746}" srcOrd="0" destOrd="0" presId="urn:microsoft.com/office/officeart/2008/layout/VerticalCurvedList"/>
    <dgm:cxn modelId="{23A34B87-F378-4905-86E5-27879822DB03}" type="presOf" srcId="{531DB0F5-518D-4133-A7DD-80B22BC68BBE}" destId="{8F15EB02-3959-4774-8F7A-72BA33604A96}" srcOrd="0" destOrd="0" presId="urn:microsoft.com/office/officeart/2008/layout/VerticalCurvedList"/>
    <dgm:cxn modelId="{A7D8A20F-F57F-493F-BB5A-2169B59045ED}" type="presOf" srcId="{79AE7755-572B-4876-8DA6-B851BFFF7F1B}" destId="{A82C0BA0-98AA-40A6-9EB6-7E2D68507FE6}" srcOrd="0" destOrd="0" presId="urn:microsoft.com/office/officeart/2008/layout/VerticalCurvedList"/>
    <dgm:cxn modelId="{040040CA-0F1A-4A3E-84D3-6ECE8CC2BC77}" type="presOf" srcId="{F881AF63-56E2-4F3C-B582-9CE0158F76EB}" destId="{866F170F-115A-40EF-BD39-833A1CC10F29}" srcOrd="0" destOrd="0" presId="urn:microsoft.com/office/officeart/2008/layout/VerticalCurvedList"/>
    <dgm:cxn modelId="{BC4D6D4B-C8DE-445D-88A6-A06D9557DD9E}" srcId="{79AE7755-572B-4876-8DA6-B851BFFF7F1B}" destId="{44B1C661-0052-4274-A328-7E0AD0D3F79F}" srcOrd="5" destOrd="0" parTransId="{0C41A28B-57C4-4159-A2F7-D4C659EC1B98}" sibTransId="{D203A82A-3C90-448C-83C5-13946A679D9F}"/>
    <dgm:cxn modelId="{1EC9294D-6974-44EB-ACCE-04108468B248}" srcId="{79AE7755-572B-4876-8DA6-B851BFFF7F1B}" destId="{531DB0F5-518D-4133-A7DD-80B22BC68BBE}" srcOrd="1" destOrd="0" parTransId="{49282292-4A88-4CCB-A9F0-3344211FE896}" sibTransId="{DD17597C-053C-43D2-8C11-054D42FB81FD}"/>
    <dgm:cxn modelId="{329BA3CC-82DE-46F5-8B8F-50A8DC01A3EC}" type="presOf" srcId="{860EBABC-8226-47A5-B121-7F84FA15AA34}" destId="{64BFC61E-10C7-4D3D-B1DF-96E069970B9F}" srcOrd="0" destOrd="0" presId="urn:microsoft.com/office/officeart/2008/layout/VerticalCurvedList"/>
    <dgm:cxn modelId="{F78A600A-4FA5-40B8-85A0-1B14A70711B1}" type="presParOf" srcId="{A82C0BA0-98AA-40A6-9EB6-7E2D68507FE6}" destId="{4CA64A0D-1B7B-4EB8-9F30-24C108113099}" srcOrd="0" destOrd="0" presId="urn:microsoft.com/office/officeart/2008/layout/VerticalCurvedList"/>
    <dgm:cxn modelId="{398FEB13-C58E-420D-88C3-158116B0703E}" type="presParOf" srcId="{4CA64A0D-1B7B-4EB8-9F30-24C108113099}" destId="{D1324244-A81C-43E5-B720-6BA0E8C39997}" srcOrd="0" destOrd="0" presId="urn:microsoft.com/office/officeart/2008/layout/VerticalCurvedList"/>
    <dgm:cxn modelId="{F4800A48-7C82-455B-8C40-37968158B6A9}" type="presParOf" srcId="{D1324244-A81C-43E5-B720-6BA0E8C39997}" destId="{DC398513-D5DF-492D-93D2-79E95DEE8578}" srcOrd="0" destOrd="0" presId="urn:microsoft.com/office/officeart/2008/layout/VerticalCurvedList"/>
    <dgm:cxn modelId="{66936C88-4466-4796-8D0E-CE9611B243C0}" type="presParOf" srcId="{D1324244-A81C-43E5-B720-6BA0E8C39997}" destId="{9C495F1D-7CF2-4E9F-A25D-E2E9A588CE05}" srcOrd="1" destOrd="0" presId="urn:microsoft.com/office/officeart/2008/layout/VerticalCurvedList"/>
    <dgm:cxn modelId="{27997609-967E-4C48-A874-C8DA3B6E28B5}" type="presParOf" srcId="{D1324244-A81C-43E5-B720-6BA0E8C39997}" destId="{4D264A73-C113-46BF-9B88-7CE67F8899C7}" srcOrd="2" destOrd="0" presId="urn:microsoft.com/office/officeart/2008/layout/VerticalCurvedList"/>
    <dgm:cxn modelId="{8B7D0B5B-C06A-49C1-B7CF-CF3E57D9D25F}" type="presParOf" srcId="{D1324244-A81C-43E5-B720-6BA0E8C39997}" destId="{0975B94E-9DF1-4115-AFEA-3812CC1802D1}" srcOrd="3" destOrd="0" presId="urn:microsoft.com/office/officeart/2008/layout/VerticalCurvedList"/>
    <dgm:cxn modelId="{795F04AF-ADBF-4EFB-B13B-FFEE57BE2943}" type="presParOf" srcId="{4CA64A0D-1B7B-4EB8-9F30-24C108113099}" destId="{0E966427-1B38-4069-BD52-E7117C5C9428}" srcOrd="1" destOrd="0" presId="urn:microsoft.com/office/officeart/2008/layout/VerticalCurvedList"/>
    <dgm:cxn modelId="{84ECC719-5543-4A40-B350-EF9912240C09}" type="presParOf" srcId="{4CA64A0D-1B7B-4EB8-9F30-24C108113099}" destId="{3828FBE0-D97C-4D07-A3C7-708AEC4BA4C3}" srcOrd="2" destOrd="0" presId="urn:microsoft.com/office/officeart/2008/layout/VerticalCurvedList"/>
    <dgm:cxn modelId="{A3CF94F5-AE30-4D75-98EA-17F1BACB0CC0}" type="presParOf" srcId="{3828FBE0-D97C-4D07-A3C7-708AEC4BA4C3}" destId="{1A97CBED-7A02-4941-A3EA-23CE2D2388C0}" srcOrd="0" destOrd="0" presId="urn:microsoft.com/office/officeart/2008/layout/VerticalCurvedList"/>
    <dgm:cxn modelId="{7DE6AF2D-E7D7-489B-807B-8E3D83AA53C2}" type="presParOf" srcId="{4CA64A0D-1B7B-4EB8-9F30-24C108113099}" destId="{8F15EB02-3959-4774-8F7A-72BA33604A96}" srcOrd="3" destOrd="0" presId="urn:microsoft.com/office/officeart/2008/layout/VerticalCurvedList"/>
    <dgm:cxn modelId="{27EB1A91-72C4-4481-9B83-63CD88032FF0}" type="presParOf" srcId="{4CA64A0D-1B7B-4EB8-9F30-24C108113099}" destId="{87C45A5B-1EB5-451F-B5FB-FB095491C672}" srcOrd="4" destOrd="0" presId="urn:microsoft.com/office/officeart/2008/layout/VerticalCurvedList"/>
    <dgm:cxn modelId="{6286BA7F-7209-4A71-B83B-305C0FA1268A}" type="presParOf" srcId="{87C45A5B-1EB5-451F-B5FB-FB095491C672}" destId="{235F87B3-4952-418F-8F54-8B87151E52D4}" srcOrd="0" destOrd="0" presId="urn:microsoft.com/office/officeart/2008/layout/VerticalCurvedList"/>
    <dgm:cxn modelId="{6B931B24-C247-4E17-9230-A57CEEFE2D0F}" type="presParOf" srcId="{4CA64A0D-1B7B-4EB8-9F30-24C108113099}" destId="{866F170F-115A-40EF-BD39-833A1CC10F29}" srcOrd="5" destOrd="0" presId="urn:microsoft.com/office/officeart/2008/layout/VerticalCurvedList"/>
    <dgm:cxn modelId="{E100F686-9B50-434F-BC58-26254A930506}" type="presParOf" srcId="{4CA64A0D-1B7B-4EB8-9F30-24C108113099}" destId="{037487B7-A905-465D-8D55-23D702F7C554}" srcOrd="6" destOrd="0" presId="urn:microsoft.com/office/officeart/2008/layout/VerticalCurvedList"/>
    <dgm:cxn modelId="{D7DDB9E7-E6F2-4503-B7D1-4679156849FA}" type="presParOf" srcId="{037487B7-A905-465D-8D55-23D702F7C554}" destId="{C79B9BC6-AD72-4D9D-81BD-C7E4AC52F389}" srcOrd="0" destOrd="0" presId="urn:microsoft.com/office/officeart/2008/layout/VerticalCurvedList"/>
    <dgm:cxn modelId="{3D13D6C4-B949-4735-A852-1D95651F69DA}" type="presParOf" srcId="{4CA64A0D-1B7B-4EB8-9F30-24C108113099}" destId="{64BFC61E-10C7-4D3D-B1DF-96E069970B9F}" srcOrd="7" destOrd="0" presId="urn:microsoft.com/office/officeart/2008/layout/VerticalCurvedList"/>
    <dgm:cxn modelId="{E150D6A5-CD78-4DC1-9C0B-9EA918F6A435}" type="presParOf" srcId="{4CA64A0D-1B7B-4EB8-9F30-24C108113099}" destId="{455C60EC-D39E-4674-9C91-1458A5D9C3CD}" srcOrd="8" destOrd="0" presId="urn:microsoft.com/office/officeart/2008/layout/VerticalCurvedList"/>
    <dgm:cxn modelId="{916B14C1-C638-4463-B50B-64F1C29BDC1B}" type="presParOf" srcId="{455C60EC-D39E-4674-9C91-1458A5D9C3CD}" destId="{AD191799-81E6-429A-A669-EF271E9FDC52}" srcOrd="0" destOrd="0" presId="urn:microsoft.com/office/officeart/2008/layout/VerticalCurvedList"/>
    <dgm:cxn modelId="{76A75B2F-7292-4898-B706-31A7D2D8A5AC}" type="presParOf" srcId="{4CA64A0D-1B7B-4EB8-9F30-24C108113099}" destId="{D70C0C8C-DB66-4040-85E3-551A251D8746}" srcOrd="9" destOrd="0" presId="urn:microsoft.com/office/officeart/2008/layout/VerticalCurvedList"/>
    <dgm:cxn modelId="{ED7AAA06-334B-4B03-9BA6-F774DBF91DA3}" type="presParOf" srcId="{4CA64A0D-1B7B-4EB8-9F30-24C108113099}" destId="{C67329A2-9B44-429D-A655-14D97D1AD832}" srcOrd="10" destOrd="0" presId="urn:microsoft.com/office/officeart/2008/layout/VerticalCurvedList"/>
    <dgm:cxn modelId="{B2906DA3-FF48-494E-A2AD-274084C38D19}" type="presParOf" srcId="{C67329A2-9B44-429D-A655-14D97D1AD832}" destId="{7FB6E56A-2AAB-4D33-A505-87936BD98495}" srcOrd="0" destOrd="0" presId="urn:microsoft.com/office/officeart/2008/layout/VerticalCurvedList"/>
    <dgm:cxn modelId="{BB80ECE1-FE14-429F-B598-19B6D596B942}" type="presParOf" srcId="{4CA64A0D-1B7B-4EB8-9F30-24C108113099}" destId="{CD07C932-29F4-40C2-9D5B-8C8ABD44F16D}" srcOrd="11" destOrd="0" presId="urn:microsoft.com/office/officeart/2008/layout/VerticalCurvedList"/>
    <dgm:cxn modelId="{2F5F7FDB-DDD3-41C9-BB36-0179B11F2521}" type="presParOf" srcId="{4CA64A0D-1B7B-4EB8-9F30-24C108113099}" destId="{4137CEA9-9424-43B4-9E7D-B193CEC7B3B9}" srcOrd="12" destOrd="0" presId="urn:microsoft.com/office/officeart/2008/layout/VerticalCurvedList"/>
    <dgm:cxn modelId="{DCEFC2E5-A729-456F-89E8-C5C36C2D33A2}" type="presParOf" srcId="{4137CEA9-9424-43B4-9E7D-B193CEC7B3B9}" destId="{EEE136A8-39C1-478D-A3DF-C6B2E61BD891}" srcOrd="0" destOrd="0" presId="urn:microsoft.com/office/officeart/2008/layout/VerticalCurvedList"/>
    <dgm:cxn modelId="{A2113785-CE1B-4B41-B0D5-5FEBBAE7A93F}" type="presParOf" srcId="{4CA64A0D-1B7B-4EB8-9F30-24C108113099}" destId="{8D05FC63-1FBE-4ABB-B663-53FB4DD2C0CC}" srcOrd="13" destOrd="0" presId="urn:microsoft.com/office/officeart/2008/layout/VerticalCurvedList"/>
    <dgm:cxn modelId="{12779FEA-E19D-4C24-9395-560ACDA95ADD}" type="presParOf" srcId="{4CA64A0D-1B7B-4EB8-9F30-24C108113099}" destId="{E08F091E-3235-4ECF-BBF3-BD92E2C59210}" srcOrd="14" destOrd="0" presId="urn:microsoft.com/office/officeart/2008/layout/VerticalCurvedList"/>
    <dgm:cxn modelId="{298E98A1-5FC8-4D8A-B65E-E43C8FE3D26F}" type="presParOf" srcId="{E08F091E-3235-4ECF-BBF3-BD92E2C59210}" destId="{0585BCEF-7630-4ACC-99AE-C4B10D03C9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6940-A1BA-4B89-B630-25340EB0FD88}">
      <dsp:nvSpPr>
        <dsp:cNvPr id="0" name=""/>
        <dsp:cNvSpPr/>
      </dsp:nvSpPr>
      <dsp:spPr>
        <a:xfrm>
          <a:off x="959943" y="798357"/>
          <a:ext cx="3508009" cy="121828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EAE1-2E04-4DFC-8670-554B7377DD67}">
      <dsp:nvSpPr>
        <dsp:cNvPr id="0" name=""/>
        <dsp:cNvSpPr/>
      </dsp:nvSpPr>
      <dsp:spPr>
        <a:xfrm>
          <a:off x="2408547" y="3781525"/>
          <a:ext cx="679846" cy="435101"/>
        </a:xfrm>
        <a:prstGeom prst="downArrow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B06C2-F3BF-4235-AC34-7C5D73C8B3F8}">
      <dsp:nvSpPr>
        <dsp:cNvPr id="0" name=""/>
        <dsp:cNvSpPr/>
      </dsp:nvSpPr>
      <dsp:spPr>
        <a:xfrm>
          <a:off x="676730" y="4465665"/>
          <a:ext cx="4169375" cy="82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>
        <a:off x="676730" y="4465665"/>
        <a:ext cx="4169375" cy="828787"/>
      </dsp:txXfrm>
    </dsp:sp>
    <dsp:sp modelId="{B55E20A8-29B1-491B-825C-878AE579B8EB}">
      <dsp:nvSpPr>
        <dsp:cNvPr id="0" name=""/>
        <dsp:cNvSpPr/>
      </dsp:nvSpPr>
      <dsp:spPr>
        <a:xfrm>
          <a:off x="2235336" y="2110733"/>
          <a:ext cx="1223724" cy="1223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solidFill>
                <a:schemeClr val="tx1"/>
              </a:solidFill>
            </a:rPr>
            <a:t>II filar WPR</a:t>
          </a:r>
        </a:p>
      </dsp:txBody>
      <dsp:txXfrm>
        <a:off x="2414546" y="2289943"/>
        <a:ext cx="865304" cy="865304"/>
      </dsp:txXfrm>
    </dsp:sp>
    <dsp:sp modelId="{E251BB0F-6699-468A-8C26-91B009EDC8CD}">
      <dsp:nvSpPr>
        <dsp:cNvPr id="0" name=""/>
        <dsp:cNvSpPr/>
      </dsp:nvSpPr>
      <dsp:spPr>
        <a:xfrm>
          <a:off x="1257665" y="842616"/>
          <a:ext cx="1641075" cy="1264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solidFill>
                <a:schemeClr val="tx1"/>
              </a:solidFill>
            </a:rPr>
            <a:t>I filar WPR</a:t>
          </a:r>
        </a:p>
      </dsp:txBody>
      <dsp:txXfrm>
        <a:off x="1497995" y="1027806"/>
        <a:ext cx="1160415" cy="894179"/>
      </dsp:txXfrm>
    </dsp:sp>
    <dsp:sp modelId="{C47FAAD8-0ED3-40E9-8C8F-F6E5A06AFE59}">
      <dsp:nvSpPr>
        <dsp:cNvPr id="0" name=""/>
        <dsp:cNvSpPr/>
      </dsp:nvSpPr>
      <dsp:spPr>
        <a:xfrm>
          <a:off x="815816" y="648791"/>
          <a:ext cx="3807141" cy="30457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6940-A1BA-4B89-B630-25340EB0FD88}">
      <dsp:nvSpPr>
        <dsp:cNvPr id="0" name=""/>
        <dsp:cNvSpPr/>
      </dsp:nvSpPr>
      <dsp:spPr>
        <a:xfrm>
          <a:off x="943132" y="860416"/>
          <a:ext cx="3446574" cy="11969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EAE1-2E04-4DFC-8670-554B7377DD67}">
      <dsp:nvSpPr>
        <dsp:cNvPr id="0" name=""/>
        <dsp:cNvSpPr/>
      </dsp:nvSpPr>
      <dsp:spPr>
        <a:xfrm>
          <a:off x="2337792" y="3791340"/>
          <a:ext cx="667940" cy="427482"/>
        </a:xfrm>
        <a:prstGeom prst="downArrow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B06C2-F3BF-4235-AC34-7C5D73C8B3F8}">
      <dsp:nvSpPr>
        <dsp:cNvPr id="0" name=""/>
        <dsp:cNvSpPr/>
      </dsp:nvSpPr>
      <dsp:spPr>
        <a:xfrm>
          <a:off x="1068705" y="4133326"/>
          <a:ext cx="3206115" cy="80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/>
        </a:p>
      </dsp:txBody>
      <dsp:txXfrm>
        <a:off x="1068705" y="4133326"/>
        <a:ext cx="3206115" cy="801528"/>
      </dsp:txXfrm>
    </dsp:sp>
    <dsp:sp modelId="{630BA844-5FBD-4319-95E4-1F7D1D5EE331}">
      <dsp:nvSpPr>
        <dsp:cNvPr id="0" name=""/>
        <dsp:cNvSpPr/>
      </dsp:nvSpPr>
      <dsp:spPr>
        <a:xfrm>
          <a:off x="1808804" y="952907"/>
          <a:ext cx="1686876" cy="1323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1"/>
              </a:solidFill>
            </a:rPr>
            <a:t>II filar WPR</a:t>
          </a:r>
        </a:p>
      </dsp:txBody>
      <dsp:txXfrm>
        <a:off x="2055841" y="1146738"/>
        <a:ext cx="1192802" cy="935902"/>
      </dsp:txXfrm>
    </dsp:sp>
    <dsp:sp modelId="{C47FAAD8-0ED3-40E9-8C8F-F6E5A06AFE59}">
      <dsp:nvSpPr>
        <dsp:cNvPr id="0" name=""/>
        <dsp:cNvSpPr/>
      </dsp:nvSpPr>
      <dsp:spPr>
        <a:xfrm>
          <a:off x="801528" y="713469"/>
          <a:ext cx="3740468" cy="29923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95F1D-7CF2-4E9F-A25D-E2E9A588CE05}">
      <dsp:nvSpPr>
        <dsp:cNvPr id="0" name=""/>
        <dsp:cNvSpPr/>
      </dsp:nvSpPr>
      <dsp:spPr>
        <a:xfrm>
          <a:off x="-5983359" y="-916175"/>
          <a:ext cx="7127558" cy="712755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6427-1B38-4069-BD52-E7117C5C9428}">
      <dsp:nvSpPr>
        <dsp:cNvPr id="0" name=""/>
        <dsp:cNvSpPr/>
      </dsp:nvSpPr>
      <dsp:spPr>
        <a:xfrm>
          <a:off x="371458" y="240720"/>
          <a:ext cx="1101740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</a:rPr>
            <a:t>Zwiększenie zaangażowania wszystkich zainteresowanych stron we wdrażanie PS WPR oraz, w stosownych przypadkach, w jego opracowywanie</a:t>
          </a:r>
          <a:endParaRPr lang="pl-PL" sz="1400" b="1" kern="1200" dirty="0"/>
        </a:p>
      </dsp:txBody>
      <dsp:txXfrm>
        <a:off x="371458" y="240720"/>
        <a:ext cx="11017406" cy="481228"/>
      </dsp:txXfrm>
    </dsp:sp>
    <dsp:sp modelId="{1A97CBED-7A02-4941-A3EA-23CE2D2388C0}">
      <dsp:nvSpPr>
        <dsp:cNvPr id="0" name=""/>
        <dsp:cNvSpPr/>
      </dsp:nvSpPr>
      <dsp:spPr>
        <a:xfrm>
          <a:off x="70691" y="180566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15EB02-3959-4774-8F7A-72BA33604A96}">
      <dsp:nvSpPr>
        <dsp:cNvPr id="0" name=""/>
        <dsp:cNvSpPr/>
      </dsp:nvSpPr>
      <dsp:spPr>
        <a:xfrm>
          <a:off x="807254" y="962986"/>
          <a:ext cx="10581610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6667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>
              <a:ln/>
              <a:effectLst/>
              <a:uLnTx/>
              <a:uFillTx/>
              <a:latin typeface="Calibri"/>
            </a:rPr>
            <a:t>Wspieranie organów administracji państwa członkowskiego w realizacji PS WPR oraz przejście na model oparty na realizacji celów</a:t>
          </a:r>
          <a:endParaRPr lang="pl-PL" sz="1400" b="1" kern="1200"/>
        </a:p>
      </dsp:txBody>
      <dsp:txXfrm>
        <a:off x="807254" y="962986"/>
        <a:ext cx="10581610" cy="481228"/>
      </dsp:txXfrm>
    </dsp:sp>
    <dsp:sp modelId="{235F87B3-4952-418F-8F54-8B87151E52D4}">
      <dsp:nvSpPr>
        <dsp:cNvPr id="0" name=""/>
        <dsp:cNvSpPr/>
      </dsp:nvSpPr>
      <dsp:spPr>
        <a:xfrm>
          <a:off x="506486" y="902832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6F170F-115A-40EF-BD39-833A1CC10F29}">
      <dsp:nvSpPr>
        <dsp:cNvPr id="0" name=""/>
        <dsp:cNvSpPr/>
      </dsp:nvSpPr>
      <dsp:spPr>
        <a:xfrm>
          <a:off x="1046068" y="1684723"/>
          <a:ext cx="1034279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13333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>
              <a:ln/>
              <a:effectLst/>
              <a:uLnTx/>
              <a:uFillTx/>
              <a:latin typeface="Calibri"/>
            </a:rPr>
            <a:t>Przyczynianie się do podniesienia jakości działań służących wdrażaniu PS WPR</a:t>
          </a:r>
          <a:endParaRPr kumimoji="0" lang="pl-PL" sz="1400" b="1" i="0" u="none" strike="noStrike" kern="1200" cap="none" spc="0" normalizeH="0" baseline="0" noProof="0" dirty="0">
            <a:ln/>
            <a:effectLst/>
            <a:uLnTx/>
            <a:uFillTx/>
            <a:latin typeface="Calibri"/>
          </a:endParaRPr>
        </a:p>
      </dsp:txBody>
      <dsp:txXfrm>
        <a:off x="1046068" y="1684723"/>
        <a:ext cx="10342796" cy="481228"/>
      </dsp:txXfrm>
    </dsp:sp>
    <dsp:sp modelId="{C79B9BC6-AD72-4D9D-81BD-C7E4AC52F389}">
      <dsp:nvSpPr>
        <dsp:cNvPr id="0" name=""/>
        <dsp:cNvSpPr/>
      </dsp:nvSpPr>
      <dsp:spPr>
        <a:xfrm>
          <a:off x="745300" y="1624569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BFC61E-10C7-4D3D-B1DF-96E069970B9F}">
      <dsp:nvSpPr>
        <dsp:cNvPr id="0" name=""/>
        <dsp:cNvSpPr/>
      </dsp:nvSpPr>
      <dsp:spPr>
        <a:xfrm>
          <a:off x="1122319" y="2406989"/>
          <a:ext cx="10266545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>
              <a:ln/>
              <a:effectLst/>
              <a:uLnTx/>
              <a:uFillTx/>
              <a:latin typeface="Calibri"/>
            </a:rPr>
            <a:t>Informowanie ogółu społeczeństwa i potencjalnych beneficjentów o WPR i możliwościach finansowania;</a:t>
          </a:r>
          <a:endParaRPr kumimoji="0" lang="pl-PL" sz="1400" b="1" i="0" u="none" strike="noStrike" kern="1200" cap="none" spc="0" normalizeH="0" baseline="0" noProof="0" dirty="0">
            <a:ln/>
            <a:effectLst/>
            <a:uLnTx/>
            <a:uFillTx/>
            <a:latin typeface="Calibri"/>
          </a:endParaRPr>
        </a:p>
      </dsp:txBody>
      <dsp:txXfrm>
        <a:off x="1122319" y="2406989"/>
        <a:ext cx="10266545" cy="481228"/>
      </dsp:txXfrm>
    </dsp:sp>
    <dsp:sp modelId="{AD191799-81E6-429A-A669-EF271E9FDC52}">
      <dsp:nvSpPr>
        <dsp:cNvPr id="0" name=""/>
        <dsp:cNvSpPr/>
      </dsp:nvSpPr>
      <dsp:spPr>
        <a:xfrm>
          <a:off x="821551" y="2346835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0C0C8C-DB66-4040-85E3-551A251D8746}">
      <dsp:nvSpPr>
        <dsp:cNvPr id="0" name=""/>
        <dsp:cNvSpPr/>
      </dsp:nvSpPr>
      <dsp:spPr>
        <a:xfrm>
          <a:off x="1046068" y="3129255"/>
          <a:ext cx="1034279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6667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>
              <a:ln/>
              <a:effectLst/>
              <a:uLnTx/>
              <a:uFillTx/>
              <a:latin typeface="Calibri"/>
            </a:rPr>
            <a:t>Sprzyjanie innowacyjności w rolnictwie i rozwoju obszarów wiejskich oraz wspieranie wzajemnego uczenia się i włączeniu wszystkich zainteresowanych stron w procesy wymiany i rozwijania wiedzy oraz wspieraniu interakcji między takimi stronami;</a:t>
          </a:r>
          <a:endParaRPr kumimoji="0" lang="pl-PL" sz="1400" b="1" i="0" u="none" strike="noStrike" kern="1200" cap="none" spc="0" normalizeH="0" baseline="0" noProof="0" dirty="0">
            <a:ln/>
            <a:effectLst/>
            <a:uLnTx/>
            <a:uFillTx/>
            <a:latin typeface="Calibri"/>
          </a:endParaRPr>
        </a:p>
      </dsp:txBody>
      <dsp:txXfrm>
        <a:off x="1046068" y="3129255"/>
        <a:ext cx="10342796" cy="481228"/>
      </dsp:txXfrm>
    </dsp:sp>
    <dsp:sp modelId="{7FB6E56A-2AAB-4D33-A505-87936BD98495}">
      <dsp:nvSpPr>
        <dsp:cNvPr id="0" name=""/>
        <dsp:cNvSpPr/>
      </dsp:nvSpPr>
      <dsp:spPr>
        <a:xfrm>
          <a:off x="745300" y="3069101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07C932-29F4-40C2-9D5B-8C8ABD44F16D}">
      <dsp:nvSpPr>
        <dsp:cNvPr id="0" name=""/>
        <dsp:cNvSpPr/>
      </dsp:nvSpPr>
      <dsp:spPr>
        <a:xfrm>
          <a:off x="807254" y="3850992"/>
          <a:ext cx="10581610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33333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>
              <a:ln/>
              <a:effectLst/>
              <a:uLnTx/>
              <a:uFillTx/>
              <a:latin typeface="Calibri"/>
            </a:rPr>
            <a:t>Przyczynianie się do rozwijania zdolności i prowadzenia działań w zakresie monitorowania i oceny</a:t>
          </a:r>
          <a:endParaRPr kumimoji="0" lang="pl-PL" sz="1400" b="1" i="0" u="none" strike="noStrike" kern="1200" cap="none" spc="0" normalizeH="0" baseline="0" noProof="0" dirty="0">
            <a:ln/>
            <a:effectLst/>
            <a:uLnTx/>
            <a:uFillTx/>
            <a:latin typeface="Calibri"/>
          </a:endParaRPr>
        </a:p>
      </dsp:txBody>
      <dsp:txXfrm>
        <a:off x="807254" y="3850992"/>
        <a:ext cx="10581610" cy="481228"/>
      </dsp:txXfrm>
    </dsp:sp>
    <dsp:sp modelId="{EEE136A8-39C1-478D-A3DF-C6B2E61BD891}">
      <dsp:nvSpPr>
        <dsp:cNvPr id="0" name=""/>
        <dsp:cNvSpPr/>
      </dsp:nvSpPr>
      <dsp:spPr>
        <a:xfrm>
          <a:off x="506486" y="3790838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05FC63-1FBE-4ABB-B663-53FB4DD2C0CC}">
      <dsp:nvSpPr>
        <dsp:cNvPr id="0" name=""/>
        <dsp:cNvSpPr/>
      </dsp:nvSpPr>
      <dsp:spPr>
        <a:xfrm>
          <a:off x="371458" y="4573258"/>
          <a:ext cx="11017406" cy="4812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97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400" b="1" i="0" u="none" strike="noStrike" kern="1200" cap="none" spc="0" normalizeH="0" baseline="0" noProof="0">
              <a:ln/>
              <a:effectLst/>
              <a:uLnTx/>
              <a:uFillTx/>
              <a:latin typeface="Calibri"/>
            </a:rPr>
            <a:t>Rozpowszechnianie rezultatów PS WPR;</a:t>
          </a:r>
          <a:endParaRPr kumimoji="0" lang="pl-PL" sz="1400" b="1" i="0" u="none" strike="noStrike" kern="1200" cap="none" spc="0" normalizeH="0" baseline="0" noProof="0" dirty="0">
            <a:ln/>
            <a:effectLst/>
            <a:uLnTx/>
            <a:uFillTx/>
            <a:latin typeface="Calibri"/>
          </a:endParaRPr>
        </a:p>
      </dsp:txBody>
      <dsp:txXfrm>
        <a:off x="371458" y="4573258"/>
        <a:ext cx="11017406" cy="481228"/>
      </dsp:txXfrm>
    </dsp:sp>
    <dsp:sp modelId="{0585BCEF-7630-4ACC-99AE-C4B10D03C997}">
      <dsp:nvSpPr>
        <dsp:cNvPr id="0" name=""/>
        <dsp:cNvSpPr/>
      </dsp:nvSpPr>
      <dsp:spPr>
        <a:xfrm>
          <a:off x="70691" y="4513104"/>
          <a:ext cx="601535" cy="6015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0FCC-8CA6-4DA7-BD4E-2D1210BEF301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CB84-4334-405D-BF30-EA347722AC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1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59508" y="8819196"/>
            <a:ext cx="3029099" cy="465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B2CFB-FD1D-474A-977F-B00EAFF07144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8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Zarządzenie dostępne pod adresem: https://edziennik.minrol.gov.pl/actbymonths.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BE49997-3F63-4C76-99A1-36EE285F66A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2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59508" y="8819196"/>
            <a:ext cx="3029099" cy="465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F5D9A-1029-46DA-9557-3F26B22BF1DD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42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59508" y="8819196"/>
            <a:ext cx="3029099" cy="465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219EB-CAF6-4BBF-A483-FEF42F2FF560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67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949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ekretariat.pt@minrol.gov.p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097280" y="1551709"/>
            <a:ext cx="10058400" cy="4317385"/>
          </a:xfrm>
        </p:spPr>
        <p:txBody>
          <a:bodyPr>
            <a:normAutofit/>
          </a:bodyPr>
          <a:lstStyle/>
          <a:p>
            <a:pPr marL="1471400" lvl="8" indent="0" algn="ctr">
              <a:buNone/>
            </a:pPr>
            <a:endParaRPr lang="pl-PL" sz="3600" dirty="0"/>
          </a:p>
          <a:p>
            <a:pPr algn="ctr"/>
            <a:r>
              <a:rPr lang="pl-PL" sz="4400" b="1" dirty="0">
                <a:solidFill>
                  <a:schemeClr val="tx1"/>
                </a:solidFill>
              </a:rPr>
              <a:t>Krajowa Sieć Obszarów Wiejskich +</a:t>
            </a:r>
          </a:p>
          <a:p>
            <a:pPr algn="ctr"/>
            <a:endParaRPr lang="pl-PL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3745"/>
              </p:ext>
            </p:extLst>
          </p:nvPr>
        </p:nvGraphicFramePr>
        <p:xfrm>
          <a:off x="827463" y="4821382"/>
          <a:ext cx="10477846" cy="1386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77846">
                  <a:extLst>
                    <a:ext uri="{9D8B030D-6E8A-4147-A177-3AD203B41FA5}">
                      <a16:colId xmlns:a16="http://schemas.microsoft.com/office/drawing/2014/main" val="1606673570"/>
                    </a:ext>
                  </a:extLst>
                </a:gridCol>
              </a:tblGrid>
              <a:tr h="13023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Operacja współfinansowana ze środków Unii Europejskiej w ramach pomocy technicznej</a:t>
                      </a: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Programu Rozwoju Obszarów Wiejskich na lata 2014-2020</a:t>
                      </a: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Instytucja Zarządzająca Programem Rozwoju Obszarów Wiejskich na lata 2014-2020 – Minister Rolnictwa i Rozwoju Wsi</a:t>
                      </a: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 opracowany przez Ministerstwo Rolnictwa i Rozwoju Wsi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6" marR="6190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41643"/>
                  </a:ext>
                </a:extLst>
              </a:tr>
            </a:tbl>
          </a:graphicData>
        </a:graphic>
      </p:graphicFrame>
      <p:pic>
        <p:nvPicPr>
          <p:cNvPr id="18" name="Obraz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336859"/>
            <a:ext cx="8709891" cy="10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57" y="3150113"/>
            <a:ext cx="1558458" cy="15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097087" y="232756"/>
            <a:ext cx="7997825" cy="75795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latin typeface="+mn-lt"/>
              </a:rPr>
              <a:t>Sieci tematyczne/grupy tematyczne</a:t>
            </a:r>
          </a:p>
        </p:txBody>
      </p:sp>
      <p:sp>
        <p:nvSpPr>
          <p:cNvPr id="3" name="Tekst — symbol zastępczy 5"/>
          <p:cNvSpPr txBox="1"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4319" y="1166842"/>
            <a:ext cx="7785668" cy="513986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W celu lepszego powiązania nauki z praktyką w ramach KSOW+ będą działać co najmniej dwie sieci tematyczne: Sieć na rzecz Innowacji w Rolnictwie i na Obszarach Wiejskich (SIR) oraz sieć gospodarstw demonstracyjnych (SGD), których działania będzie wspierała JC. JC będzie mogła wspierać powstawanie nowych sieci tematycznych, które zostaną włączone w struktury KSOW+.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W </a:t>
            </a:r>
            <a:r>
              <a:rPr lang="pl-PL" sz="1800" b="0" i="0" u="none" strike="noStrike" kern="1200" cap="none" spc="0" baseline="0" dirty="0">
                <a:uFillTx/>
              </a:rPr>
              <a:t>ramach KSOW+ będą mogły być powoływane i wspierane nowe sieci oraz grupy tematyczne.</a:t>
            </a:r>
          </a:p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uFillTx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uFillTx/>
              </a:rPr>
              <a:t>Sieci tematyczne/ grupy tematyczne </a:t>
            </a:r>
            <a:r>
              <a:rPr lang="pl-PL" dirty="0"/>
              <a:t>mają służyć wymianie wiedzy i doświadczeń dotyczących rozwoju rolnictwa i obszarów wiejskich, poprawie jakości wdrażania Planu Strategicznego oraz ułatwianiu współpracy pomiędzy partnerami KSOW+ oraz innymi podmiotami aktywnie działającymi na rzecz rozwoju obszarów wiejskich i rolnictwa w zakresie tematyki objętej ich działaniem. Celem sieci tematycznych jest również identyfikacja potrzeb i głównych obszarów działania w tematach leżących w ich zakresie.</a:t>
            </a:r>
            <a:endParaRPr lang="pl-PL" sz="1800" b="0" i="0" u="none" strike="noStrike" kern="1200" cap="none" spc="0" baseline="0" dirty="0"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64" y="1784839"/>
            <a:ext cx="3464169" cy="32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74" y="1263535"/>
            <a:ext cx="3676890" cy="3599410"/>
          </a:xfrm>
          <a:prstGeom prst="rect">
            <a:avLst/>
          </a:prstGeom>
        </p:spPr>
      </p:pic>
      <p:sp>
        <p:nvSpPr>
          <p:cNvPr id="2" name="Tekst — symbol zastępczy 5"/>
          <p:cNvSpPr txBox="1">
            <a:spLocks noGrp="1"/>
          </p:cNvSpPr>
          <p:nvPr>
            <p:ph idx="4294967295"/>
          </p:nvPr>
        </p:nvSpPr>
        <p:spPr>
          <a:xfrm>
            <a:off x="0" y="1931988"/>
            <a:ext cx="10825163" cy="4117975"/>
          </a:xfrm>
        </p:spPr>
        <p:txBody>
          <a:bodyPr/>
          <a:lstStyle/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70C0"/>
              </a:solidFill>
            </a:endParaRPr>
          </a:p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4" name="Tytuł 1"/>
          <p:cNvSpPr txBox="1">
            <a:spLocks noGrp="1"/>
          </p:cNvSpPr>
          <p:nvPr>
            <p:ph type="title" idx="4294967295"/>
          </p:nvPr>
        </p:nvSpPr>
        <p:spPr>
          <a:xfrm>
            <a:off x="581891" y="224443"/>
            <a:ext cx="9661525" cy="710017"/>
          </a:xfrm>
        </p:spPr>
        <p:txBody>
          <a:bodyPr anchorCtr="1"/>
          <a:lstStyle/>
          <a:p>
            <a:pPr lvl="0" algn="ctr"/>
            <a:r>
              <a:rPr lang="pl-PL" sz="3200" b="1" dirty="0">
                <a:solidFill>
                  <a:schemeClr val="tx1"/>
                </a:solidFill>
                <a:latin typeface="+mn-lt"/>
              </a:rPr>
              <a:t>Partnerzy</a:t>
            </a:r>
            <a:endParaRPr lang="pl-PL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7019" y="1112981"/>
            <a:ext cx="8106508" cy="46320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uFillTx/>
                <a:ea typeface="Times New Roman" pitchFamily="18"/>
              </a:rPr>
              <a:t>W realizację działań KSOW+, oprócz jednostek wsparcia sieci, będą również zaangażowani jej partnerzy, czyli podmioty aktywnie działające na rzecz rozwoju rolnictwa i obszarów wiejskich, w tym wdrażające innowacje lub opracowujące innowacyjne rozwiązania.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ea typeface="Times New Roman" pitchFamily="18"/>
              </a:rPr>
              <a:t>Głównym celem zaangażowania partnerów jest zwiększenie ich udziału</a:t>
            </a:r>
            <a:br>
              <a:rPr lang="pl-PL" dirty="0">
                <a:ea typeface="Times New Roman" pitchFamily="18"/>
              </a:rPr>
            </a:br>
            <a:r>
              <a:rPr lang="pl-PL" dirty="0">
                <a:ea typeface="Times New Roman" pitchFamily="18"/>
              </a:rPr>
              <a:t>w planowaniu, poprawie wdrażania (zarówno na poziomie instytucjonalnym, jak</a:t>
            </a:r>
            <a:br>
              <a:rPr lang="pl-PL" dirty="0">
                <a:ea typeface="Times New Roman" pitchFamily="18"/>
              </a:rPr>
            </a:br>
            <a:r>
              <a:rPr lang="pl-PL" dirty="0">
                <a:ea typeface="Times New Roman" pitchFamily="18"/>
              </a:rPr>
              <a:t>i realizacji projektów przez beneficjentów), monitorowaniu i ewaluacji, co powinno wpłynąć na poprawę jakości i efektywności PS WPR.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ea typeface="Times New Roman" pitchFamily="18"/>
              </a:rPr>
              <a:t>Partnerem KSOW+ może zostać w szczególności instytucja publiczna, podmiot gospodarczy i społeczny, podmiot reprezentujący społeczeństwo obywatelskie oraz osoba fizyczna (np. rolnik). Partnerem może też być inna sieć, pod warunkiem, że jest zaangażowana w szeroko rozumiany rozwój rolnictwa i obszarów wiejskich, a także wyrazi chęć aktywnej współpracy z Siecią, m.in. rejestrując się w bazie partnerów KSOW+ na portalu ksowplus.pl.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ea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4531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357446" y="1288474"/>
            <a:ext cx="7630853" cy="5083752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pl-PL" sz="1800" dirty="0"/>
              <a:t>Partnerzy będą angażowani w działalność Sieci na różne sposoby, m.in. poprzez:</a:t>
            </a:r>
          </a:p>
          <a:p>
            <a:pPr marL="109728" indent="0" algn="just">
              <a:buNone/>
            </a:pPr>
            <a:r>
              <a:rPr lang="pl-PL" sz="1800" dirty="0"/>
              <a:t>1) udział w pracach Komitetu Sterującego, grup tematycznych, grup i zespołów roboczych i innych ciał     opiniodawczo-doradczych funkcjonujących zarówno</a:t>
            </a:r>
            <a:br>
              <a:rPr lang="pl-PL" sz="1800" dirty="0"/>
            </a:br>
            <a:r>
              <a:rPr lang="pl-PL" sz="1800" dirty="0"/>
              <a:t>w ramach krajowej Sieci, jak i Europejskiej Sieci WPR;</a:t>
            </a:r>
          </a:p>
          <a:p>
            <a:pPr marL="109728" indent="0" algn="just">
              <a:buNone/>
            </a:pPr>
            <a:r>
              <a:rPr lang="pl-PL" sz="1800" dirty="0"/>
              <a:t>2) konsultacje i ankiety dotyczące dokumentów programowych, PS WPR oraz innych działań prowadzonych na rzecz rozwoju rolnictwa i obszarów wiejskich;</a:t>
            </a:r>
          </a:p>
          <a:p>
            <a:pPr marL="109728" indent="0" algn="just">
              <a:buNone/>
            </a:pPr>
            <a:r>
              <a:rPr lang="pl-PL" sz="1800" dirty="0"/>
              <a:t>3) zgłaszanie propozycji kierunków tematycznych, na które Sieć powinna położyć szczególny nacisk w najbliższej przyszłości;</a:t>
            </a:r>
          </a:p>
          <a:p>
            <a:pPr marL="109728" indent="0" algn="just">
              <a:buNone/>
            </a:pPr>
            <a:r>
              <a:rPr lang="pl-PL" sz="1800" dirty="0"/>
              <a:t>4) współudział, w postaci wkładu merytorycznego, w projektach realizowanych przez jednostki wsparcia Sieci;</a:t>
            </a:r>
          </a:p>
          <a:p>
            <a:pPr marL="109728" indent="0" algn="just">
              <a:buNone/>
            </a:pPr>
            <a:r>
              <a:rPr lang="pl-PL" sz="1800" dirty="0"/>
              <a:t>5) udział w wydarzeniach krajowych i międzynarodowych organizowanych przez Sieć.</a:t>
            </a:r>
          </a:p>
          <a:p>
            <a:pPr marL="109728" indent="0" algn="just">
              <a:buNone/>
            </a:pPr>
            <a:endParaRPr lang="pl-PL" sz="1800" dirty="0"/>
          </a:p>
          <a:p>
            <a:pPr marL="109728" indent="0" algn="just">
              <a:buNone/>
            </a:pPr>
            <a:r>
              <a:rPr lang="pl-PL" sz="1800" dirty="0"/>
              <a:t>Jednostki wsparcia Sieci mogą angażować partnerów w realizowane operacje</a:t>
            </a:r>
            <a:br>
              <a:rPr lang="pl-PL" sz="1800" dirty="0"/>
            </a:br>
            <a:r>
              <a:rPr lang="pl-PL" sz="1800" dirty="0"/>
              <a:t>w dowolny sposób. Najczęściej będzie to poszukiwanie partnerów, posiadających odpowiedni potencjał, do udziału w operacji, zgodnie z kierunkami tematycznymi.</a:t>
            </a:r>
          </a:p>
          <a:p>
            <a:pPr marL="109728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7" name="Tytuł 1"/>
          <p:cNvSpPr txBox="1">
            <a:spLocks noGrp="1"/>
          </p:cNvSpPr>
          <p:nvPr>
            <p:ph type="title" idx="4294967295"/>
          </p:nvPr>
        </p:nvSpPr>
        <p:spPr>
          <a:xfrm>
            <a:off x="58190" y="274318"/>
            <a:ext cx="10709275" cy="66014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latin typeface="+mn-lt"/>
              </a:rPr>
              <a:t>Partnerzy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366" y="1255222"/>
            <a:ext cx="3656085" cy="3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A0925EB-CCEE-AA3A-E173-EA81A6B6ACA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306" y="758824"/>
            <a:ext cx="12098694" cy="4456987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Dziękuję za uwagę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rgbClr val="7030A0"/>
                </a:solidFill>
              </a:rPr>
              <a:t/>
            </a: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Departament Pomocy Technicznej </a:t>
            </a:r>
            <a:r>
              <a:rPr lang="pl-PL" sz="2200" dirty="0" err="1" smtClean="0">
                <a:solidFill>
                  <a:schemeClr val="tx1"/>
                </a:solidFill>
              </a:rPr>
              <a:t>MRiRW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e-mail: </a:t>
            </a:r>
            <a:r>
              <a:rPr lang="pl-PL" sz="2200" dirty="0">
                <a:solidFill>
                  <a:schemeClr val="tx1"/>
                </a:solidFill>
                <a:hlinkClick r:id="rId2"/>
              </a:rPr>
              <a:t>sekretariat.pt@minrol.gov.pl</a:t>
            </a:r>
            <a:r>
              <a:rPr lang="pl-PL" sz="2200" dirty="0">
                <a:solidFill>
                  <a:schemeClr val="tx1"/>
                </a:solidFill>
              </a:rPr>
              <a:t>  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tel. 22 623 16 37 </a:t>
            </a: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6369847"/>
              </p:ext>
            </p:extLst>
          </p:nvPr>
        </p:nvGraphicFramePr>
        <p:xfrm>
          <a:off x="6467476" y="676275"/>
          <a:ext cx="5438774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17510133"/>
              </p:ext>
            </p:extLst>
          </p:nvPr>
        </p:nvGraphicFramePr>
        <p:xfrm>
          <a:off x="704849" y="666750"/>
          <a:ext cx="5343526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Prostokąt 1"/>
          <p:cNvSpPr/>
          <p:nvPr/>
        </p:nvSpPr>
        <p:spPr>
          <a:xfrm>
            <a:off x="761134" y="262543"/>
            <a:ext cx="10775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KSOW+ jest następczynią Krajowej Sieci Obszarów Wiejskich (KSOW), ale będzie obejmować zagadnienia dotyczące zarówno I, jak i II filaru Wspólnej Polityki Rolnej.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7359" y="4715665"/>
            <a:ext cx="3158182" cy="166195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2171" y="5232285"/>
            <a:ext cx="1091279" cy="49991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4734" y="4657725"/>
            <a:ext cx="3320416" cy="174846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10" name="Znak plus 9"/>
          <p:cNvSpPr/>
          <p:nvPr/>
        </p:nvSpPr>
        <p:spPr>
          <a:xfrm>
            <a:off x="10077449" y="5191125"/>
            <a:ext cx="561976" cy="447675"/>
          </a:xfrm>
          <a:prstGeom prst="mathPl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24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9" y="714895"/>
            <a:ext cx="5757521" cy="381554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4922" y="1146984"/>
            <a:ext cx="7168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solidFill>
                  <a:prstClr val="black"/>
                </a:solidFill>
              </a:rPr>
              <a:t>KSOW+ powołana jest w celu stworzenia sieci kontaktów na szczeblu krajowym i regionalnym pomiędzy organizacjami i administracją, przedstawicielami sektora rolnictwa, doradcami, naukowcami, podmiotami zaangażowanymi we wdrażanie innowacji i innymi podmiotami działającymi na rzecz rolnictwa i rozwoju obszarów wiejskich.</a:t>
            </a:r>
          </a:p>
        </p:txBody>
      </p:sp>
    </p:spTree>
    <p:extLst>
      <p:ext uri="{BB962C8B-B14F-4D97-AF65-F5344CB8AC3E}">
        <p14:creationId xmlns:p14="http://schemas.microsoft.com/office/powerpoint/2010/main" val="24684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08065" y="4006734"/>
            <a:ext cx="10957613" cy="1995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65750" marR="0" lvl="0" indent="-256022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97D53"/>
              </a:buClr>
              <a:buSzPct val="100000"/>
              <a:buFont typeface="Georgia"/>
              <a:buChar char="•"/>
              <a:tabLst/>
              <a:defRPr lang="pl-PL" sz="28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  <a:lvl2pPr marL="658349" marR="0" lvl="1" indent="-24687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A7C29"/>
              </a:buClr>
              <a:buSzPct val="100000"/>
              <a:buFont typeface="Georgia"/>
              <a:buChar char="▫"/>
              <a:tabLst/>
              <a:defRPr lang="pl-PL" sz="26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2pPr>
            <a:lvl3pPr marL="923516" marR="0" lvl="2" indent="-219446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4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3pPr>
            <a:lvl4pPr marL="1179548" marR="0" lvl="3" indent="-20115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2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4pPr>
            <a:lvl5pPr marL="1389851" marR="0" lvl="4" indent="-182870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l-PL" dirty="0">
                <a:solidFill>
                  <a:schemeClr val="tx1"/>
                </a:solidFill>
              </a:rPr>
              <a:t>Podstawą realizacji zadań Sieci jest Plan działania KSOW+ na lata </a:t>
            </a:r>
            <a:r>
              <a:rPr lang="pl-PL" dirty="0" smtClean="0">
                <a:solidFill>
                  <a:schemeClr val="tx1"/>
                </a:solidFill>
              </a:rPr>
              <a:t>2023-2027 (zaakceptowany 29 czerwca 2023 r.), </a:t>
            </a:r>
            <a:r>
              <a:rPr lang="pl-PL" dirty="0">
                <a:solidFill>
                  <a:schemeClr val="tx1"/>
                </a:solidFill>
              </a:rPr>
              <a:t>realizowany m.in. w oparciu o roczne plany operacyjne, zawierające kluczowe informacje o planowanych operacjach realizowanych przez jednostki wsparcia sieci.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8067" y="583041"/>
            <a:ext cx="5810596" cy="2567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65750" marR="0" lvl="0" indent="-256022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97D53"/>
              </a:buClr>
              <a:buSzPct val="100000"/>
              <a:buFont typeface="Georgia"/>
              <a:buChar char="•"/>
              <a:tabLst/>
              <a:defRPr lang="pl-PL" sz="28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  <a:lvl2pPr marL="658349" marR="0" lvl="1" indent="-24687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A7C29"/>
              </a:buClr>
              <a:buSzPct val="100000"/>
              <a:buFont typeface="Georgia"/>
              <a:buChar char="▫"/>
              <a:tabLst/>
              <a:defRPr lang="pl-PL" sz="26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2pPr>
            <a:lvl3pPr marL="923516" marR="0" lvl="2" indent="-219446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4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3pPr>
            <a:lvl4pPr marL="1179548" marR="0" lvl="3" indent="-201158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2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4pPr>
            <a:lvl5pPr marL="1389851" marR="0" lvl="4" indent="-182870" algn="l" defTabSz="914372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D671B"/>
              </a:buClr>
              <a:buSzPct val="100000"/>
              <a:buFont typeface="Wingdings 2" pitchFamily="18"/>
              <a:buChar char=""/>
              <a:tabLst/>
              <a:defRPr lang="pl-PL" sz="2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just" defTabSz="914372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297D53"/>
              </a:buClr>
              <a:buSzPct val="100000"/>
              <a:buFont typeface="Georgia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Jednym z najważniejszych zadań KSOW+ jest wsparcie Planu Strategicznego WPR na lata 2023-2027 na etapach jego projektowania, zmiany, realizacji poszczególnych interwencji oraz oceny</a:t>
            </a:r>
            <a:r>
              <a:rPr kumimoji="0" lang="pl-PL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ewaluacji.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</a:rPr>
              <a:t/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</a:rPr>
            </a:b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399011"/>
            <a:ext cx="5255415" cy="30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8137" y="60213"/>
            <a:ext cx="10708995" cy="1331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marL="0" marR="0" lvl="0" indent="0" algn="just" defTabSz="91437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Cele KSOW+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7066009"/>
              </p:ext>
            </p:extLst>
          </p:nvPr>
        </p:nvGraphicFramePr>
        <p:xfrm>
          <a:off x="244764" y="1130530"/>
          <a:ext cx="11459556" cy="529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06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09222" y="60049"/>
            <a:ext cx="10708995" cy="1331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Działania KSOW+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2632" y="1260209"/>
            <a:ext cx="101165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  <a:tabLst/>
              <a:defRPr/>
            </a:pPr>
            <a:r>
              <a:rPr kumimoji="0" lang="pl-PL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Gromadzenie, analiza i upowszechnianie informacji na temat działań i dobrych praktyk wdrażanych lub wspieranych w ramach PS WPR </a:t>
            </a:r>
            <a:endParaRPr lang="pl-PL" kern="0" dirty="0"/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  <a:tabLst/>
              <a:defRPr/>
            </a:pPr>
            <a:r>
              <a:rPr kumimoji="0" lang="pl-PL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Rozwijanie kompetencji administracji i innych podmiotów zaangażowanych we wdrażanie PS WPR 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/>
              <a:t>Wymiana doświadczeń i wzajemne uczenie się zainteresowanych stron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/>
              <a:t>Wspieranie współpracy i budowania sieci kontaktów grup operacyjny EPI i LGD lub podobnych struktur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/>
              <a:t>Rozwijanie powiązań z innymi strategiami lub sieciami kontaktów finansowanymi przez Unię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/>
              <a:t>Wkład w dalszy rozwój WPR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/>
              <a:t>Udział w działaniach europejskiej sieci WPR </a:t>
            </a: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  <a:buClr>
                <a:srgbClr val="297D53"/>
              </a:buClr>
              <a:buSzPct val="100000"/>
              <a:buFontTx/>
              <a:buAutoNum type="arabicPeriod"/>
            </a:pPr>
            <a:r>
              <a:rPr lang="pl-PL" dirty="0"/>
              <a:t>Informacja i promocja PS WPR</a:t>
            </a:r>
            <a:endParaRPr kumimoji="0" lang="pl-PL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47" y="3616910"/>
            <a:ext cx="2884252" cy="31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5"/>
          <p:cNvSpPr txBox="1">
            <a:spLocks noGrp="1"/>
          </p:cNvSpPr>
          <p:nvPr>
            <p:ph idx="4294967295"/>
          </p:nvPr>
        </p:nvSpPr>
        <p:spPr>
          <a:xfrm>
            <a:off x="6841778" y="1894378"/>
            <a:ext cx="4568825" cy="3797300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/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/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chemeClr val="tx1"/>
                </a:solidFill>
                <a:latin typeface="+mn-lt"/>
              </a:rPr>
              <a:t>Sieć będzie wspierana przez Komitet Sterujący ds. Krajowej Sieci Obszarów Wiejskich+, a w realizację działań sieci oprócz jednostek wsparcia sieci będą zaangażowani również jej partnerzy.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742156" y="431196"/>
            <a:ext cx="10707687" cy="655637"/>
          </a:xfrm>
        </p:spPr>
        <p:txBody>
          <a:bodyPr anchorCtr="1">
            <a:norm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latin typeface="+mn-lt"/>
              </a:rPr>
              <a:t>Struktura organizacyjno-instytucjonalna KSOW+ </a:t>
            </a:r>
          </a:p>
        </p:txBody>
      </p:sp>
      <p:grpSp>
        <p:nvGrpSpPr>
          <p:cNvPr id="4" name="Diagram 4"/>
          <p:cNvGrpSpPr/>
          <p:nvPr/>
        </p:nvGrpSpPr>
        <p:grpSpPr>
          <a:xfrm>
            <a:off x="1038711" y="1172095"/>
            <a:ext cx="5628096" cy="5131588"/>
            <a:chOff x="1130152" y="1289624"/>
            <a:chExt cx="5372475" cy="5088873"/>
          </a:xfrm>
        </p:grpSpPr>
        <p:sp>
          <p:nvSpPr>
            <p:cNvPr id="5" name="Dowolny kształt 4"/>
            <p:cNvSpPr/>
            <p:nvPr/>
          </p:nvSpPr>
          <p:spPr>
            <a:xfrm>
              <a:off x="1884861" y="1876184"/>
              <a:ext cx="3925190" cy="3925190"/>
            </a:xfrm>
            <a:custGeom>
              <a:avLst>
                <a:gd name="f13" fmla="val 90"/>
                <a:gd name="f14" fmla="val 180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90"/>
                <a:gd name="f14" fmla="val 180"/>
                <a:gd name="f15" fmla="val 4639"/>
                <a:gd name="f16" fmla="+- 0 0 -180"/>
                <a:gd name="f17" fmla="+- 0 0 -450"/>
                <a:gd name="f18" fmla="+- 0 0 -31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1884889" y="1866518"/>
              <a:ext cx="3925190" cy="3925190"/>
            </a:xfrm>
            <a:custGeom>
              <a:avLst>
                <a:gd name="f13" fmla="val 0"/>
                <a:gd name="f14" fmla="val 90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0"/>
                <a:gd name="f14" fmla="val 90"/>
                <a:gd name="f15" fmla="val 4639"/>
                <a:gd name="f16" fmla="+- 0 0 -90"/>
                <a:gd name="f17" fmla="+- 0 0 -360"/>
                <a:gd name="f18" fmla="+- 0 0 -22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1884889" y="1866518"/>
              <a:ext cx="3925190" cy="3925190"/>
            </a:xfrm>
            <a:custGeom>
              <a:avLst>
                <a:gd name="f13" fmla="val 270"/>
                <a:gd name="f14" fmla="val 0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270"/>
                <a:gd name="f14" fmla="val 0"/>
                <a:gd name="f15" fmla="val 4639"/>
                <a:gd name="f16" fmla="+- 0 0 0"/>
                <a:gd name="f17" fmla="+- 0 0 -270"/>
                <a:gd name="f18" fmla="+- 0 0 -13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1894719" y="1848514"/>
              <a:ext cx="3925190" cy="3925190"/>
            </a:xfrm>
            <a:custGeom>
              <a:avLst>
                <a:gd name="f13" fmla="val 180"/>
                <a:gd name="f14" fmla="val 269"/>
                <a:gd name="f15" fmla="val 4639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180"/>
                <a:gd name="f14" fmla="val 269"/>
                <a:gd name="f15" fmla="val 4639"/>
                <a:gd name="f16" fmla="+- 0 0 -270"/>
                <a:gd name="f17" fmla="+- 0 0 -539"/>
                <a:gd name="f18" fmla="+- 0 0 -405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ABC0E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2833862" y="2841525"/>
              <a:ext cx="2027233" cy="19751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7234"/>
                <a:gd name="f7" fmla="val 1975185"/>
                <a:gd name="f8" fmla="val 987593"/>
                <a:gd name="f9" fmla="val 442160"/>
                <a:gd name="f10" fmla="val 453812"/>
                <a:gd name="f11" fmla="val 1013617"/>
                <a:gd name="f12" fmla="val 1573422"/>
                <a:gd name="f13" fmla="val 1533026"/>
                <a:gd name="f14" fmla="val 1975186"/>
                <a:gd name="f15" fmla="+- 0 0 -90"/>
                <a:gd name="f16" fmla="*/ f3 1 2027234"/>
                <a:gd name="f17" fmla="*/ f4 1 197518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027234"/>
                <a:gd name="f26" fmla="*/ f22 1 1975185"/>
                <a:gd name="f27" fmla="*/ 0 f23 1"/>
                <a:gd name="f28" fmla="*/ 987593 f22 1"/>
                <a:gd name="f29" fmla="*/ 1013617 f23 1"/>
                <a:gd name="f30" fmla="*/ 0 f22 1"/>
                <a:gd name="f31" fmla="*/ 2027234 f23 1"/>
                <a:gd name="f32" fmla="*/ 1975186 f22 1"/>
                <a:gd name="f33" fmla="+- f24 0 f1"/>
                <a:gd name="f34" fmla="*/ f27 1 2027234"/>
                <a:gd name="f35" fmla="*/ f28 1 1975185"/>
                <a:gd name="f36" fmla="*/ f29 1 2027234"/>
                <a:gd name="f37" fmla="*/ f30 1 1975185"/>
                <a:gd name="f38" fmla="*/ f31 1 2027234"/>
                <a:gd name="f39" fmla="*/ f32 1 1975185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027234" h="197518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FFFCF5"/>
                </a:gs>
                <a:gs pos="100000">
                  <a:srgbClr val="FFFFFF"/>
                </a:gs>
              </a:gsLst>
              <a:path path="circle">
                <a:fillToRect r="100000" b="100000"/>
              </a:path>
            </a:gradFill>
            <a:ln w="12701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332439" tIns="324822" rIns="332439" bIns="324822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800" b="1" i="0" u="none" strike="noStrike" kern="1200" cap="none" spc="0" baseline="0" dirty="0">
                  <a:uFillTx/>
                  <a:latin typeface="Calibri"/>
                </a:rPr>
                <a:t>KSOW+</a:t>
              </a: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jednostki wsparcia sieci</a:t>
              </a:r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3062380" y="1289624"/>
              <a:ext cx="1629204" cy="1264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9207"/>
                <a:gd name="f7" fmla="val 1264627"/>
                <a:gd name="f8" fmla="val 632314"/>
                <a:gd name="f9" fmla="val 283097"/>
                <a:gd name="f10" fmla="val 364711"/>
                <a:gd name="f11" fmla="val 814604"/>
                <a:gd name="f12" fmla="val 1264497"/>
                <a:gd name="f13" fmla="val 1629208"/>
                <a:gd name="f14" fmla="val 981531"/>
                <a:gd name="f15" fmla="val 1264628"/>
                <a:gd name="f16" fmla="+- 0 0 -90"/>
                <a:gd name="f17" fmla="*/ f3 1 1629207"/>
                <a:gd name="f18" fmla="*/ f4 1 12646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629207"/>
                <a:gd name="f27" fmla="*/ f23 1 1264627"/>
                <a:gd name="f28" fmla="*/ 0 f24 1"/>
                <a:gd name="f29" fmla="*/ 632314 f23 1"/>
                <a:gd name="f30" fmla="*/ 814604 f24 1"/>
                <a:gd name="f31" fmla="*/ 0 f23 1"/>
                <a:gd name="f32" fmla="*/ 1629208 f24 1"/>
                <a:gd name="f33" fmla="*/ 1264628 f23 1"/>
                <a:gd name="f34" fmla="+- f25 0 f1"/>
                <a:gd name="f35" fmla="*/ f28 1 1629207"/>
                <a:gd name="f36" fmla="*/ f29 1 1264627"/>
                <a:gd name="f37" fmla="*/ f30 1 1629207"/>
                <a:gd name="f38" fmla="*/ f31 1 1264627"/>
                <a:gd name="f39" fmla="*/ f32 1 1629207"/>
                <a:gd name="f40" fmla="*/ f33 1 1264627"/>
                <a:gd name="f41" fmla="*/ f19 1 f26"/>
                <a:gd name="f42" fmla="*/ f20 1 f26"/>
                <a:gd name="f43" fmla="*/ f19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1629207" h="126462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8912" tIns="205520" rIns="258912" bIns="20552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Instytucja Zarządzająca - MRiRW</a:t>
              </a:r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5026475" y="3196806"/>
              <a:ext cx="1476152" cy="1264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6149"/>
                <a:gd name="f7" fmla="val 1264627"/>
                <a:gd name="f8" fmla="val 632314"/>
                <a:gd name="f9" fmla="val 283097"/>
                <a:gd name="f10" fmla="val 330447"/>
                <a:gd name="f11" fmla="val 738075"/>
                <a:gd name="f12" fmla="val 1145703"/>
                <a:gd name="f13" fmla="val 1476150"/>
                <a:gd name="f14" fmla="val 981531"/>
                <a:gd name="f15" fmla="val 1264628"/>
                <a:gd name="f16" fmla="+- 0 0 -90"/>
                <a:gd name="f17" fmla="*/ f3 1 1476149"/>
                <a:gd name="f18" fmla="*/ f4 1 12646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76149"/>
                <a:gd name="f27" fmla="*/ f23 1 1264627"/>
                <a:gd name="f28" fmla="*/ 0 f24 1"/>
                <a:gd name="f29" fmla="*/ 632314 f23 1"/>
                <a:gd name="f30" fmla="*/ 738075 f24 1"/>
                <a:gd name="f31" fmla="*/ 0 f23 1"/>
                <a:gd name="f32" fmla="*/ 1476150 f24 1"/>
                <a:gd name="f33" fmla="*/ 1264628 f23 1"/>
                <a:gd name="f34" fmla="+- f25 0 f1"/>
                <a:gd name="f35" fmla="*/ f28 1 1476149"/>
                <a:gd name="f36" fmla="*/ f29 1 1264627"/>
                <a:gd name="f37" fmla="*/ f30 1 1476149"/>
                <a:gd name="f38" fmla="*/ f31 1 1264627"/>
                <a:gd name="f39" fmla="*/ f32 1 1476149"/>
                <a:gd name="f40" fmla="*/ f33 1 1264627"/>
                <a:gd name="f41" fmla="*/ f19 1 f26"/>
                <a:gd name="f42" fmla="*/ f20 1 f26"/>
                <a:gd name="f43" fmla="*/ f19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1476149" h="126462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6500" tIns="205520" rIns="236500" bIns="20552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Jednostka Centralna - CDR</a:t>
              </a: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3022823" y="5113873"/>
              <a:ext cx="1649312" cy="1264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9314"/>
                <a:gd name="f7" fmla="val 1264627"/>
                <a:gd name="f8" fmla="val 632314"/>
                <a:gd name="f9" fmla="val 283097"/>
                <a:gd name="f10" fmla="val 369212"/>
                <a:gd name="f11" fmla="val 824657"/>
                <a:gd name="f12" fmla="val 1280102"/>
                <a:gd name="f13" fmla="val 981531"/>
                <a:gd name="f14" fmla="val 1264628"/>
                <a:gd name="f15" fmla="+- 0 0 -90"/>
                <a:gd name="f16" fmla="*/ f3 1 1649314"/>
                <a:gd name="f17" fmla="*/ f4 1 12646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49314"/>
                <a:gd name="f26" fmla="*/ f22 1 1264627"/>
                <a:gd name="f27" fmla="*/ 0 f23 1"/>
                <a:gd name="f28" fmla="*/ 632314 f22 1"/>
                <a:gd name="f29" fmla="*/ 824657 f23 1"/>
                <a:gd name="f30" fmla="*/ 0 f22 1"/>
                <a:gd name="f31" fmla="*/ 1649314 f23 1"/>
                <a:gd name="f32" fmla="*/ 1264628 f22 1"/>
                <a:gd name="f33" fmla="+- f24 0 f1"/>
                <a:gd name="f34" fmla="*/ f27 1 1649314"/>
                <a:gd name="f35" fmla="*/ f28 1 1264627"/>
                <a:gd name="f36" fmla="*/ f29 1 1649314"/>
                <a:gd name="f37" fmla="*/ f30 1 1264627"/>
                <a:gd name="f38" fmla="*/ f31 1 1649314"/>
                <a:gd name="f39" fmla="*/ f32 1 1264627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649314" h="126462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2CC"/>
              </a:solidFill>
              <a:prstDash val="solid"/>
              <a:miter/>
            </a:ln>
          </p:spPr>
          <p:txBody>
            <a:bodyPr vert="horz" wrap="square" lIns="261856" tIns="205520" rIns="261856" bIns="20552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uFillTx/>
                  <a:latin typeface="Calibri"/>
                </a:rPr>
                <a:t>ARiMR</a:t>
              </a:r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1130152" y="3096057"/>
              <a:ext cx="1600510" cy="1466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0512"/>
                <a:gd name="f7" fmla="val 1466107"/>
                <a:gd name="f8" fmla="val 733054"/>
                <a:gd name="f9" fmla="val 328199"/>
                <a:gd name="f10" fmla="val 358287"/>
                <a:gd name="f11" fmla="val 800256"/>
                <a:gd name="f12" fmla="val 1242225"/>
                <a:gd name="f13" fmla="val 1137909"/>
                <a:gd name="f14" fmla="val 1466108"/>
                <a:gd name="f15" fmla="+- 0 0 -90"/>
                <a:gd name="f16" fmla="*/ f3 1 1600512"/>
                <a:gd name="f17" fmla="*/ f4 1 146610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00512"/>
                <a:gd name="f26" fmla="*/ f22 1 1466107"/>
                <a:gd name="f27" fmla="*/ 0 f23 1"/>
                <a:gd name="f28" fmla="*/ 733054 f22 1"/>
                <a:gd name="f29" fmla="*/ 800256 f23 1"/>
                <a:gd name="f30" fmla="*/ 0 f22 1"/>
                <a:gd name="f31" fmla="*/ 1600512 f23 1"/>
                <a:gd name="f32" fmla="*/ 1466108 f22 1"/>
                <a:gd name="f33" fmla="+- f24 0 f1"/>
                <a:gd name="f34" fmla="*/ f27 1 1600512"/>
                <a:gd name="f35" fmla="*/ f28 1 1466107"/>
                <a:gd name="f36" fmla="*/ f29 1 1600512"/>
                <a:gd name="f37" fmla="*/ f30 1 1466107"/>
                <a:gd name="f38" fmla="*/ f31 1 1600512"/>
                <a:gd name="f39" fmla="*/ f32 1 1466107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600512" h="146610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2173" tIns="232486" rIns="252173" bIns="232486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1" i="0" u="none" strike="noStrike" kern="1200" cap="none" spc="0" baseline="0" dirty="0">
                  <a:uFillTx/>
                  <a:latin typeface="Calibri"/>
                </a:rPr>
                <a:t>jednostki regionalne – odr-y i samorządy województw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35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4" y="1691000"/>
            <a:ext cx="4281055" cy="3475999"/>
          </a:xfrm>
          <a:prstGeom prst="rect">
            <a:avLst/>
          </a:prstGeom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928254" y="274320"/>
            <a:ext cx="10058400" cy="111327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chemeClr val="tx1"/>
                </a:solidFill>
                <a:latin typeface="+mn-lt"/>
              </a:rPr>
              <a:t>Komitet sterujący ds. </a:t>
            </a:r>
            <a:br>
              <a:rPr lang="pl-PL" sz="3200" b="1" dirty="0">
                <a:solidFill>
                  <a:schemeClr val="tx1"/>
                </a:solidFill>
                <a:latin typeface="+mn-lt"/>
              </a:rPr>
            </a:br>
            <a:r>
              <a:rPr lang="pl-PL" sz="3200" b="1" dirty="0">
                <a:solidFill>
                  <a:schemeClr val="tx1"/>
                </a:solidFill>
                <a:latin typeface="+mn-lt"/>
              </a:rPr>
              <a:t>Krajowej Sieci Obszarów Wiejskich+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65759" y="1712423"/>
            <a:ext cx="7132321" cy="4205662"/>
          </a:xfrm>
        </p:spPr>
        <p:txBody>
          <a:bodyPr/>
          <a:lstStyle/>
          <a:p>
            <a:pPr marL="109728" lvl="0" indent="0">
              <a:buNone/>
            </a:pPr>
            <a:endParaRPr lang="pl-PL" dirty="0"/>
          </a:p>
          <a:p>
            <a:pPr marL="109728" lvl="0" indent="0" algn="just">
              <a:buNone/>
            </a:pPr>
            <a:r>
              <a:rPr lang="pl-PL" sz="1800" dirty="0">
                <a:solidFill>
                  <a:schemeClr val="tx1"/>
                </a:solidFill>
              </a:rPr>
              <a:t>Komitet sterujący ds. Krajowej Sieci Obszarów Wiejskich+ jest organem opiniodawczo-doradczym Ministra Rolnictwa i Rozwoju Wsi w zakresie funkcjonowania KSOW+.</a:t>
            </a:r>
          </a:p>
          <a:p>
            <a:pPr marL="109728" lv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109728" lvl="0" indent="0" algn="just">
              <a:buNone/>
            </a:pPr>
            <a:r>
              <a:rPr lang="pl-PL" sz="1800" dirty="0">
                <a:solidFill>
                  <a:schemeClr val="tx1"/>
                </a:solidFill>
              </a:rPr>
              <a:t>W skład Komitetu wchodzą przedstawiciele administracji publicznej, nauki, doradztwa rolniczego, partnerów KSOW+, organizacji pozarządowych, w tym organizacji społecznych i branżowych funkcjonujących w obszarze rolnictwa i obszarów wiejskich oraz partnerów </a:t>
            </a:r>
            <a:r>
              <a:rPr lang="pl-PL" sz="1800" dirty="0" smtClean="0">
                <a:solidFill>
                  <a:schemeClr val="tx1"/>
                </a:solidFill>
              </a:rPr>
              <a:t>społeczno-gospodarczych (28 członków). 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19200" y="249238"/>
            <a:ext cx="10972800" cy="715962"/>
          </a:xfrm>
        </p:spPr>
        <p:txBody>
          <a:bodyPr>
            <a:normAutofit/>
          </a:bodyPr>
          <a:lstStyle/>
          <a:p>
            <a:pPr lvl="0" algn="ctr"/>
            <a:r>
              <a:rPr lang="pl-PL" sz="3200" b="1" dirty="0">
                <a:solidFill>
                  <a:schemeClr val="tx1"/>
                </a:solidFill>
                <a:latin typeface="+mn-lt"/>
              </a:rPr>
              <a:t>Zadania Komitetu sterującego ds. KSOW+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82632" y="1228235"/>
            <a:ext cx="11563003" cy="4789487"/>
          </a:xfrm>
        </p:spPr>
        <p:txBody>
          <a:bodyPr>
            <a:normAutofit lnSpcReduction="10000"/>
          </a:bodyPr>
          <a:lstStyle/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>
                <a:solidFill>
                  <a:schemeClr val="tx1"/>
                </a:solidFill>
              </a:rPr>
              <a:t>przedstawianie Ministrowi propozycji kierunków tematycznych działania KSOW+, które miałyby być realizowane w drodze operacji ujętych w planie operacyjnym;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>
                <a:solidFill>
                  <a:schemeClr val="tx1"/>
                </a:solidFill>
              </a:rPr>
              <a:t>przyjmowanie sprawozdań z działalności Sieci, składanych przez jednostkę centralną;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>
                <a:solidFill>
                  <a:schemeClr val="tx1"/>
                </a:solidFill>
              </a:rPr>
              <a:t>wydawanie rekomendacji dotyczących realizacji zadań KSOW+ na podstawie sprawozdań z działalności Sieci;</a:t>
            </a:r>
          </a:p>
          <a:p>
            <a:pPr marL="45262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dirty="0">
                <a:solidFill>
                  <a:schemeClr val="tx1"/>
                </a:solidFill>
              </a:rPr>
              <a:t>umożliwienie wymiany wiedzy i doświadczeń między jednostkami wsparcia Sieci, partnerami KSOW+ i innymi podmiotami aktywnie działającymi na rzecz rozwoju obszarów wiejskich i rolnictwa, w szczególności przez:</a:t>
            </a:r>
          </a:p>
          <a:p>
            <a:pPr marL="745227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możliwość rekomendowania jednostkom wsparcia Sieci stałych i doraźnych doradczych grup tematycznych ds. opracowania określonego zagadnienia, kierunku działania lub tematu,</a:t>
            </a:r>
          </a:p>
          <a:p>
            <a:pPr marL="745227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zapraszanie na posiedzenia oraz organizowanie spotkań z udziałem przedstawicieli partnerów KSOW+ i innych podmiotów aktywnie działających na rzecz rozwoju obszarów wiejskich i rolnictwa oraz ekspertów w danej dziedzinie,</a:t>
            </a:r>
          </a:p>
          <a:p>
            <a:pPr marL="745227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konsultowanie dokumentów z przedstawicielami i ekspertami, o których mowa w lit. b. </a:t>
            </a:r>
          </a:p>
          <a:p>
            <a:pPr lvl="0">
              <a:buFont typeface="Wingdings" pitchFamily="2"/>
              <a:buChar char="Ø"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078" y="5677821"/>
            <a:ext cx="104250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63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1151</Words>
  <Application>Microsoft Office PowerPoint</Application>
  <PresentationFormat>Panoramiczny</PresentationFormat>
  <Paragraphs>82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Georgia</vt:lpstr>
      <vt:lpstr>Times New Roman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organizacyjno-instytucjonalna KSOW+ </vt:lpstr>
      <vt:lpstr>Komitet sterujący ds.  Krajowej Sieci Obszarów Wiejskich+</vt:lpstr>
      <vt:lpstr>Zadania Komitetu sterującego ds. KSOW+</vt:lpstr>
      <vt:lpstr>Sieci tematyczne/grupy tematyczne</vt:lpstr>
      <vt:lpstr>Partnerzy</vt:lpstr>
      <vt:lpstr>Partnerzy</vt:lpstr>
      <vt:lpstr>   Dziękuję za uwagę   Departament Pomocy Technicznej MRiRW e-mail: sekretariat.pt@minrol.gov.pl    tel. 22 623 16 37  </vt:lpstr>
    </vt:vector>
  </TitlesOfParts>
  <Company>minrol.gov.pl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ubezpieczenia</dc:title>
  <dc:creator>Kodzis Joanna</dc:creator>
  <cp:lastModifiedBy>Kogut Ryszard</cp:lastModifiedBy>
  <cp:revision>164</cp:revision>
  <dcterms:created xsi:type="dcterms:W3CDTF">2022-01-12T11:39:01Z</dcterms:created>
  <dcterms:modified xsi:type="dcterms:W3CDTF">2023-11-15T10:51:03Z</dcterms:modified>
</cp:coreProperties>
</file>