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366" r:id="rId5"/>
    <p:sldId id="272" r:id="rId6"/>
    <p:sldId id="360" r:id="rId7"/>
    <p:sldId id="390" r:id="rId8"/>
    <p:sldId id="392" r:id="rId9"/>
    <p:sldId id="391" r:id="rId10"/>
    <p:sldId id="402" r:id="rId11"/>
    <p:sldId id="401" r:id="rId12"/>
    <p:sldId id="403" r:id="rId13"/>
    <p:sldId id="389" r:id="rId14"/>
    <p:sldId id="270" r:id="rId15"/>
    <p:sldId id="262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938"/>
    <a:srgbClr val="4C932B"/>
    <a:srgbClr val="72B356"/>
    <a:srgbClr val="EBF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156" y="3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652"/>
            <a:ext cx="11743069" cy="661134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09"/>
          <a:stretch>
            <a:fillRect/>
          </a:stretch>
        </p:blipFill>
        <p:spPr>
          <a:xfrm>
            <a:off x="7209532" y="23909"/>
            <a:ext cx="4982468" cy="6834091"/>
          </a:xfrm>
          <a:prstGeom prst="rect">
            <a:avLst/>
          </a:prstGeom>
        </p:spPr>
      </p:pic>
      <p:sp>
        <p:nvSpPr>
          <p:cNvPr id="10" name="Symbol zastępczy tekstu 9"/>
          <p:cNvSpPr>
            <a:spLocks noGrp="1"/>
          </p:cNvSpPr>
          <p:nvPr>
            <p:ph type="body" sz="quarter" idx="10" hasCustomPrompt="1"/>
          </p:nvPr>
        </p:nvSpPr>
        <p:spPr>
          <a:xfrm>
            <a:off x="7754727" y="1348234"/>
            <a:ext cx="3978275" cy="735013"/>
          </a:xfrm>
        </p:spPr>
        <p:txBody>
          <a:bodyPr>
            <a:normAutofit/>
          </a:bodyPr>
          <a:lstStyle>
            <a:lvl1pPr marL="0" indent="0">
              <a:buNone/>
              <a:defRPr sz="3200" b="1" baseline="0">
                <a:solidFill>
                  <a:srgbClr val="186938"/>
                </a:solidFill>
              </a:defRPr>
            </a:lvl1pPr>
          </a:lstStyle>
          <a:p>
            <a:pPr lvl="0"/>
            <a:r>
              <a:rPr lang="pl-PL" dirty="0"/>
              <a:t>TYTUŁ PREZENTACJI</a:t>
            </a:r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1" hasCustomPrompt="1"/>
          </p:nvPr>
        </p:nvSpPr>
        <p:spPr>
          <a:xfrm>
            <a:off x="7789235" y="4040990"/>
            <a:ext cx="3943767" cy="1346200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Autor:</a:t>
            </a:r>
          </a:p>
          <a:p>
            <a:pPr lvl="0"/>
            <a:r>
              <a:rPr lang="pl-PL" dirty="0"/>
              <a:t>Data: 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1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8" y="123991"/>
            <a:ext cx="11959154" cy="673300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-42477" y="0"/>
            <a:ext cx="7748373" cy="6885546"/>
          </a:xfrm>
          <a:prstGeom prst="rect">
            <a:avLst/>
          </a:prstGeom>
        </p:spPr>
      </p:pic>
      <p:sp>
        <p:nvSpPr>
          <p:cNvPr id="12" name="Symbol zastępczy tekstu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5519" y="552647"/>
            <a:ext cx="4474103" cy="673100"/>
          </a:xfrm>
        </p:spPr>
        <p:txBody>
          <a:bodyPr/>
          <a:lstStyle>
            <a:lvl1pPr marL="0" indent="0">
              <a:buNone/>
              <a:defRPr b="1" baseline="0">
                <a:solidFill>
                  <a:srgbClr val="72B356"/>
                </a:solidFill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1" hasCustomPrompt="1"/>
          </p:nvPr>
        </p:nvSpPr>
        <p:spPr>
          <a:xfrm>
            <a:off x="276225" y="1960563"/>
            <a:ext cx="7288213" cy="3609975"/>
          </a:xfrm>
        </p:spPr>
        <p:txBody>
          <a:bodyPr>
            <a:noAutofit/>
          </a:bodyPr>
          <a:lstStyle>
            <a:lvl1pPr marL="0" indent="0">
              <a:buNone/>
              <a:defRPr lang="pl-PL" sz="2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Blok tekstowy</a:t>
            </a: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2" y="58151"/>
            <a:ext cx="12074588" cy="679799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0" y="0"/>
            <a:ext cx="7748373" cy="6885546"/>
          </a:xfrm>
          <a:prstGeom prst="rect">
            <a:avLst/>
          </a:prstGeom>
        </p:spPr>
      </p:pic>
      <p:sp>
        <p:nvSpPr>
          <p:cNvPr id="12" name="Symbol zastępczy tekstu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1" hasCustomPrompt="1"/>
          </p:nvPr>
        </p:nvSpPr>
        <p:spPr>
          <a:xfrm>
            <a:off x="955284" y="2694612"/>
            <a:ext cx="2147835" cy="3671940"/>
          </a:xfrm>
        </p:spPr>
        <p:txBody>
          <a:bodyPr>
            <a:noAutofit/>
          </a:bodyPr>
          <a:lstStyle>
            <a:lvl1pPr marL="0" indent="0">
              <a:buNone/>
              <a:defRPr lang="pl-PL" sz="2000" b="0" kern="1200" baseline="0" dirty="0">
                <a:solidFill>
                  <a:srgbClr val="186938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Blok tekstowy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 hasCustomPrompt="1"/>
          </p:nvPr>
        </p:nvSpPr>
        <p:spPr>
          <a:xfrm>
            <a:off x="275519" y="2708900"/>
            <a:ext cx="434969" cy="490305"/>
          </a:xfrm>
        </p:spPr>
        <p:txBody>
          <a:bodyPr>
            <a:no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1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6722810" y="1482622"/>
            <a:ext cx="374624" cy="490305"/>
          </a:xfrm>
        </p:spPr>
        <p:txBody>
          <a:bodyPr>
            <a:noAutofit/>
          </a:bodyPr>
          <a:lstStyle>
            <a:lvl1pPr marL="0" indent="0">
              <a:buNone/>
              <a:defRPr lang="pl-PL" sz="3200" b="1" kern="1200" dirty="0">
                <a:solidFill>
                  <a:srgbClr val="186938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l-PL" dirty="0"/>
              <a:t>3</a:t>
            </a:r>
          </a:p>
        </p:txBody>
      </p:sp>
      <p:sp>
        <p:nvSpPr>
          <p:cNvPr id="11" name="Symbol zastępczy tekstu 2"/>
          <p:cNvSpPr>
            <a:spLocks noGrp="1"/>
          </p:cNvSpPr>
          <p:nvPr>
            <p:ph type="body" sz="quarter" idx="14" hasCustomPrompt="1"/>
          </p:nvPr>
        </p:nvSpPr>
        <p:spPr>
          <a:xfrm>
            <a:off x="3449589" y="1956564"/>
            <a:ext cx="456443" cy="490305"/>
          </a:xfrm>
        </p:spPr>
        <p:txBody>
          <a:bodyPr>
            <a:noAutofit/>
          </a:bodyPr>
          <a:lstStyle>
            <a:lvl1pPr marL="0" indent="0">
              <a:buNone/>
              <a:defRPr lang="pl-PL" sz="3200" b="1" kern="1200" dirty="0">
                <a:solidFill>
                  <a:srgbClr val="4C932B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2</a:t>
            </a:r>
          </a:p>
        </p:txBody>
      </p:sp>
      <p:sp>
        <p:nvSpPr>
          <p:cNvPr id="13" name="Symbol zastępczy tekstu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45245" y="1956564"/>
            <a:ext cx="2147835" cy="3671940"/>
          </a:xfrm>
        </p:spPr>
        <p:txBody>
          <a:bodyPr>
            <a:noAutofit/>
          </a:bodyPr>
          <a:lstStyle>
            <a:lvl1pPr marL="0" indent="0">
              <a:buNone/>
              <a:defRPr lang="pl-PL" sz="2000" b="0" kern="1200" baseline="0" dirty="0">
                <a:solidFill>
                  <a:srgbClr val="186938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Blok tekstowy</a:t>
            </a:r>
          </a:p>
        </p:txBody>
      </p:sp>
      <p:sp>
        <p:nvSpPr>
          <p:cNvPr id="15" name="Symbol zastępczy tekstu 13"/>
          <p:cNvSpPr>
            <a:spLocks noGrp="1"/>
          </p:cNvSpPr>
          <p:nvPr>
            <p:ph type="body" sz="quarter" idx="16" hasCustomPrompt="1"/>
          </p:nvPr>
        </p:nvSpPr>
        <p:spPr>
          <a:xfrm>
            <a:off x="7319980" y="1470632"/>
            <a:ext cx="2147835" cy="3671940"/>
          </a:xfrm>
        </p:spPr>
        <p:txBody>
          <a:bodyPr>
            <a:noAutofit/>
          </a:bodyPr>
          <a:lstStyle>
            <a:lvl1pPr marL="0" indent="0">
              <a:buNone/>
              <a:defRPr lang="pl-PL" sz="2000" b="0" kern="1200" baseline="0" dirty="0">
                <a:solidFill>
                  <a:srgbClr val="186938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Blok tekstowy</a:t>
            </a:r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049"/>
            <a:ext cx="12189718" cy="6862811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0" y="0"/>
            <a:ext cx="7748373" cy="6885546"/>
          </a:xfrm>
          <a:prstGeom prst="rect">
            <a:avLst/>
          </a:prstGeom>
        </p:spPr>
      </p:pic>
      <p:sp>
        <p:nvSpPr>
          <p:cNvPr id="11" name="Symbol zastępczy tekstu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12" name="Symbol zastępczy tekstu 13"/>
          <p:cNvSpPr>
            <a:spLocks noGrp="1"/>
          </p:cNvSpPr>
          <p:nvPr>
            <p:ph type="body" sz="quarter" idx="11" hasCustomPrompt="1"/>
          </p:nvPr>
        </p:nvSpPr>
        <p:spPr>
          <a:xfrm>
            <a:off x="276225" y="1960564"/>
            <a:ext cx="7288213" cy="428054"/>
          </a:xfrm>
        </p:spPr>
        <p:txBody>
          <a:bodyPr>
            <a:noAutofit/>
          </a:bodyPr>
          <a:lstStyle>
            <a:lvl1pPr marL="0" indent="0">
              <a:buNone/>
              <a:defRPr lang="pl-PL" sz="2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wykresu</a:t>
            </a:r>
          </a:p>
        </p:txBody>
      </p:sp>
      <p:sp>
        <p:nvSpPr>
          <p:cNvPr id="14" name="Symbol zastępczy wykresu 13"/>
          <p:cNvSpPr>
            <a:spLocks noGrp="1"/>
          </p:cNvSpPr>
          <p:nvPr>
            <p:ph type="chart" sz="quarter" idx="12" hasCustomPrompt="1"/>
          </p:nvPr>
        </p:nvSpPr>
        <p:spPr>
          <a:xfrm>
            <a:off x="276225" y="2878138"/>
            <a:ext cx="7288213" cy="3487737"/>
          </a:xfrm>
        </p:spPr>
        <p:txBody>
          <a:bodyPr/>
          <a:lstStyle>
            <a:lvl1pPr marL="0" indent="0">
              <a:buNone/>
              <a:defRPr>
                <a:solidFill>
                  <a:srgbClr val="186938"/>
                </a:solidFill>
              </a:defRPr>
            </a:lvl1pPr>
          </a:lstStyle>
          <a:p>
            <a:r>
              <a:rPr lang="pl-PL" dirty="0"/>
              <a:t>WYKRES</a:t>
            </a:r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0" y="0"/>
            <a:ext cx="7748373" cy="6856144"/>
          </a:xfrm>
          <a:prstGeom prst="rect">
            <a:avLst/>
          </a:prstGeom>
        </p:spPr>
      </p:pic>
      <p:sp>
        <p:nvSpPr>
          <p:cNvPr id="9" name="Symbol zastępczy tekstu 11"/>
          <p:cNvSpPr>
            <a:spLocks noGrp="1"/>
          </p:cNvSpPr>
          <p:nvPr>
            <p:ph type="body" sz="quarter" idx="13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10" name="Symbol zastępczy tekstu 13"/>
          <p:cNvSpPr>
            <a:spLocks noGrp="1"/>
          </p:cNvSpPr>
          <p:nvPr>
            <p:ph type="body" sz="quarter" idx="14" hasCustomPrompt="1"/>
          </p:nvPr>
        </p:nvSpPr>
        <p:spPr>
          <a:xfrm>
            <a:off x="276225" y="1960564"/>
            <a:ext cx="7288213" cy="42805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0" indent="0">
              <a:buNone/>
              <a:defRPr lang="pl-PL" sz="2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TABELI</a:t>
            </a:r>
          </a:p>
        </p:txBody>
      </p:sp>
      <p:sp>
        <p:nvSpPr>
          <p:cNvPr id="12" name="Symbol zastępczy tabeli 11"/>
          <p:cNvSpPr>
            <a:spLocks noGrp="1"/>
          </p:cNvSpPr>
          <p:nvPr>
            <p:ph type="tbl" sz="quarter" idx="15" hasCustomPrompt="1"/>
          </p:nvPr>
        </p:nvSpPr>
        <p:spPr>
          <a:xfrm>
            <a:off x="276225" y="2418520"/>
            <a:ext cx="7288213" cy="3244850"/>
          </a:xfrm>
        </p:spPr>
        <p:txBody>
          <a:bodyPr/>
          <a:lstStyle>
            <a:lvl1pPr marL="0" indent="0">
              <a:buNone/>
              <a:defRPr>
                <a:solidFill>
                  <a:srgbClr val="186938"/>
                </a:solidFill>
              </a:defRPr>
            </a:lvl1pPr>
          </a:lstStyle>
          <a:p>
            <a:r>
              <a:rPr lang="pl-PL" dirty="0"/>
              <a:t>TABELA</a:t>
            </a: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8" y="123991"/>
            <a:ext cx="11959154" cy="673300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0" y="0"/>
            <a:ext cx="7748373" cy="6856144"/>
          </a:xfrm>
          <a:prstGeom prst="rect">
            <a:avLst/>
          </a:prstGeom>
        </p:spPr>
      </p:pic>
      <p:sp>
        <p:nvSpPr>
          <p:cNvPr id="13" name="Symbol zastępczy tekstu 11"/>
          <p:cNvSpPr>
            <a:spLocks noGrp="1"/>
          </p:cNvSpPr>
          <p:nvPr>
            <p:ph type="body" sz="quarter" idx="13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14" name="Symbol zastępczy tekstu 2"/>
          <p:cNvSpPr>
            <a:spLocks noGrp="1"/>
          </p:cNvSpPr>
          <p:nvPr>
            <p:ph type="body" sz="quarter" idx="11" hasCustomPrompt="1"/>
          </p:nvPr>
        </p:nvSpPr>
        <p:spPr>
          <a:xfrm>
            <a:off x="894085" y="1985061"/>
            <a:ext cx="6670691" cy="119914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tekstu 3"/>
          <p:cNvSpPr>
            <a:spLocks noGrp="1"/>
          </p:cNvSpPr>
          <p:nvPr>
            <p:ph type="body" sz="quarter" idx="12" hasCustomPrompt="1"/>
          </p:nvPr>
        </p:nvSpPr>
        <p:spPr>
          <a:xfrm>
            <a:off x="894085" y="3330652"/>
            <a:ext cx="6670691" cy="14447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Symbol zastępczy tekstu 4"/>
          <p:cNvSpPr>
            <a:spLocks noGrp="1"/>
          </p:cNvSpPr>
          <p:nvPr>
            <p:ph type="body" sz="quarter" idx="14" hasCustomPrompt="1"/>
          </p:nvPr>
        </p:nvSpPr>
        <p:spPr>
          <a:xfrm>
            <a:off x="894086" y="5027729"/>
            <a:ext cx="6670690" cy="12339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7" name="Obraz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20" y="2015533"/>
            <a:ext cx="487417" cy="740803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48" y="5027729"/>
            <a:ext cx="487417" cy="740803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97" y="3428072"/>
            <a:ext cx="487417" cy="740803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-2280" y="11380"/>
            <a:ext cx="7748373" cy="6885546"/>
          </a:xfrm>
          <a:prstGeom prst="rect">
            <a:avLst/>
          </a:prstGeom>
        </p:spPr>
      </p:pic>
      <p:sp>
        <p:nvSpPr>
          <p:cNvPr id="11" name="Symbol zastępczy tekstu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6" name="Symbol zastępczy obrazu 5"/>
          <p:cNvSpPr>
            <a:spLocks noGrp="1"/>
          </p:cNvSpPr>
          <p:nvPr>
            <p:ph type="pic" sz="quarter" idx="11" hasCustomPrompt="1"/>
          </p:nvPr>
        </p:nvSpPr>
        <p:spPr>
          <a:xfrm rot="5400000">
            <a:off x="1579896" y="810065"/>
            <a:ext cx="4252107" cy="6860865"/>
          </a:xfrm>
          <a:prstGeom prst="round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Symbol zastępczy obrazu 5"/>
          <p:cNvSpPr>
            <a:spLocks noGrp="1"/>
          </p:cNvSpPr>
          <p:nvPr>
            <p:ph type="pic" sz="quarter" idx="12" hasCustomPrompt="1"/>
          </p:nvPr>
        </p:nvSpPr>
        <p:spPr>
          <a:xfrm rot="5400000">
            <a:off x="8043578" y="1513243"/>
            <a:ext cx="4251600" cy="5454000"/>
          </a:xfrm>
          <a:prstGeom prst="round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</a:p>
        </p:txBody>
      </p: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9463"/>
          <a:stretch>
            <a:fillRect/>
          </a:stretch>
        </p:blipFill>
        <p:spPr>
          <a:xfrm>
            <a:off x="-2280" y="11380"/>
            <a:ext cx="7748373" cy="6885546"/>
          </a:xfrm>
          <a:prstGeom prst="rect">
            <a:avLst/>
          </a:prstGeom>
        </p:spPr>
      </p:pic>
      <p:sp>
        <p:nvSpPr>
          <p:cNvPr id="11" name="Symbol zastępczy tekstu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5519" y="552647"/>
            <a:ext cx="4474103" cy="673100"/>
          </a:xfrm>
        </p:spPr>
        <p:txBody>
          <a:bodyPr>
            <a:normAutofit/>
          </a:bodyPr>
          <a:lstStyle>
            <a:lvl1pPr marL="0" indent="0">
              <a:buNone/>
              <a:defRPr lang="pl-PL" sz="2800" b="1" kern="1200" baseline="0" dirty="0">
                <a:solidFill>
                  <a:srgbClr val="72B35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l-PL" dirty="0"/>
              <a:t>TYTUŁ SLAJDU</a:t>
            </a:r>
          </a:p>
        </p:txBody>
      </p:sp>
      <p:sp>
        <p:nvSpPr>
          <p:cNvPr id="6" name="Symbol zastępczy obrazu 5"/>
          <p:cNvSpPr>
            <a:spLocks noGrp="1"/>
          </p:cNvSpPr>
          <p:nvPr>
            <p:ph type="pic" sz="quarter" idx="11" hasCustomPrompt="1"/>
          </p:nvPr>
        </p:nvSpPr>
        <p:spPr>
          <a:xfrm>
            <a:off x="190663" y="1899025"/>
            <a:ext cx="3344400" cy="4402800"/>
          </a:xfrm>
          <a:prstGeom prst="round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obrazu 5"/>
          <p:cNvSpPr>
            <a:spLocks noGrp="1"/>
          </p:cNvSpPr>
          <p:nvPr>
            <p:ph type="pic" sz="quarter" idx="12" hasCustomPrompt="1"/>
          </p:nvPr>
        </p:nvSpPr>
        <p:spPr>
          <a:xfrm>
            <a:off x="7268653" y="1899025"/>
            <a:ext cx="3344863" cy="4401739"/>
          </a:xfrm>
          <a:prstGeom prst="round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</a:p>
        </p:txBody>
      </p:sp>
      <p:sp>
        <p:nvSpPr>
          <p:cNvPr id="15" name="Symbol zastępczy obrazu 5"/>
          <p:cNvSpPr>
            <a:spLocks noGrp="1"/>
          </p:cNvSpPr>
          <p:nvPr>
            <p:ph type="pic" sz="quarter" idx="13" hasCustomPrompt="1"/>
          </p:nvPr>
        </p:nvSpPr>
        <p:spPr>
          <a:xfrm>
            <a:off x="3729658" y="1899025"/>
            <a:ext cx="3344400" cy="4402800"/>
          </a:xfrm>
          <a:prstGeom prst="round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15" y="2415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652"/>
            <a:ext cx="11743069" cy="661134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09"/>
          <a:stretch>
            <a:fillRect/>
          </a:stretch>
        </p:blipFill>
        <p:spPr>
          <a:xfrm>
            <a:off x="7209532" y="23909"/>
            <a:ext cx="4982468" cy="6834091"/>
          </a:xfrm>
          <a:prstGeom prst="rect">
            <a:avLst/>
          </a:prstGeom>
        </p:spPr>
      </p:pic>
      <p:sp>
        <p:nvSpPr>
          <p:cNvPr id="10" name="Symbol zastępczy tekstu 9"/>
          <p:cNvSpPr>
            <a:spLocks noGrp="1"/>
          </p:cNvSpPr>
          <p:nvPr>
            <p:ph type="body" sz="quarter" idx="10" hasCustomPrompt="1"/>
          </p:nvPr>
        </p:nvSpPr>
        <p:spPr>
          <a:xfrm>
            <a:off x="7564777" y="1348234"/>
            <a:ext cx="4406328" cy="735013"/>
          </a:xfrm>
        </p:spPr>
        <p:txBody>
          <a:bodyPr>
            <a:normAutofit/>
          </a:bodyPr>
          <a:lstStyle>
            <a:lvl1pPr marL="0" indent="0">
              <a:buNone/>
              <a:defRPr sz="3200" b="1" baseline="0">
                <a:solidFill>
                  <a:srgbClr val="186938"/>
                </a:solidFill>
              </a:defRPr>
            </a:lvl1pPr>
          </a:lstStyle>
          <a:p>
            <a:pPr lvl="0"/>
            <a:r>
              <a:rPr lang="pl-PL" dirty="0"/>
              <a:t>DZIĘKUJEMY ZA UWAGĘ</a:t>
            </a:r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00" y="23910"/>
            <a:ext cx="3036050" cy="9449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9571-24FF-4EE1-BC58-0F0566FD5E01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90335-261A-4691-BB8D-03A4EA9C296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" y="404664"/>
            <a:ext cx="71041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Reforma Wspólnej Polityki Rolnej i nowa perspektywa finansowa UE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2704" y="2276872"/>
            <a:ext cx="8280920" cy="3816424"/>
          </a:xfrm>
        </p:spPr>
        <p:txBody>
          <a:bodyPr/>
          <a:lstStyle/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Plan Strategiczny dla Wspólnej Polityki Rolnej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na lata 2023-2027 - 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stan realizacji</a:t>
            </a:r>
            <a:r>
              <a:rPr lang="pl-PL" sz="2400" dirty="0" smtClean="0">
                <a:solidFill>
                  <a:srgbClr val="186938"/>
                </a:solidFill>
              </a:rPr>
              <a:t> </a:t>
            </a:r>
            <a:r>
              <a:rPr lang="pl-PL" sz="4000" dirty="0" smtClean="0">
                <a:solidFill>
                  <a:srgbClr val="186938"/>
                </a:solidFill>
              </a:rPr>
              <a:t> </a:t>
            </a:r>
          </a:p>
          <a:p>
            <a:endParaRPr lang="pl-PL" dirty="0"/>
          </a:p>
          <a:p>
            <a:pPr algn="l">
              <a:buClrTx/>
              <a:buSzTx/>
              <a:buFont typeface="Wingdings" panose="05000000000000000000" charset="0"/>
            </a:pPr>
            <a:r>
              <a:rPr lang="pl-PL" sz="1600" b="1" dirty="0">
                <a:solidFill>
                  <a:srgbClr val="415A41"/>
                </a:solidFill>
              </a:rPr>
              <a:t>I posiedzenie Komitetu Sterującego do spraw Krajowej Sieci Obszarów Wiejskich+</a:t>
            </a:r>
          </a:p>
          <a:p>
            <a:pPr algn="l">
              <a:buClrTx/>
              <a:buSzTx/>
              <a:buFont typeface="Wingdings" panose="05000000000000000000" charset="0"/>
            </a:pPr>
            <a:endParaRPr lang="pl-PL" sz="1600" b="1" dirty="0">
              <a:solidFill>
                <a:srgbClr val="415A41"/>
              </a:solidFill>
            </a:endParaRPr>
          </a:p>
          <a:p>
            <a:pPr algn="l">
              <a:buClrTx/>
              <a:buSzTx/>
              <a:buFont typeface="Wingdings" panose="05000000000000000000" charset="0"/>
            </a:pPr>
            <a:r>
              <a:rPr lang="pl-PL" sz="1600" b="1" dirty="0">
                <a:solidFill>
                  <a:srgbClr val="415A41"/>
                </a:solidFill>
              </a:rPr>
              <a:t>Paweł Ściański</a:t>
            </a:r>
            <a:endParaRPr lang="pl-PL" sz="1600" dirty="0">
              <a:solidFill>
                <a:srgbClr val="415A41"/>
              </a:solidFill>
            </a:endParaRPr>
          </a:p>
          <a:p>
            <a:pPr algn="l">
              <a:buClrTx/>
              <a:buSzTx/>
              <a:buFont typeface="Wingdings" panose="05000000000000000000" charset="0"/>
            </a:pPr>
            <a:r>
              <a:rPr lang="pl-PL" sz="1600" dirty="0" smtClean="0">
                <a:solidFill>
                  <a:srgbClr val="415A41"/>
                </a:solidFill>
              </a:rPr>
              <a:t>Zastępca </a:t>
            </a:r>
            <a:r>
              <a:rPr lang="pl-PL" sz="1600" dirty="0">
                <a:solidFill>
                  <a:srgbClr val="415A41"/>
                </a:solidFill>
              </a:rPr>
              <a:t>Dyrektora Departamentu Wspólnej Polityki Rolnej </a:t>
            </a:r>
          </a:p>
          <a:p>
            <a:pPr algn="l">
              <a:buClrTx/>
              <a:buSzTx/>
              <a:buFont typeface="Wingdings" panose="05000000000000000000" charset="0"/>
            </a:pPr>
            <a:r>
              <a:rPr lang="pl-PL" sz="1600" dirty="0">
                <a:solidFill>
                  <a:srgbClr val="415A41"/>
                </a:solidFill>
              </a:rPr>
              <a:t>Warszawa, 23 listopada 2023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404495"/>
            <a:ext cx="6877685" cy="894080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Dotychczasowe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zmiany                                                                   Planu Strategicznego WPR 2023-2027 </a:t>
            </a:r>
          </a:p>
          <a:p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19380" y="1628775"/>
            <a:ext cx="9479280" cy="3786505"/>
          </a:xfrm>
        </p:spPr>
        <p:txBody>
          <a:bodyPr/>
          <a:lstStyle/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r>
              <a:rPr sz="1600" b="1" dirty="0">
                <a:solidFill>
                  <a:srgbClr val="415A41"/>
                </a:solidFill>
                <a:sym typeface="+mn-ea"/>
              </a:rPr>
              <a:t>I zmiana PS WPR</a:t>
            </a:r>
            <a:r>
              <a:rPr sz="1600" dirty="0">
                <a:solidFill>
                  <a:srgbClr val="415A41"/>
                </a:solidFill>
                <a:sym typeface="+mn-ea"/>
              </a:rPr>
              <a:t> dotyczyła m.in. </a:t>
            </a:r>
            <a:r>
              <a:rPr sz="1600" b="1" dirty="0">
                <a:solidFill>
                  <a:srgbClr val="415A41"/>
                </a:solidFill>
                <a:sym typeface="+mn-ea"/>
              </a:rPr>
              <a:t> </a:t>
            </a:r>
            <a:r>
              <a:rPr sz="1600" dirty="0" err="1">
                <a:solidFill>
                  <a:srgbClr val="415A41"/>
                </a:solidFill>
                <a:sym typeface="+mn-ea"/>
              </a:rPr>
              <a:t>ekoschematu</a:t>
            </a:r>
            <a:r>
              <a:rPr sz="1600" dirty="0">
                <a:solidFill>
                  <a:srgbClr val="415A41"/>
                </a:solidFill>
                <a:sym typeface="+mn-ea"/>
              </a:rPr>
              <a:t> “Rolnictwo węglowe i zarządzanie składnikami odżywczymi”, oraz </a:t>
            </a:r>
            <a:r>
              <a:rPr sz="1600" dirty="0" err="1">
                <a:solidFill>
                  <a:srgbClr val="415A41"/>
                </a:solidFill>
                <a:sym typeface="+mn-ea"/>
              </a:rPr>
              <a:t>ekoschematu</a:t>
            </a:r>
            <a:r>
              <a:rPr sz="1600" dirty="0">
                <a:solidFill>
                  <a:srgbClr val="415A41"/>
                </a:solidFill>
                <a:sym typeface="+mn-ea"/>
              </a:rPr>
              <a:t> „Dobrostan zwierząt</a:t>
            </a:r>
            <a:r>
              <a:rPr sz="1600" dirty="0" smtClean="0">
                <a:solidFill>
                  <a:srgbClr val="415A41"/>
                </a:solidFill>
                <a:sym typeface="+mn-ea"/>
              </a:rPr>
              <a:t>” jak </a:t>
            </a:r>
            <a:r>
              <a:rPr sz="1600" dirty="0">
                <a:solidFill>
                  <a:srgbClr val="415A41"/>
                </a:solidFill>
                <a:sym typeface="+mn-ea"/>
              </a:rPr>
              <a:t>również </a:t>
            </a:r>
            <a:r>
              <a:rPr sz="1600" dirty="0" smtClean="0">
                <a:solidFill>
                  <a:srgbClr val="415A41"/>
                </a:solidFill>
                <a:sym typeface="+mn-ea"/>
              </a:rPr>
              <a:t>modyfikacji w warunkowości: normy </a:t>
            </a:r>
            <a:r>
              <a:rPr sz="1600" dirty="0">
                <a:solidFill>
                  <a:srgbClr val="415A41"/>
                </a:solidFill>
                <a:sym typeface="+mn-ea"/>
              </a:rPr>
              <a:t>GAEC 7 i 8 </a:t>
            </a:r>
          </a:p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endParaRPr sz="1600" dirty="0">
              <a:solidFill>
                <a:srgbClr val="415A4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r>
              <a:rPr sz="1600" b="1" dirty="0">
                <a:solidFill>
                  <a:srgbClr val="415A41"/>
                </a:solidFill>
                <a:sym typeface="+mn-ea"/>
              </a:rPr>
              <a:t>II zmianą PS WPR </a:t>
            </a:r>
            <a:r>
              <a:rPr sz="1600" dirty="0">
                <a:solidFill>
                  <a:srgbClr val="415A41"/>
                </a:solidFill>
                <a:sym typeface="+mn-ea"/>
              </a:rPr>
              <a:t>wprowadzono nową płatność dla małych gospodarstw</a:t>
            </a:r>
          </a:p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endParaRPr sz="1600" b="1" dirty="0">
              <a:solidFill>
                <a:srgbClr val="415A41"/>
              </a:solidFill>
              <a:sym typeface="+mn-ea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r>
              <a:rPr sz="1600" b="1" dirty="0">
                <a:solidFill>
                  <a:srgbClr val="415A41"/>
                </a:solidFill>
                <a:sym typeface="+mn-ea"/>
              </a:rPr>
              <a:t>obecnie procedowana III zmiana</a:t>
            </a:r>
            <a:r>
              <a:rPr sz="1600" dirty="0">
                <a:solidFill>
                  <a:srgbClr val="415A41"/>
                </a:solidFill>
                <a:sym typeface="+mn-ea"/>
              </a:rPr>
              <a:t> merytoryczna </a:t>
            </a:r>
            <a:r>
              <a:rPr sz="1600" dirty="0" smtClean="0">
                <a:solidFill>
                  <a:srgbClr val="415A41"/>
                </a:solidFill>
                <a:sym typeface="+mn-ea"/>
              </a:rPr>
              <a:t>to m.in</a:t>
            </a:r>
            <a:r>
              <a:rPr lang="pl-PL" sz="1600" dirty="0" smtClean="0">
                <a:solidFill>
                  <a:srgbClr val="415A41"/>
                </a:solidFill>
                <a:sym typeface="+mn-ea"/>
              </a:rPr>
              <a:t>.</a:t>
            </a:r>
            <a:r>
              <a:rPr sz="1600" dirty="0" smtClean="0">
                <a:solidFill>
                  <a:srgbClr val="415A41"/>
                </a:solidFill>
                <a:sym typeface="+mn-ea"/>
              </a:rPr>
              <a:t> </a:t>
            </a:r>
            <a:r>
              <a:rPr sz="1600" dirty="0">
                <a:solidFill>
                  <a:srgbClr val="415A41"/>
                </a:solidFill>
                <a:sym typeface="+mn-ea"/>
              </a:rPr>
              <a:t>dalsze </a:t>
            </a:r>
            <a:r>
              <a:rPr sz="1600" dirty="0" smtClean="0">
                <a:solidFill>
                  <a:srgbClr val="415A41"/>
                </a:solidFill>
                <a:sym typeface="+mn-ea"/>
              </a:rPr>
              <a:t>uelastycznienia </a:t>
            </a:r>
            <a:r>
              <a:rPr sz="1600" dirty="0">
                <a:solidFill>
                  <a:srgbClr val="415A41"/>
                </a:solidFill>
                <a:sym typeface="+mn-ea"/>
              </a:rPr>
              <a:t>w </a:t>
            </a:r>
            <a:r>
              <a:rPr sz="1600" dirty="0" err="1">
                <a:solidFill>
                  <a:srgbClr val="415A41"/>
                </a:solidFill>
                <a:sym typeface="+mn-ea"/>
              </a:rPr>
              <a:t>ekoschematach</a:t>
            </a:r>
            <a:r>
              <a:rPr sz="1600" dirty="0">
                <a:solidFill>
                  <a:srgbClr val="415A41"/>
                </a:solidFill>
                <a:sym typeface="+mn-ea"/>
              </a:rPr>
              <a:t> oraz                             w interwencjach dotyczących płatności obszarowych</a:t>
            </a:r>
          </a:p>
          <a:p>
            <a:pPr marL="285750" indent="-285750">
              <a:buFont typeface="Wingdings" panose="05000000000000000000" charset="0"/>
              <a:buChar char="Ø"/>
            </a:pPr>
            <a:endParaRPr sz="1600" dirty="0">
              <a:solidFill>
                <a:srgbClr val="415A41"/>
              </a:solidFill>
              <a:sym typeface="+mn-ea"/>
            </a:endParaRPr>
          </a:p>
          <a:p>
            <a:pPr marL="285750" indent="-285750">
              <a:buFont typeface="Wingdings" panose="05000000000000000000" charset="0"/>
              <a:buChar char="Ø"/>
            </a:pPr>
            <a:r>
              <a:rPr sz="1600" dirty="0">
                <a:solidFill>
                  <a:srgbClr val="415A41"/>
                </a:solidFill>
                <a:sym typeface="+mn-ea"/>
              </a:rPr>
              <a:t>wprowadzono również zmiany w ramach </a:t>
            </a:r>
            <a:r>
              <a:rPr sz="1600" b="1" dirty="0">
                <a:solidFill>
                  <a:srgbClr val="415A41"/>
                </a:solidFill>
                <a:sym typeface="+mn-ea"/>
              </a:rPr>
              <a:t>art. 119 ust. 9</a:t>
            </a:r>
            <a:r>
              <a:rPr sz="1600" dirty="0">
                <a:solidFill>
                  <a:srgbClr val="415A41"/>
                </a:solidFill>
                <a:sym typeface="+mn-ea"/>
              </a:rPr>
              <a:t> (</a:t>
            </a:r>
            <a:r>
              <a:rPr sz="1600" dirty="0" err="1">
                <a:solidFill>
                  <a:srgbClr val="415A41"/>
                </a:solidFill>
                <a:sym typeface="+mn-ea"/>
              </a:rPr>
              <a:t>rozp</a:t>
            </a:r>
            <a:r>
              <a:rPr sz="1600" dirty="0">
                <a:solidFill>
                  <a:srgbClr val="415A41"/>
                </a:solidFill>
                <a:sym typeface="+mn-ea"/>
              </a:rPr>
              <a:t>. UE 2021/2115), dotyczące doprecyzowania opisów interwencji, w szczególności w zakresie doprecyzowania warunków kwalifikowalności, metod opracowywania kryteriów selekcji, doprecyzowania i w niektórych przypadkach poszerzenia kategorii beneficjentów oraz kategorii kosztów kwalifikowalnych. </a:t>
            </a:r>
          </a:p>
          <a:p>
            <a:pPr marL="285750" indent="-285750">
              <a:buFont typeface="Wingdings" panose="05000000000000000000" charset="0"/>
              <a:buChar char="Ø"/>
            </a:pPr>
            <a:endParaRPr sz="1600" dirty="0">
              <a:solidFill>
                <a:srgbClr val="415A41"/>
              </a:solidFill>
              <a:sym typeface="+mn-ea"/>
            </a:endParaRPr>
          </a:p>
          <a:p>
            <a:pPr>
              <a:buFont typeface="Wingdings" panose="05000000000000000000" charset="0"/>
            </a:pPr>
            <a:endParaRPr sz="1600" dirty="0">
              <a:solidFill>
                <a:srgbClr val="415A41"/>
              </a:solidFill>
              <a:sym typeface="+mn-ea"/>
            </a:endParaRPr>
          </a:p>
          <a:p>
            <a:pPr marL="285750" indent="-285750">
              <a:buFont typeface="Wingdings" panose="05000000000000000000" charset="0"/>
              <a:buChar char="Ø"/>
            </a:pPr>
            <a:endParaRPr lang="pl-PL" sz="1600" dirty="0">
              <a:solidFill>
                <a:srgbClr val="415A4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345" y="552647"/>
            <a:ext cx="6120680" cy="67310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Plan Strategiczny WPR 2023-2027 - Legislacja</a:t>
            </a: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19380" y="1484630"/>
            <a:ext cx="10036810" cy="5300980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rgbClr val="415A41"/>
                </a:solidFill>
              </a:rPr>
              <a:t>1 marca 2023 r. </a:t>
            </a:r>
            <a:r>
              <a:rPr lang="pl-PL" dirty="0">
                <a:solidFill>
                  <a:srgbClr val="415A41"/>
                </a:solidFill>
              </a:rPr>
              <a:t>Prezydent RP podpisał ustawę o Planie Strategicznym dla Wspólnej Polityki Rolnej na lata 2023-2027</a:t>
            </a:r>
            <a:r>
              <a:rPr lang="pl-PL" dirty="0" smtClean="0">
                <a:solidFill>
                  <a:srgbClr val="415A41"/>
                </a:solidFill>
              </a:rPr>
              <a:t>;</a:t>
            </a:r>
            <a:endParaRPr lang="pl-PL" dirty="0">
              <a:solidFill>
                <a:srgbClr val="415A41"/>
              </a:solidFill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dirty="0">
                <a:solidFill>
                  <a:srgbClr val="415A41"/>
                </a:solidFill>
                <a:sym typeface="+mn-ea"/>
              </a:rPr>
              <a:t>podstawę systemu realizacji Planu Strategicznego (PS WPR) stanowią m.in.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</a:pPr>
            <a:r>
              <a:rPr dirty="0">
                <a:solidFill>
                  <a:srgbClr val="415A41"/>
                </a:solidFill>
                <a:sym typeface="+mn-ea"/>
              </a:rPr>
              <a:t>     </a:t>
            </a:r>
            <a:r>
              <a:rPr b="1" dirty="0">
                <a:solidFill>
                  <a:srgbClr val="415A41"/>
                </a:solidFill>
                <a:sym typeface="+mn-ea"/>
              </a:rPr>
              <a:t>28</a:t>
            </a:r>
            <a:r>
              <a:rPr dirty="0">
                <a:solidFill>
                  <a:srgbClr val="415A41"/>
                </a:solidFill>
                <a:sym typeface="+mn-ea"/>
              </a:rPr>
              <a:t> </a:t>
            </a:r>
            <a:r>
              <a:rPr b="1" dirty="0">
                <a:solidFill>
                  <a:srgbClr val="415A41"/>
                </a:solidFill>
                <a:sym typeface="+mn-ea"/>
              </a:rPr>
              <a:t>rozporządzeń i </a:t>
            </a:r>
            <a:r>
              <a:rPr b="1" dirty="0" err="1">
                <a:solidFill>
                  <a:srgbClr val="415A41"/>
                </a:solidFill>
                <a:sym typeface="+mn-ea"/>
              </a:rPr>
              <a:t>obwieszczeń</a:t>
            </a:r>
            <a:r>
              <a:rPr b="1" dirty="0">
                <a:solidFill>
                  <a:srgbClr val="415A41"/>
                </a:solidFill>
                <a:sym typeface="+mn-ea"/>
              </a:rPr>
              <a:t> </a:t>
            </a:r>
            <a:r>
              <a:rPr dirty="0">
                <a:solidFill>
                  <a:srgbClr val="415A41"/>
                </a:solidFill>
                <a:sym typeface="+mn-ea"/>
              </a:rPr>
              <a:t>Ministra Rolnictwa i Rozwoju Wsi oraz        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</a:pPr>
            <a:r>
              <a:rPr dirty="0">
                <a:solidFill>
                  <a:srgbClr val="415A41"/>
                </a:solidFill>
                <a:sym typeface="+mn-ea"/>
              </a:rPr>
              <a:t>     </a:t>
            </a:r>
            <a:r>
              <a:rPr b="1" dirty="0">
                <a:solidFill>
                  <a:srgbClr val="415A41"/>
                </a:solidFill>
                <a:sym typeface="+mn-ea"/>
              </a:rPr>
              <a:t>20 wytycznych</a:t>
            </a:r>
            <a:r>
              <a:rPr dirty="0">
                <a:solidFill>
                  <a:srgbClr val="415A41"/>
                </a:solidFill>
                <a:sym typeface="+mn-ea"/>
              </a:rPr>
              <a:t> </a:t>
            </a:r>
            <a:r>
              <a:rPr lang="pl-PL" dirty="0">
                <a:solidFill>
                  <a:srgbClr val="415A41"/>
                </a:solidFill>
              </a:rPr>
              <a:t>Ministra Rolnictwa i Rozwoju Wsi </a:t>
            </a:r>
            <a:r>
              <a:rPr dirty="0">
                <a:solidFill>
                  <a:srgbClr val="415A41"/>
                </a:solidFill>
                <a:sym typeface="+mn-ea"/>
              </a:rPr>
              <a:t>(</a:t>
            </a:r>
            <a:r>
              <a:rPr lang="pl-PL" dirty="0">
                <a:solidFill>
                  <a:srgbClr val="415A41"/>
                </a:solidFill>
              </a:rPr>
              <a:t>horyzontalnych oraz szczegółowych) </a:t>
            </a:r>
            <a:endParaRPr lang="pl-PL" dirty="0" smtClean="0">
              <a:solidFill>
                <a:srgbClr val="415A41"/>
              </a:solidFill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</a:pPr>
            <a:r>
              <a:rPr lang="pl-PL" dirty="0" smtClean="0">
                <a:solidFill>
                  <a:srgbClr val="415A41"/>
                </a:solidFill>
              </a:rPr>
              <a:t>Wprowadzono elektroniczny system aplikowania o pomoc poprzez </a:t>
            </a:r>
            <a:r>
              <a:rPr lang="pl-PL" b="1" dirty="0" smtClean="0">
                <a:solidFill>
                  <a:srgbClr val="415A41"/>
                </a:solidFill>
              </a:rPr>
              <a:t>Platformę Usług Elektronicznych ARiMR</a:t>
            </a:r>
            <a:endParaRPr lang="pl-PL" b="1" dirty="0">
              <a:solidFill>
                <a:srgbClr val="415A41"/>
              </a:solidFill>
            </a:endParaRPr>
          </a:p>
          <a:p>
            <a:pPr marL="285750" indent="-285750">
              <a:buFont typeface="Wingdings" panose="05000000000000000000" charset="0"/>
              <a:buChar char="Ø"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417830"/>
            <a:ext cx="6386830" cy="807720"/>
          </a:xfrm>
        </p:spPr>
        <p:txBody>
          <a:bodyPr>
            <a:noAutofit/>
          </a:bodyPr>
          <a:lstStyle/>
          <a:p>
            <a:pPr algn="l">
              <a:buClrTx/>
              <a:buSzTx/>
            </a:pPr>
            <a:r>
              <a:rPr lang="pl-PL" sz="2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negocjacje Planu Strategicznego dla Wspólnej Polityki Rolnej na lata 2023-2027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119588" y="2060729"/>
            <a:ext cx="979283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b="1" dirty="0" smtClean="0">
                <a:solidFill>
                  <a:srgbClr val="415A41"/>
                </a:solidFill>
                <a:sym typeface="+mn-ea"/>
              </a:rPr>
              <a:t>15 lipca 2022 r. </a:t>
            </a:r>
            <a:r>
              <a:rPr dirty="0" smtClean="0">
                <a:solidFill>
                  <a:srgbClr val="415A41"/>
                </a:solidFill>
                <a:sym typeface="+mn-ea"/>
              </a:rPr>
              <a:t>zakończono negocjacje w zakresie uwag zgłoszonych przez KE do polskiego Planu Strategicznego dla Wspólnej Polityki Rolnej na lata 2023-2027. 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dirty="0" smtClean="0">
                <a:solidFill>
                  <a:srgbClr val="415A41"/>
                </a:solidFill>
                <a:sym typeface="+mn-ea"/>
              </a:rPr>
              <a:t>Tego samego dnia Ministerstwo Rolnictwa i Rozwoju Wsi przekazało, uzgodniony ze służbami Komisji, projekt Planu, do zatwierdzenia przez KE.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b="1" dirty="0" smtClean="0">
                <a:solidFill>
                  <a:srgbClr val="415A41"/>
                </a:solidFill>
                <a:sym typeface="+mn-ea"/>
              </a:rPr>
              <a:t>31 sierpnia 2022 r. </a:t>
            </a:r>
            <a:r>
              <a:rPr dirty="0" smtClean="0">
                <a:solidFill>
                  <a:srgbClr val="415A41"/>
                </a:solidFill>
                <a:sym typeface="+mn-ea"/>
              </a:rPr>
              <a:t>KE ogłosiła, że Plan Strategiczny dla Wspólnej Polityki Rolnej na lata 2023-2027 dla Polski został zatwierdzony.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dirty="0" smtClean="0">
                <a:solidFill>
                  <a:srgbClr val="415A41"/>
                </a:solidFill>
                <a:sym typeface="+mn-ea"/>
              </a:rPr>
              <a:t>Pierwsze wsparcie w ramach Planu Strategicznego WPR uruchomiono w </a:t>
            </a:r>
            <a:r>
              <a:rPr b="1" dirty="0" smtClean="0">
                <a:solidFill>
                  <a:srgbClr val="415A41"/>
                </a:solidFill>
                <a:sym typeface="+mn-ea"/>
              </a:rPr>
              <a:t>marcu 2023 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275590" y="434340"/>
            <a:ext cx="6734810" cy="791210"/>
          </a:xfrm>
        </p:spPr>
        <p:txBody>
          <a:bodyPr>
            <a:normAutofit fontScale="95000"/>
          </a:bodyPr>
          <a:lstStyle/>
          <a:p>
            <a:r>
              <a:rPr lang="pl-PL" sz="25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pl-PL" sz="2500" dirty="0" smtClean="0">
                <a:solidFill>
                  <a:schemeClr val="accent6">
                    <a:lumMod val="75000"/>
                  </a:schemeClr>
                </a:solidFill>
              </a:rPr>
              <a:t>udżet </a:t>
            </a:r>
            <a:r>
              <a:rPr lang="pl-PL" sz="2500" dirty="0" smtClean="0">
                <a:solidFill>
                  <a:schemeClr val="accent6">
                    <a:lumMod val="75000"/>
                  </a:schemeClr>
                </a:solidFill>
                <a:sym typeface="+mn-ea"/>
              </a:rPr>
              <a:t>Planu </a:t>
            </a:r>
            <a:r>
              <a:rPr lang="pl-PL" sz="25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Strategicznego dla Wspólnej Polityki Rolnej na lata 2023-2027</a:t>
            </a:r>
            <a:endParaRPr lang="pl-PL" sz="25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32395" y="1596556"/>
            <a:ext cx="10644311" cy="4708797"/>
          </a:xfrm>
        </p:spPr>
        <p:txBody>
          <a:bodyPr/>
          <a:lstStyle/>
          <a:p>
            <a:pPr marL="0" lvl="1" indent="0">
              <a:buNone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1800" b="1" dirty="0">
                <a:solidFill>
                  <a:srgbClr val="405C40"/>
                </a:solidFill>
                <a:ea typeface="Lato Bold" panose="020F0502020204030203" pitchFamily="34" charset="0"/>
                <a:cs typeface="Lato Bold" panose="020F0502020204030203" pitchFamily="34" charset="0"/>
                <a:sym typeface="Lato Bold"/>
              </a:rPr>
              <a:t>Budżet PS WPR 2023-2027:</a:t>
            </a:r>
            <a:endParaRPr lang="pl-PL" sz="1800" b="1" dirty="0">
              <a:solidFill>
                <a:srgbClr val="405C40"/>
              </a:solidFill>
              <a:ea typeface="Lato Bold"/>
              <a:cs typeface="Lato Bold"/>
              <a:sym typeface="Lato Bold"/>
            </a:endParaRPr>
          </a:p>
          <a:p>
            <a:pPr marL="0" lvl="1" indent="0">
              <a:buNone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2000" b="1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 </a:t>
            </a:r>
          </a:p>
          <a:p>
            <a:pPr marL="285750" lvl="1" indent="-285750">
              <a:buFont typeface="Wingdings" panose="05000000000000000000" charset="0"/>
              <a:buChar char="Ø"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1700" dirty="0">
                <a:sym typeface="Lato Bold"/>
              </a:rPr>
              <a:t>I</a:t>
            </a:r>
            <a:r>
              <a:rPr lang="pl-PL" sz="1600" dirty="0">
                <a:solidFill>
                  <a:srgbClr val="336600"/>
                </a:solidFill>
                <a:latin typeface="+mn-lt"/>
                <a:ea typeface="+mn-ea"/>
                <a:cs typeface="+mn-cs"/>
                <a:sym typeface="Lato Bold"/>
              </a:rPr>
              <a:t> </a:t>
            </a:r>
            <a:r>
              <a:rPr lang="pl-PL" sz="1700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filar WPR (płatności bezpośrednie) – środki EFRG – </a:t>
            </a:r>
            <a:r>
              <a:rPr lang="pl-PL" sz="1700" b="1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17,3 mld EUR</a:t>
            </a:r>
          </a:p>
          <a:p>
            <a:pPr marL="0" lvl="1">
              <a:buFont typeface="Arial" panose="020B0604020202020204" pitchFamily="34" charset="0"/>
              <a:buNone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endParaRPr lang="pl-PL" sz="1700" b="1" dirty="0">
              <a:solidFill>
                <a:srgbClr val="405C40"/>
              </a:solidFill>
              <a:ea typeface="Lato Bold"/>
              <a:cs typeface="Lato Bold"/>
              <a:sym typeface="Lato Bold"/>
            </a:endParaRPr>
          </a:p>
          <a:p>
            <a:pPr marL="285750" lvl="1" indent="-285750">
              <a:buFont typeface="Wingdings" panose="05000000000000000000" charset="0"/>
              <a:buChar char="Ø"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1700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Środki przeznaczone na interwencje z zakresu pszczelarstwa – </a:t>
            </a:r>
            <a:r>
              <a:rPr lang="pl-PL" sz="1700" b="1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50 mln EUR </a:t>
            </a:r>
            <a:br>
              <a:rPr lang="pl-PL" sz="1700" b="1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</a:br>
            <a:r>
              <a:rPr lang="pl-PL" sz="1700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(w tym 25 mln EUR środków EFRG)</a:t>
            </a:r>
          </a:p>
          <a:p>
            <a:pPr marL="0" lvl="1">
              <a:buFont typeface="Arial" panose="020B0604020202020204" pitchFamily="34" charset="0"/>
              <a:buNone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endParaRPr lang="pl-PL" sz="1700" i="1" dirty="0">
              <a:solidFill>
                <a:srgbClr val="405C40"/>
              </a:solidFill>
              <a:ea typeface="Lato Bold"/>
              <a:cs typeface="Lato Bold"/>
              <a:sym typeface="Lato Bold"/>
            </a:endParaRPr>
          </a:p>
          <a:p>
            <a:pPr marL="285750" lvl="1" indent="-285750">
              <a:buFont typeface="Wingdings" panose="05000000000000000000" charset="0"/>
              <a:buChar char="Ø"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1700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II filar WPR – środki publiczne ogółem – </a:t>
            </a:r>
            <a:r>
              <a:rPr lang="pl-PL" sz="1700" b="1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7,8 mld EUR </a:t>
            </a:r>
            <a:endParaRPr lang="pl-PL" sz="1700" dirty="0">
              <a:solidFill>
                <a:srgbClr val="405C40"/>
              </a:solidFill>
              <a:ea typeface="Lato Bold"/>
              <a:cs typeface="Lato Bold"/>
              <a:sym typeface="Lato Bold"/>
            </a:endParaRPr>
          </a:p>
          <a:p>
            <a:pPr marL="0" lvl="1">
              <a:buFont typeface="Arial" panose="020B0604020202020204" pitchFamily="34" charset="0"/>
              <a:buNone/>
              <a:defRPr sz="2700">
                <a:solidFill>
                  <a:srgbClr val="405C40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pl-PL" sz="1700" dirty="0">
                <a:solidFill>
                  <a:srgbClr val="405C40"/>
                </a:solidFill>
                <a:ea typeface="Lato Bold"/>
                <a:cs typeface="Lato Bold"/>
                <a:sym typeface="Lato Bold"/>
              </a:rPr>
              <a:t>      (w tym 4,7 mld EUR środków EFRROW)</a:t>
            </a:r>
          </a:p>
          <a:p>
            <a:pPr algn="just"/>
            <a:endParaRPr lang="pl-PL" sz="17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l-PL" sz="1700" dirty="0">
                <a:solidFill>
                  <a:schemeClr val="accent6">
                    <a:lumMod val="50000"/>
                  </a:schemeClr>
                </a:solidFill>
              </a:rPr>
              <a:t>Dodatkowo: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</a:rPr>
              <a:t>ponad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</a:rPr>
              <a:t>3,2 mld EUR z budżetu krajowego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</a:rPr>
              <a:t>na współfinansowanie II filara WPR,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</a:rPr>
              <a:t>ponad 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</a:rPr>
              <a:t>0,5 mld EUR z budżetu krajowego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</a:rPr>
              <a:t>na przejściowe wsparcie krajowe.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464" y="1248088"/>
            <a:ext cx="1296144" cy="169342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184232" y="2114249"/>
            <a:ext cx="36081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25,2 mld EUR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środków publicznych＊</a:t>
            </a:r>
          </a:p>
          <a:p>
            <a:endParaRPr lang="pl-PL" dirty="0"/>
          </a:p>
          <a:p>
            <a:r>
              <a:rPr lang="pl-PL" dirty="0"/>
              <a:t>＊Łączny budżet na wszystkie interwencje Planu Strategicznego WPR 2023-2027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404495"/>
            <a:ext cx="6904990" cy="979170"/>
          </a:xfrm>
        </p:spPr>
        <p:txBody>
          <a:bodyPr>
            <a:noAutofit/>
          </a:bodyPr>
          <a:lstStyle/>
          <a:p>
            <a:pPr algn="l">
              <a:buClrTx/>
              <a:buSzTx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otychczas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przeprowadzone nabory wniosków w ramach Planu Strategicznego WPR 2023-2027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19380" y="1557020"/>
            <a:ext cx="9783445" cy="4714875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lang="pl-PL" sz="1500" b="1" dirty="0" smtClean="0">
                <a:solidFill>
                  <a:srgbClr val="415A41"/>
                </a:solidFill>
              </a:rPr>
              <a:t>I Filar WPR </a:t>
            </a:r>
            <a:endParaRPr lang="pl-PL" sz="1500" dirty="0" smtClean="0">
              <a:solidFill>
                <a:srgbClr val="415A41"/>
              </a:solidFill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500" dirty="0" smtClean="0">
                <a:solidFill>
                  <a:srgbClr val="415A41"/>
                </a:solidFill>
              </a:rPr>
              <a:t>od </a:t>
            </a:r>
            <a:r>
              <a:rPr lang="pl-PL" sz="1500" b="1" dirty="0" smtClean="0">
                <a:solidFill>
                  <a:srgbClr val="415A41"/>
                </a:solidFill>
              </a:rPr>
              <a:t>15.03.2023 r.</a:t>
            </a:r>
            <a:r>
              <a:rPr lang="pl-PL" sz="1500" dirty="0" smtClean="0">
                <a:solidFill>
                  <a:srgbClr val="415A41"/>
                </a:solidFill>
              </a:rPr>
              <a:t> uruchomiono nabory w ramach: Płatności bezpośrednich, Płatności u</a:t>
            </a:r>
            <a:r>
              <a:rPr sz="1500" dirty="0">
                <a:solidFill>
                  <a:srgbClr val="415A41"/>
                </a:solidFill>
                <a:sym typeface="+mn-ea"/>
              </a:rPr>
              <a:t>zupełniających,</a:t>
            </a:r>
            <a:r>
              <a:rPr lang="pl-PL" sz="1500" dirty="0" smtClean="0">
                <a:solidFill>
                  <a:srgbClr val="415A41"/>
                </a:solidFill>
              </a:rPr>
              <a:t> </a:t>
            </a:r>
            <a:r>
              <a:rPr lang="pl-PL" sz="1500" dirty="0" err="1" smtClean="0">
                <a:solidFill>
                  <a:srgbClr val="415A41"/>
                </a:solidFill>
              </a:rPr>
              <a:t>Ekoschematów</a:t>
            </a:r>
            <a:r>
              <a:rPr lang="pl-PL" sz="1500" dirty="0" smtClean="0">
                <a:solidFill>
                  <a:srgbClr val="415A41"/>
                </a:solidFill>
              </a:rPr>
              <a:t>, </a:t>
            </a:r>
            <a:br>
              <a:rPr lang="pl-PL" sz="1500" dirty="0" smtClean="0">
                <a:solidFill>
                  <a:srgbClr val="415A41"/>
                </a:solidFill>
              </a:rPr>
            </a:br>
            <a:r>
              <a:rPr sz="1500" dirty="0">
                <a:solidFill>
                  <a:srgbClr val="415A41"/>
                </a:solidFill>
                <a:sym typeface="+mn-ea"/>
              </a:rPr>
              <a:t>Płatności związanych z  produkcją;</a:t>
            </a:r>
            <a:endParaRPr lang="pl-PL" sz="1500" dirty="0" smtClean="0">
              <a:solidFill>
                <a:srgbClr val="415A41"/>
              </a:solidFill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500" dirty="0" smtClean="0">
                <a:solidFill>
                  <a:srgbClr val="415A41"/>
                </a:solidFill>
              </a:rPr>
              <a:t>od </a:t>
            </a:r>
            <a:r>
              <a:rPr lang="pl-PL" sz="1500" b="1" dirty="0" smtClean="0">
                <a:solidFill>
                  <a:srgbClr val="415A41"/>
                </a:solidFill>
              </a:rPr>
              <a:t>3.04 2023 r. </a:t>
            </a:r>
            <a:r>
              <a:rPr lang="pl-PL" sz="1500" dirty="0" smtClean="0">
                <a:solidFill>
                  <a:srgbClr val="415A41"/>
                </a:solidFill>
              </a:rPr>
              <a:t>uruchomiono nabory w ramach Interwencji pszczelarskich </a:t>
            </a:r>
            <a:r>
              <a:rPr lang="pl-PL" sz="1500" dirty="0">
                <a:solidFill>
                  <a:srgbClr val="415A41"/>
                </a:solidFill>
              </a:rPr>
              <a:t>(</a:t>
            </a:r>
            <a:r>
              <a:rPr lang="pl-PL" sz="1500" i="1" dirty="0">
                <a:solidFill>
                  <a:srgbClr val="415A41"/>
                </a:solidFill>
              </a:rPr>
              <a:t>Inwestycje, wspieranie modernizacji gospodarstw pasiecznych; </a:t>
            </a:r>
            <a:r>
              <a:rPr sz="1500" i="1" dirty="0">
                <a:solidFill>
                  <a:srgbClr val="415A41"/>
                </a:solidFill>
                <a:sym typeface="+mn-ea"/>
              </a:rPr>
              <a:t>walka z </a:t>
            </a:r>
            <a:r>
              <a:rPr sz="1500" i="1" dirty="0" err="1">
                <a:solidFill>
                  <a:srgbClr val="415A41"/>
                </a:solidFill>
                <a:sym typeface="+mn-ea"/>
              </a:rPr>
              <a:t>warrozą</a:t>
            </a:r>
            <a:r>
              <a:rPr sz="1500" i="1" dirty="0">
                <a:solidFill>
                  <a:srgbClr val="415A41"/>
                </a:solidFill>
                <a:sym typeface="+mn-ea"/>
              </a:rPr>
              <a:t>; odbudowa i poprawa wartości użytkowej pszczół); </a:t>
            </a:r>
            <a:endParaRPr sz="1500" i="1" dirty="0" smtClean="0">
              <a:solidFill>
                <a:srgbClr val="415A41"/>
              </a:solidFill>
              <a:sym typeface="+mn-ea"/>
            </a:endParaRPr>
          </a:p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lang="pl-PL" sz="1500" b="1" dirty="0" smtClean="0">
                <a:solidFill>
                  <a:srgbClr val="415A41"/>
                </a:solidFill>
              </a:rPr>
              <a:t>II Filar WPR - Płatności obszarowe</a:t>
            </a:r>
            <a:endParaRPr lang="pl-PL" sz="1500" dirty="0" smtClean="0">
              <a:solidFill>
                <a:srgbClr val="415A41"/>
              </a:solidFill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500" dirty="0" smtClean="0">
                <a:solidFill>
                  <a:srgbClr val="415A41"/>
                </a:solidFill>
              </a:rPr>
              <a:t>od </a:t>
            </a:r>
            <a:r>
              <a:rPr lang="pl-PL" sz="1500" b="1" dirty="0" smtClean="0">
                <a:solidFill>
                  <a:srgbClr val="415A41"/>
                </a:solidFill>
              </a:rPr>
              <a:t>15.03.</a:t>
            </a:r>
            <a:r>
              <a:rPr sz="1500" b="1" dirty="0" smtClean="0">
                <a:solidFill>
                  <a:srgbClr val="415A41"/>
                </a:solidFill>
                <a:sym typeface="+mn-ea"/>
              </a:rPr>
              <a:t>2023 r. </a:t>
            </a:r>
            <a:r>
              <a:rPr lang="pl-PL" sz="1500" dirty="0" smtClean="0">
                <a:solidFill>
                  <a:srgbClr val="415A41"/>
                </a:solidFill>
              </a:rPr>
              <a:t>uruchomiono nabór w ramach interwencji: Zobowiązania </a:t>
            </a:r>
            <a:r>
              <a:rPr lang="pl-PL" sz="1500" dirty="0">
                <a:solidFill>
                  <a:srgbClr val="415A41"/>
                </a:solidFill>
              </a:rPr>
              <a:t>związane ze środowiskiem i </a:t>
            </a:r>
            <a:r>
              <a:rPr lang="pl-PL" sz="1500" dirty="0" smtClean="0">
                <a:solidFill>
                  <a:srgbClr val="415A41"/>
                </a:solidFill>
              </a:rPr>
              <a:t>klimatem</a:t>
            </a:r>
            <a:r>
              <a:rPr lang="pl-PL" sz="1500" dirty="0">
                <a:solidFill>
                  <a:srgbClr val="415A41"/>
                </a:solidFill>
              </a:rPr>
              <a:t>, </a:t>
            </a:r>
            <a:br>
              <a:rPr lang="pl-PL" sz="1500" dirty="0">
                <a:solidFill>
                  <a:srgbClr val="415A41"/>
                </a:solidFill>
              </a:rPr>
            </a:br>
            <a:r>
              <a:rPr lang="pl-PL" sz="1500" dirty="0">
                <a:solidFill>
                  <a:srgbClr val="415A41"/>
                </a:solidFill>
              </a:rPr>
              <a:t>Premie z tytułu zalesień i </a:t>
            </a:r>
            <a:r>
              <a:rPr lang="pl-PL" sz="1500" dirty="0" err="1">
                <a:solidFill>
                  <a:srgbClr val="415A41"/>
                </a:solidFill>
              </a:rPr>
              <a:t>zadrzewień</a:t>
            </a:r>
            <a:r>
              <a:rPr lang="pl-PL" sz="1500" dirty="0">
                <a:solidFill>
                  <a:srgbClr val="415A41"/>
                </a:solidFill>
              </a:rPr>
              <a:t> oraz systemów rolno </a:t>
            </a:r>
            <a:r>
              <a:rPr lang="pl-PL" sz="1500" dirty="0" smtClean="0">
                <a:solidFill>
                  <a:srgbClr val="415A41"/>
                </a:solidFill>
              </a:rPr>
              <a:t>leśnych i </a:t>
            </a:r>
            <a:r>
              <a:rPr lang="pl-PL" sz="1500" dirty="0">
                <a:solidFill>
                  <a:srgbClr val="415A41"/>
                </a:solidFill>
              </a:rPr>
              <a:t>Rolnictwo ekologiczne </a:t>
            </a:r>
            <a:r>
              <a:rPr lang="pl-PL" sz="1500" dirty="0" smtClean="0">
                <a:solidFill>
                  <a:srgbClr val="415A41"/>
                </a:solidFill>
              </a:rPr>
              <a:t>oraz </a:t>
            </a:r>
            <a:r>
              <a:rPr lang="pl-PL" sz="1500" dirty="0" smtClean="0">
                <a:solidFill>
                  <a:srgbClr val="415A41"/>
                </a:solidFill>
              </a:rPr>
              <a:t>ONW;</a:t>
            </a:r>
          </a:p>
          <a:p>
            <a:pPr>
              <a:lnSpc>
                <a:spcPct val="150000"/>
              </a:lnSpc>
            </a:pPr>
            <a:r>
              <a:rPr lang="pl-PL" sz="1500" dirty="0" smtClean="0">
                <a:solidFill>
                  <a:srgbClr val="415A41"/>
                </a:solidFill>
              </a:rPr>
              <a:t>od </a:t>
            </a:r>
            <a:r>
              <a:rPr lang="pl-PL" sz="1500" b="1" dirty="0" smtClean="0">
                <a:solidFill>
                  <a:srgbClr val="415A41"/>
                </a:solidFill>
              </a:rPr>
              <a:t>1.06.2023 r. </a:t>
            </a:r>
            <a:r>
              <a:rPr lang="pl-PL" sz="1500" dirty="0" smtClean="0">
                <a:solidFill>
                  <a:srgbClr val="415A41"/>
                </a:solidFill>
              </a:rPr>
              <a:t>uruchomiono nabory w ramach interwencji: Zalesianie </a:t>
            </a:r>
            <a:r>
              <a:rPr lang="pl-PL" sz="1500" dirty="0">
                <a:solidFill>
                  <a:srgbClr val="415A41"/>
                </a:solidFill>
              </a:rPr>
              <a:t>gruntów </a:t>
            </a:r>
            <a:r>
              <a:rPr lang="pl-PL" sz="1500" dirty="0" smtClean="0">
                <a:solidFill>
                  <a:srgbClr val="415A41"/>
                </a:solidFill>
              </a:rPr>
              <a:t>rolnych, Tworzenie </a:t>
            </a:r>
            <a:r>
              <a:rPr lang="pl-PL" sz="1500" dirty="0" err="1" smtClean="0">
                <a:solidFill>
                  <a:srgbClr val="415A41"/>
                </a:solidFill>
              </a:rPr>
              <a:t>zadrzewień</a:t>
            </a:r>
            <a:r>
              <a:rPr lang="pl-PL" sz="1500" dirty="0">
                <a:solidFill>
                  <a:srgbClr val="415A41"/>
                </a:solidFill>
              </a:rPr>
              <a:t> </a:t>
            </a:r>
            <a:r>
              <a:rPr lang="pl-PL" sz="1500" dirty="0" smtClean="0">
                <a:solidFill>
                  <a:srgbClr val="415A41"/>
                </a:solidFill>
              </a:rPr>
              <a:t>Śródpolnych,  Zakładanie </a:t>
            </a:r>
            <a:r>
              <a:rPr lang="pl-PL" sz="1500" dirty="0">
                <a:solidFill>
                  <a:srgbClr val="415A41"/>
                </a:solidFill>
              </a:rPr>
              <a:t>systemów </a:t>
            </a:r>
            <a:r>
              <a:rPr lang="pl-PL" sz="1500" dirty="0" smtClean="0">
                <a:solidFill>
                  <a:srgbClr val="415A41"/>
                </a:solidFill>
              </a:rPr>
              <a:t>rolno-leśnych oraz Zwiększanie </a:t>
            </a:r>
            <a:r>
              <a:rPr lang="pl-PL" sz="1500" dirty="0">
                <a:solidFill>
                  <a:srgbClr val="415A41"/>
                </a:solidFill>
              </a:rPr>
              <a:t>bioróżnorodności lasów prywatnych;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345" y="552647"/>
            <a:ext cx="6120680" cy="673100"/>
          </a:xfrm>
        </p:spPr>
        <p:txBody>
          <a:bodyPr>
            <a:normAutofit fontScale="67500" lnSpcReduction="20000"/>
          </a:bodyPr>
          <a:lstStyle/>
          <a:p>
            <a:pPr algn="l">
              <a:buClrTx/>
              <a:buSzTx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Cd. dotychczas przeprowadzonych naborów wniosków w ramach Planu Strategicznego WPR 2023-2027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19380" y="1772920"/>
            <a:ext cx="10675620" cy="3829050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415A41"/>
                </a:solidFill>
              </a:rPr>
              <a:t>II Filar WPR interwencje inwestycyjne oraz transfer wiedzy</a:t>
            </a:r>
          </a:p>
          <a:p>
            <a:pPr algn="l">
              <a:lnSpc>
                <a:spcPct val="150000"/>
              </a:lnSpc>
              <a:buClrTx/>
              <a:buSzTx/>
            </a:pPr>
            <a:r>
              <a:rPr sz="1600" smtClean="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7.09.2023 r.</a:t>
            </a:r>
            <a:r>
              <a:rPr sz="1600" smtClean="0">
                <a:solidFill>
                  <a:srgbClr val="415A41"/>
                </a:solidFill>
                <a:sym typeface="+mn-ea"/>
              </a:rPr>
              <a:t> uruchomiono nabór dla interwencji </a:t>
            </a:r>
            <a:r>
              <a:rPr lang="pl-PL" sz="1600" i="1" dirty="0" smtClean="0">
                <a:solidFill>
                  <a:srgbClr val="415A41"/>
                </a:solidFill>
              </a:rPr>
              <a:t>Inwestycje </a:t>
            </a:r>
            <a:r>
              <a:rPr lang="pl-PL" sz="1600" i="1" dirty="0">
                <a:solidFill>
                  <a:srgbClr val="415A41"/>
                </a:solidFill>
              </a:rPr>
              <a:t>zapobiegające rozprzestrzenianiu się ASF</a:t>
            </a:r>
            <a:r>
              <a:rPr lang="pl-PL" sz="1600" dirty="0">
                <a:solidFill>
                  <a:srgbClr val="415A41"/>
                </a:solidFill>
              </a:rPr>
              <a:t> </a:t>
            </a:r>
          </a:p>
          <a:p>
            <a:pPr algn="l">
              <a:lnSpc>
                <a:spcPct val="150000"/>
              </a:lnSpc>
              <a:buClrTx/>
              <a:buSzTx/>
            </a:pPr>
            <a:r>
              <a:rPr sz="160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30.08.2023 r. </a:t>
            </a:r>
            <a:r>
              <a:rPr sz="1600" smtClean="0">
                <a:solidFill>
                  <a:srgbClr val="415A41"/>
                </a:solidFill>
                <a:sym typeface="+mn-ea"/>
              </a:rPr>
              <a:t>uruchomiono nabór dla interwencji </a:t>
            </a:r>
            <a:r>
              <a:rPr lang="pl-PL" sz="1600" i="1" dirty="0" smtClean="0">
                <a:solidFill>
                  <a:srgbClr val="415A41"/>
                </a:solidFill>
              </a:rPr>
              <a:t>Premie </a:t>
            </a:r>
            <a:r>
              <a:rPr lang="pl-PL" sz="1600" i="1" dirty="0">
                <a:solidFill>
                  <a:srgbClr val="415A41"/>
                </a:solidFill>
              </a:rPr>
              <a:t>dla młodych rolników</a:t>
            </a:r>
            <a:endParaRPr lang="pl-PL" sz="1600" dirty="0">
              <a:solidFill>
                <a:srgbClr val="415A41"/>
              </a:solidFill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600" dirty="0" smtClean="0">
                <a:solidFill>
                  <a:srgbClr val="415A41"/>
                </a:solidFill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4.09.2023 r. </a:t>
            </a:r>
            <a:r>
              <a:rPr sz="1600" smtClean="0">
                <a:solidFill>
                  <a:srgbClr val="415A41"/>
                </a:solidFill>
                <a:sym typeface="+mn-ea"/>
              </a:rPr>
              <a:t>uruchomiono nabór dla interwencji </a:t>
            </a:r>
            <a:r>
              <a:rPr lang="pl-PL" sz="1600" i="1" dirty="0" smtClean="0">
                <a:solidFill>
                  <a:srgbClr val="415A41"/>
                </a:solidFill>
              </a:rPr>
              <a:t>Tworzenie </a:t>
            </a:r>
            <a:r>
              <a:rPr lang="pl-PL" sz="1600" i="1" dirty="0">
                <a:solidFill>
                  <a:srgbClr val="415A41"/>
                </a:solidFill>
              </a:rPr>
              <a:t>i rozwój organizacji producentów i grup producentów rolnych</a:t>
            </a:r>
            <a:r>
              <a:rPr lang="pl-PL" sz="1600" dirty="0">
                <a:solidFill>
                  <a:srgbClr val="415A41"/>
                </a:solidFill>
              </a:rPr>
              <a:t> </a:t>
            </a: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600" dirty="0" smtClean="0">
                <a:solidFill>
                  <a:srgbClr val="415A41"/>
                </a:solidFill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30.06.2023 r.</a:t>
            </a:r>
            <a:r>
              <a:rPr sz="1600">
                <a:solidFill>
                  <a:srgbClr val="415A41"/>
                </a:solidFill>
                <a:sym typeface="+mn-ea"/>
              </a:rPr>
              <a:t> </a:t>
            </a:r>
            <a:r>
              <a:rPr sz="1600" smtClean="0">
                <a:solidFill>
                  <a:srgbClr val="415A41"/>
                </a:solidFill>
                <a:sym typeface="+mn-ea"/>
              </a:rPr>
              <a:t>uruchomiono nabory dla interwencji </a:t>
            </a:r>
            <a:r>
              <a:rPr lang="pl-PL" sz="1600" i="1" dirty="0" smtClean="0">
                <a:solidFill>
                  <a:srgbClr val="415A41"/>
                </a:solidFill>
              </a:rPr>
              <a:t>Doskonalenie </a:t>
            </a:r>
            <a:r>
              <a:rPr lang="pl-PL" sz="1600" i="1" dirty="0">
                <a:solidFill>
                  <a:srgbClr val="415A41"/>
                </a:solidFill>
              </a:rPr>
              <a:t>zawodowe rolników; </a:t>
            </a:r>
            <a:r>
              <a:rPr sz="1600" i="1" smtClean="0">
                <a:solidFill>
                  <a:srgbClr val="415A41"/>
                </a:solidFill>
                <a:sym typeface="+mn-ea"/>
              </a:rPr>
              <a:t>Kompleksowe </a:t>
            </a:r>
            <a:r>
              <a:rPr sz="1600" i="1">
                <a:solidFill>
                  <a:srgbClr val="415A41"/>
                </a:solidFill>
                <a:sym typeface="+mn-ea"/>
              </a:rPr>
              <a:t>doradztwo rolnicze</a:t>
            </a:r>
            <a:r>
              <a:rPr sz="1600">
                <a:solidFill>
                  <a:srgbClr val="415A41"/>
                </a:solidFill>
                <a:sym typeface="+mn-ea"/>
              </a:rPr>
              <a:t> </a:t>
            </a:r>
            <a:endParaRPr lang="pl-PL" sz="1600" dirty="0">
              <a:solidFill>
                <a:srgbClr val="415A41"/>
              </a:solidFill>
            </a:endParaRPr>
          </a:p>
          <a:p>
            <a:pPr algn="l">
              <a:lnSpc>
                <a:spcPct val="150000"/>
              </a:lnSpc>
              <a:buClrTx/>
              <a:buSzTx/>
            </a:pPr>
            <a:r>
              <a:rPr lang="pl-PL" sz="1600" dirty="0">
                <a:solidFill>
                  <a:srgbClr val="415A41"/>
                </a:solidFill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31.08.2023 r. </a:t>
            </a:r>
            <a:r>
              <a:rPr sz="1600" smtClean="0">
                <a:solidFill>
                  <a:srgbClr val="415A41"/>
                </a:solidFill>
                <a:sym typeface="+mn-ea"/>
              </a:rPr>
              <a:t>uruchomiono nabór dla interwencji </a:t>
            </a:r>
            <a:r>
              <a:rPr lang="pl-PL" sz="1600" i="1" dirty="0">
                <a:solidFill>
                  <a:srgbClr val="415A41"/>
                </a:solidFill>
              </a:rPr>
              <a:t>Doskonalenie zawodowe kadr rolniczych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552450"/>
            <a:ext cx="6915785" cy="673100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lanowany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harmonogram naborów wniosków w ramach Planu Strategicznego WPR 2023-2027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191135" y="1700530"/>
            <a:ext cx="10056495" cy="4411980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sz="160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20.11.2023 r.</a:t>
            </a:r>
            <a:r>
              <a:rPr sz="1600">
                <a:solidFill>
                  <a:srgbClr val="415A41"/>
                </a:solidFill>
                <a:sym typeface="+mn-ea"/>
              </a:rPr>
              <a:t>  rozpoczęły się nabory wniosków dla 6 interwencji </a:t>
            </a:r>
            <a:r>
              <a:rPr sz="1600" i="1">
                <a:solidFill>
                  <a:srgbClr val="415A41"/>
                </a:solidFill>
                <a:sym typeface="+mn-ea"/>
              </a:rPr>
              <a:t>pszczelarskich</a:t>
            </a:r>
            <a:r>
              <a:rPr sz="1600">
                <a:solidFill>
                  <a:srgbClr val="415A41"/>
                </a:solidFill>
                <a:sym typeface="+mn-ea"/>
              </a:rPr>
              <a:t>, które potrwają do </a:t>
            </a:r>
            <a:r>
              <a:rPr sz="1600" b="1">
                <a:solidFill>
                  <a:srgbClr val="415A41"/>
                </a:solidFill>
                <a:sym typeface="+mn-ea"/>
              </a:rPr>
              <a:t>18.01.2024 r.</a:t>
            </a: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sz="1600" b="1">
                <a:solidFill>
                  <a:srgbClr val="415A41"/>
                </a:solidFill>
                <a:sym typeface="+mn-ea"/>
              </a:rPr>
              <a:t> </a:t>
            </a:r>
            <a:r>
              <a:rPr sz="160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28.09.2023 r.</a:t>
            </a:r>
            <a:r>
              <a:rPr sz="1600">
                <a:solidFill>
                  <a:srgbClr val="415A41"/>
                </a:solidFill>
                <a:sym typeface="+mn-ea"/>
              </a:rPr>
              <a:t> rozpoczął się nabór wniosków dla interwencji </a:t>
            </a:r>
            <a:r>
              <a:rPr sz="1600" i="1">
                <a:solidFill>
                  <a:srgbClr val="415A41"/>
                </a:solidFill>
                <a:sym typeface="+mn-ea"/>
              </a:rPr>
              <a:t>Rozwój małych gospodarstw</a:t>
            </a:r>
            <a:r>
              <a:rPr sz="1600">
                <a:solidFill>
                  <a:srgbClr val="415A41"/>
                </a:solidFill>
                <a:sym typeface="+mn-ea"/>
              </a:rPr>
              <a:t>, potrwa on do </a:t>
            </a:r>
            <a:r>
              <a:rPr sz="1600" b="1">
                <a:solidFill>
                  <a:srgbClr val="415A41"/>
                </a:solidFill>
                <a:sym typeface="+mn-ea"/>
              </a:rPr>
              <a:t>24.11.2023 r.</a:t>
            </a: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sz="160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14.12.2023 r. </a:t>
            </a:r>
            <a:r>
              <a:rPr sz="1600">
                <a:solidFill>
                  <a:srgbClr val="415A41"/>
                </a:solidFill>
                <a:sym typeface="+mn-ea"/>
              </a:rPr>
              <a:t>rozpocznie się nabór wniosków dla interwencji </a:t>
            </a:r>
            <a:r>
              <a:rPr sz="1600" i="1">
                <a:solidFill>
                  <a:srgbClr val="415A41"/>
                </a:solidFill>
                <a:sym typeface="+mn-ea"/>
              </a:rPr>
              <a:t>Inwestycje w gospodarstwach rolnych w zakresie OZE i poprawy efektywności energetycznej, </a:t>
            </a:r>
            <a:r>
              <a:rPr sz="1600">
                <a:solidFill>
                  <a:srgbClr val="415A41"/>
                </a:solidFill>
                <a:sym typeface="+mn-ea"/>
              </a:rPr>
              <a:t>potrwa on do</a:t>
            </a:r>
            <a:r>
              <a:rPr sz="1600" i="1">
                <a:solidFill>
                  <a:srgbClr val="415A41"/>
                </a:solidFill>
                <a:sym typeface="+mn-ea"/>
              </a:rPr>
              <a:t>  </a:t>
            </a:r>
            <a:r>
              <a:rPr sz="1600" b="1">
                <a:solidFill>
                  <a:srgbClr val="415A41"/>
                </a:solidFill>
                <a:sym typeface="+mn-ea"/>
              </a:rPr>
              <a:t>12.01.2024 r.</a:t>
            </a:r>
            <a:endParaRPr sz="1600">
              <a:solidFill>
                <a:srgbClr val="415A41"/>
              </a:solidFill>
              <a:sym typeface="+mn-ea"/>
            </a:endParaRPr>
          </a:p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r>
              <a:rPr sz="1600">
                <a:solidFill>
                  <a:srgbClr val="415A41"/>
                </a:solidFill>
                <a:sym typeface="+mn-ea"/>
              </a:rPr>
              <a:t>od </a:t>
            </a:r>
            <a:r>
              <a:rPr sz="1600" b="1">
                <a:solidFill>
                  <a:srgbClr val="415A41"/>
                </a:solidFill>
                <a:sym typeface="+mn-ea"/>
              </a:rPr>
              <a:t>12.12.2023 r.</a:t>
            </a:r>
            <a:r>
              <a:rPr sz="1600">
                <a:solidFill>
                  <a:srgbClr val="415A41"/>
                </a:solidFill>
                <a:sym typeface="+mn-ea"/>
              </a:rPr>
              <a:t> rozpocznie się nabór wniosków dla interwencji </a:t>
            </a:r>
            <a:r>
              <a:rPr sz="1600" i="1">
                <a:solidFill>
                  <a:srgbClr val="415A41"/>
                </a:solidFill>
                <a:sym typeface="+mn-ea"/>
              </a:rPr>
              <a:t>Promowanie, informowanie i marketing dotyczący żywności wytwarzanej w ramach systemów jakości żywności, </a:t>
            </a:r>
            <a:r>
              <a:rPr sz="1600">
                <a:solidFill>
                  <a:srgbClr val="415A41"/>
                </a:solidFill>
                <a:sym typeface="+mn-ea"/>
              </a:rPr>
              <a:t>potrwa do</a:t>
            </a:r>
            <a:r>
              <a:rPr sz="1600" i="1">
                <a:solidFill>
                  <a:srgbClr val="415A41"/>
                </a:solidFill>
                <a:sym typeface="+mn-ea"/>
              </a:rPr>
              <a:t> </a:t>
            </a:r>
            <a:r>
              <a:rPr sz="1600" b="1">
                <a:solidFill>
                  <a:srgbClr val="415A41"/>
                </a:solidFill>
                <a:sym typeface="+mn-ea"/>
              </a:rPr>
              <a:t>9.02.2024 r.</a:t>
            </a:r>
          </a:p>
          <a:p>
            <a:pPr algn="l">
              <a:lnSpc>
                <a:spcPct val="150000"/>
              </a:lnSpc>
              <a:buClrTx/>
              <a:buSzTx/>
              <a:buFont typeface="Wingdings" panose="05000000000000000000" pitchFamily="2" charset="2"/>
            </a:pPr>
            <a:endParaRPr sz="1600" b="1">
              <a:solidFill>
                <a:srgbClr val="415A41"/>
              </a:solidFill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 typeface="Wingdings" panose="05000000000000000000" pitchFamily="2" charset="2"/>
            </a:pPr>
            <a:r>
              <a:rPr sz="900">
                <a:solidFill>
                  <a:srgbClr val="FF0000"/>
                </a:solidFill>
                <a:sym typeface="+mn-ea"/>
              </a:rPr>
              <a:t>https://www.gov.pl/web/arimr/harmonogram-naborow-wnioskow-o-przyznanie-pomocy-w-2023-r-w-ramach-planu-strategicznego-dla-wspolnej-polityki-rolnej-na-lata-2023-2027</a:t>
            </a:r>
            <a:endParaRPr sz="900">
              <a:solidFill>
                <a:srgbClr val="415A41"/>
              </a:solidFill>
              <a:sym typeface="+mn-ea"/>
            </a:endParaRPr>
          </a:p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endParaRPr lang="pl-PL" sz="1400" dirty="0">
              <a:solidFill>
                <a:srgbClr val="415A41"/>
              </a:solidFill>
            </a:endParaRPr>
          </a:p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endParaRPr sz="1600">
              <a:solidFill>
                <a:srgbClr val="415A41"/>
              </a:solidFill>
              <a:sym typeface="+mn-ea"/>
            </a:endParaRPr>
          </a:p>
          <a:p>
            <a:pPr marL="342900" indent="-34290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Ø"/>
            </a:pPr>
            <a:endParaRPr lang="pl-PL" sz="1600" dirty="0">
              <a:solidFill>
                <a:srgbClr val="415A4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552450"/>
            <a:ext cx="6915785" cy="673100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tan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wdrażania Planu Strategicznego WPR 2023-2027</a:t>
            </a:r>
          </a:p>
          <a:p>
            <a:pPr algn="l">
              <a:buClrTx/>
              <a:buSzTx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I filar - kampania 2023                                                            </a:t>
            </a:r>
            <a:r>
              <a:rPr lang="pl-PL" sz="1400" dirty="0">
                <a:sym typeface="+mn-ea"/>
              </a:rPr>
              <a:t>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dane na dzień: 16.11.2023 r.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Symbol zastępczy tekstu 2"/>
          <p:cNvSpPr txBox="1"/>
          <p:nvPr/>
        </p:nvSpPr>
        <p:spPr>
          <a:xfrm>
            <a:off x="119143" y="1628505"/>
            <a:ext cx="7200000" cy="4509489"/>
          </a:xfrm>
          <a:prstGeom prst="rect">
            <a:avLst/>
          </a:prstGeom>
          <a:ln w="12700">
            <a:solidFill>
              <a:srgbClr val="000099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600" b="1" dirty="0">
              <a:solidFill>
                <a:srgbClr val="186938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1800" b="1" dirty="0">
                <a:solidFill>
                  <a:srgbClr val="186938"/>
                </a:solidFill>
              </a:rPr>
              <a:t>Wsparcie dochodów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800" dirty="0">
              <a:solidFill>
                <a:srgbClr val="186938"/>
              </a:solidFill>
            </a:endParaRPr>
          </a:p>
          <a:p>
            <a:pPr marL="1080135" indent="0">
              <a:buNone/>
            </a:pPr>
            <a:r>
              <a:rPr lang="pl-PL" sz="1600" b="1" dirty="0">
                <a:solidFill>
                  <a:srgbClr val="186938"/>
                </a:solidFill>
              </a:rPr>
              <a:t>I 1. Podstawowe wsparcie dochodów </a:t>
            </a:r>
          </a:p>
          <a:p>
            <a:pPr marL="1080135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Wnioski: </a:t>
            </a:r>
            <a:r>
              <a:rPr lang="pl-PL" sz="1400" b="1" dirty="0"/>
              <a:t>1 041 507</a:t>
            </a:r>
          </a:p>
          <a:p>
            <a:pPr marL="1080135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Powierzchnia</a:t>
            </a:r>
            <a:r>
              <a:rPr lang="pl-PL" sz="1400" dirty="0"/>
              <a:t>: </a:t>
            </a:r>
            <a:r>
              <a:rPr lang="pl-PL" sz="1400" b="1" dirty="0"/>
              <a:t> 13 628 229</a:t>
            </a:r>
            <a:r>
              <a:rPr lang="pl-PL" sz="1400" dirty="0"/>
              <a:t> </a:t>
            </a:r>
            <a:r>
              <a:rPr lang="pl-PL" sz="1400" b="1" dirty="0"/>
              <a:t>ha</a:t>
            </a:r>
            <a:endParaRPr lang="pl-PL" sz="1400" dirty="0"/>
          </a:p>
          <a:p>
            <a:pPr marL="1080135" indent="0">
              <a:buNone/>
            </a:pPr>
            <a:r>
              <a:rPr lang="pl-PL" sz="1600" b="1" dirty="0">
                <a:solidFill>
                  <a:srgbClr val="186938"/>
                </a:solidFill>
              </a:rPr>
              <a:t>I 1.1. Płatność dla małych gospodarstw</a:t>
            </a:r>
          </a:p>
          <a:p>
            <a:pPr marL="1080135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Wnioski: </a:t>
            </a:r>
            <a:r>
              <a:rPr lang="pl-PL" sz="1400" b="1" dirty="0"/>
              <a:t>196 542</a:t>
            </a:r>
          </a:p>
          <a:p>
            <a:pPr marL="1080135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Powierzchnia</a:t>
            </a:r>
            <a:r>
              <a:rPr lang="pl-PL" sz="1400" dirty="0"/>
              <a:t>: </a:t>
            </a:r>
            <a:r>
              <a:rPr lang="pl-PL" sz="1400" b="1" dirty="0"/>
              <a:t>524 959 ha</a:t>
            </a:r>
            <a:endParaRPr lang="pl-PL" sz="1400" dirty="0"/>
          </a:p>
          <a:p>
            <a:pPr marL="1080135" indent="0">
              <a:lnSpc>
                <a:spcPct val="100000"/>
              </a:lnSpc>
              <a:buNone/>
            </a:pPr>
            <a:r>
              <a:rPr lang="pl-PL" sz="1600" b="1" dirty="0">
                <a:solidFill>
                  <a:srgbClr val="186938"/>
                </a:solidFill>
              </a:rPr>
              <a:t>I 2. Uzupełniające redystrybucyjne wsparcie dochodów</a:t>
            </a:r>
          </a:p>
          <a:p>
            <a:pPr marL="1080135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Wnioski: </a:t>
            </a:r>
            <a:r>
              <a:rPr lang="pl-PL" sz="1400" b="1" dirty="0"/>
              <a:t>1 038 511</a:t>
            </a:r>
          </a:p>
          <a:p>
            <a:pPr marL="1080135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Powierzchnia</a:t>
            </a:r>
            <a:r>
              <a:rPr lang="pl-PL" sz="1400" dirty="0"/>
              <a:t>: </a:t>
            </a:r>
            <a:r>
              <a:rPr lang="pl-PL" sz="1400" b="1" dirty="0"/>
              <a:t> 9 555 677 ha</a:t>
            </a:r>
            <a:endParaRPr lang="pl-PL" sz="1400" dirty="0"/>
          </a:p>
          <a:p>
            <a:pPr marL="1080135" indent="0">
              <a:lnSpc>
                <a:spcPct val="100000"/>
              </a:lnSpc>
              <a:buNone/>
            </a:pPr>
            <a:r>
              <a:rPr lang="pl-PL" sz="1600" b="1" dirty="0">
                <a:solidFill>
                  <a:srgbClr val="186938"/>
                </a:solidFill>
              </a:rPr>
              <a:t>I 3. Uzupełniające wsparcie dochodów dla młodych rolników</a:t>
            </a:r>
          </a:p>
          <a:p>
            <a:pPr marL="1080135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Wnioski: </a:t>
            </a:r>
            <a:r>
              <a:rPr lang="pl-PL" sz="1400" b="1" dirty="0"/>
              <a:t>63 268</a:t>
            </a:r>
          </a:p>
          <a:p>
            <a:pPr marL="1080135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Powierzchnia</a:t>
            </a:r>
            <a:r>
              <a:rPr lang="pl-PL" sz="1400" dirty="0"/>
              <a:t>: </a:t>
            </a:r>
            <a:r>
              <a:rPr lang="pl-PL" sz="1400" b="1" dirty="0"/>
              <a:t>775 627 ha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19579" y="6237055"/>
            <a:ext cx="754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rgbClr val="186938"/>
                </a:solidFill>
              </a:rPr>
              <a:t>Termin naboru: </a:t>
            </a:r>
            <a:r>
              <a:rPr lang="pl-PL" sz="1400" dirty="0">
                <a:solidFill>
                  <a:srgbClr val="186938"/>
                </a:solidFill>
              </a:rPr>
              <a:t>od 15 marca 2023 r. do 30  czerwca 2023 r., ostateczna data złożenia: 25 lipca 2023 r., </a:t>
            </a:r>
            <a:br>
              <a:rPr lang="pl-PL" sz="1400" dirty="0">
                <a:solidFill>
                  <a:srgbClr val="186938"/>
                </a:solidFill>
              </a:rPr>
            </a:br>
            <a:r>
              <a:rPr lang="pl-PL" sz="1400" dirty="0">
                <a:solidFill>
                  <a:srgbClr val="186938"/>
                </a:solidFill>
              </a:rPr>
              <a:t>oświadczenia do płatności dla małych gospodarstw: od 1 sierpnia 2023 r. do 31 sierpnia 2023 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552450"/>
            <a:ext cx="6915785" cy="673100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tan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wdrażania Planu Strategicznego WPR 2023-2027</a:t>
            </a:r>
          </a:p>
          <a:p>
            <a:pPr algn="l">
              <a:buClrTx/>
              <a:buSzTx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II filar – Rozwój Obszarów Wiejskich                                   </a:t>
            </a:r>
            <a:r>
              <a:rPr lang="pl-PL" sz="1400" dirty="0">
                <a:sym typeface="+mn-ea"/>
              </a:rPr>
              <a:t>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dane na dzień: 16.11.2023 r.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Symbol zastępczy tekstu 2"/>
          <p:cNvSpPr txBox="1"/>
          <p:nvPr/>
        </p:nvSpPr>
        <p:spPr>
          <a:xfrm>
            <a:off x="119316" y="1412658"/>
            <a:ext cx="7396503" cy="5355220"/>
          </a:xfrm>
          <a:prstGeom prst="rect">
            <a:avLst/>
          </a:prstGeom>
          <a:ln w="12700">
            <a:solidFill>
              <a:srgbClr val="000099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45" indent="0">
              <a:lnSpc>
                <a:spcPct val="100000"/>
              </a:lnSpc>
              <a:buNone/>
            </a:pPr>
            <a:r>
              <a:rPr lang="pl-PL" sz="1600" b="1" dirty="0">
                <a:solidFill>
                  <a:srgbClr val="186938"/>
                </a:solidFill>
              </a:rPr>
              <a:t>I 10.3. Inwestycje zapobiegające rozprzestrzenianiu się ASF</a:t>
            </a:r>
          </a:p>
          <a:p>
            <a:pPr marL="72009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  <a:endParaRPr lang="pl-PL" sz="1400" b="1" dirty="0">
              <a:solidFill>
                <a:srgbClr val="186938"/>
              </a:solidFill>
            </a:endParaRP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1 269</a:t>
            </a: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88 707 723 zł</a:t>
            </a:r>
          </a:p>
          <a:p>
            <a:pPr marL="491490" indent="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None/>
            </a:pPr>
            <a:endParaRPr lang="pl-PL" sz="1400" b="1" dirty="0"/>
          </a:p>
          <a:p>
            <a:pPr marL="491490" indent="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None/>
            </a:pPr>
            <a:r>
              <a:rPr lang="pl-PL" sz="1600" b="1" dirty="0">
                <a:solidFill>
                  <a:srgbClr val="186938"/>
                </a:solidFill>
              </a:rPr>
              <a:t>I 10.5. Rozwój małych gospodarstw</a:t>
            </a:r>
          </a:p>
          <a:p>
            <a:pPr marL="72009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  <a:endParaRPr lang="pl-PL" sz="1400" b="1" dirty="0">
              <a:solidFill>
                <a:srgbClr val="186938"/>
              </a:solidFill>
            </a:endParaRP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6 158</a:t>
            </a: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627 860 000 zł</a:t>
            </a:r>
          </a:p>
          <a:p>
            <a:pPr marL="491490" indent="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None/>
            </a:pPr>
            <a:endParaRPr lang="pl-PL" sz="1400" b="1" dirty="0"/>
          </a:p>
          <a:p>
            <a:pPr marL="360045" indent="0">
              <a:lnSpc>
                <a:spcPct val="100000"/>
              </a:lnSpc>
              <a:buNone/>
            </a:pPr>
            <a:r>
              <a:rPr lang="pl-PL" sz="1600" b="1" dirty="0">
                <a:solidFill>
                  <a:srgbClr val="186938"/>
                </a:solidFill>
              </a:rPr>
              <a:t>I 11. - Premie dla młodych rolników</a:t>
            </a:r>
          </a:p>
          <a:p>
            <a:pPr marL="72009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  <a:endParaRPr lang="pl-PL" sz="1400" b="1" dirty="0">
              <a:solidFill>
                <a:srgbClr val="186938"/>
              </a:solidFill>
            </a:endParaRP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3 914</a:t>
            </a: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782 800 000 zł</a:t>
            </a:r>
          </a:p>
          <a:p>
            <a:pPr marL="491490" indent="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None/>
            </a:pPr>
            <a:endParaRPr lang="pl-PL" sz="1400" b="1" dirty="0"/>
          </a:p>
          <a:p>
            <a:pPr marL="360045" indent="0">
              <a:lnSpc>
                <a:spcPct val="100000"/>
              </a:lnSpc>
              <a:buNone/>
            </a:pPr>
            <a:r>
              <a:rPr lang="pl-PL" sz="1600" b="1" dirty="0">
                <a:solidFill>
                  <a:srgbClr val="186938"/>
                </a:solidFill>
              </a:rPr>
              <a:t>I 13.2. - Tworzenie i rozwój organizacji producentów i grup producentów rolnych</a:t>
            </a:r>
          </a:p>
          <a:p>
            <a:pPr marL="360045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  <a:endParaRPr lang="pl-PL" sz="1400" b="1" dirty="0">
              <a:solidFill>
                <a:srgbClr val="186938"/>
              </a:solidFill>
            </a:endParaRPr>
          </a:p>
          <a:p>
            <a:pPr marL="72009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</a:t>
            </a:r>
          </a:p>
          <a:p>
            <a:pPr marL="491490" indent="0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None/>
            </a:pPr>
            <a:endParaRPr lang="pl-PL" sz="1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191135" y="552450"/>
            <a:ext cx="6915785" cy="673100"/>
          </a:xfrm>
        </p:spPr>
        <p:txBody>
          <a:bodyPr>
            <a:noAutofit/>
          </a:bodyPr>
          <a:lstStyle/>
          <a:p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pl-PL" sz="2200" dirty="0" smtClean="0">
                <a:solidFill>
                  <a:schemeClr val="accent6">
                    <a:lumMod val="75000"/>
                  </a:schemeClr>
                </a:solidFill>
              </a:rPr>
              <a:t>tan 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</a:rPr>
              <a:t>wdrażania Planu Strategicznego WPR 2023-2027</a:t>
            </a:r>
          </a:p>
          <a:p>
            <a:pPr algn="l">
              <a:buClrTx/>
              <a:buSzTx/>
            </a:pP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II filar – Rozwój Obszarów Wiejskich                                   </a:t>
            </a:r>
            <a:r>
              <a:rPr lang="pl-PL" sz="1400" dirty="0">
                <a:sym typeface="+mn-ea"/>
              </a:rPr>
              <a:t>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dane na dzień: 16.11.2023 r.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Symbol zastępczy tekstu 2"/>
          <p:cNvSpPr txBox="1"/>
          <p:nvPr/>
        </p:nvSpPr>
        <p:spPr>
          <a:xfrm>
            <a:off x="119527" y="1412910"/>
            <a:ext cx="7398000" cy="5328000"/>
          </a:xfrm>
          <a:prstGeom prst="rect">
            <a:avLst/>
          </a:prstGeom>
          <a:ln>
            <a:solidFill>
              <a:srgbClr val="000099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45" indent="0">
              <a:buNone/>
            </a:pPr>
            <a:r>
              <a:rPr lang="pl-PL" sz="1600" b="1" dirty="0">
                <a:solidFill>
                  <a:srgbClr val="186938"/>
                </a:solidFill>
              </a:rPr>
              <a:t>I 14.1. - Doskonalenie zawodowe rolników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16</a:t>
            </a:r>
            <a:r>
              <a:rPr lang="pl-PL" sz="1400" dirty="0">
                <a:solidFill>
                  <a:srgbClr val="186938"/>
                </a:solidFill>
              </a:rPr>
              <a:t> </a:t>
            </a:r>
            <a:endParaRPr lang="pl-PL" sz="1400" b="1" dirty="0"/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91 486 504 zł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Zawarte umowy: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16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</a:t>
            </a:r>
            <a:r>
              <a:rPr lang="pl-PL" sz="1400" b="1" dirty="0"/>
              <a:t> 91 486 504 zł</a:t>
            </a:r>
          </a:p>
          <a:p>
            <a:pPr marL="360045" indent="0">
              <a:buNone/>
            </a:pPr>
            <a:r>
              <a:rPr lang="pl-PL" sz="1600" b="1" dirty="0">
                <a:solidFill>
                  <a:srgbClr val="186938"/>
                </a:solidFill>
              </a:rPr>
              <a:t>I 14.2 - Kompleksowe doradztwo rolnicze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16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</a:t>
            </a:r>
            <a:r>
              <a:rPr lang="pl-PL" sz="1400" b="1" dirty="0"/>
              <a:t> 592 884 099 zł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Zawarte umowy: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16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</a:t>
            </a:r>
            <a:r>
              <a:rPr lang="pl-PL" sz="1400" b="1" dirty="0"/>
              <a:t> 592 884 099 zł</a:t>
            </a:r>
          </a:p>
          <a:p>
            <a:pPr marL="360045" indent="0">
              <a:buNone/>
            </a:pPr>
            <a:r>
              <a:rPr lang="pl-PL" sz="1600" b="1" dirty="0">
                <a:solidFill>
                  <a:srgbClr val="186938"/>
                </a:solidFill>
              </a:rPr>
              <a:t>I 14.3 - Doskonalenie zawodowe kadr doradczych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Wnioski o Przyznanie Pomocy: 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9 516 506 zł</a:t>
            </a:r>
          </a:p>
          <a:p>
            <a:pPr marL="720090" indent="0">
              <a:spcBef>
                <a:spcPts val="300"/>
              </a:spcBef>
              <a:buNone/>
            </a:pPr>
            <a:r>
              <a:rPr lang="pl-PL" sz="1400" b="1" u="sng" dirty="0">
                <a:solidFill>
                  <a:srgbClr val="186938"/>
                </a:solidFill>
              </a:rPr>
              <a:t>Zawarte umowy: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Liczba: </a:t>
            </a:r>
            <a:r>
              <a:rPr lang="pl-PL" sz="1400" b="1" dirty="0"/>
              <a:t>1</a:t>
            </a:r>
          </a:p>
          <a:p>
            <a:pPr marL="72009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186938"/>
                </a:solidFill>
              </a:rPr>
              <a:t>Kwota: </a:t>
            </a:r>
            <a:r>
              <a:rPr lang="pl-PL" sz="1400" b="1" dirty="0"/>
              <a:t>9 516 506 zł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7EC52313D73C4C89F2F577653D426F" ma:contentTypeVersion="14" ma:contentTypeDescription="Utwórz nowy dokument." ma:contentTypeScope="" ma:versionID="9f16c75155b1a070b2ad51a9565ee13d">
  <xsd:schema xmlns:xsd="http://www.w3.org/2001/XMLSchema" xmlns:xs="http://www.w3.org/2001/XMLSchema" xmlns:p="http://schemas.microsoft.com/office/2006/metadata/properties" xmlns:ns3="b8f5b921-71c1-423b-9ec9-1f24f3672a49" xmlns:ns4="e0f2f53b-0fcc-47a3-9084-6cf0afe85959" targetNamespace="http://schemas.microsoft.com/office/2006/metadata/properties" ma:root="true" ma:fieldsID="42c05f004c70bff3ed7de1fa27237a8b" ns3:_="" ns4:_="">
    <xsd:import namespace="b8f5b921-71c1-423b-9ec9-1f24f3672a49"/>
    <xsd:import namespace="e0f2f53b-0fcc-47a3-9084-6cf0afe859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f5b921-71c1-423b-9ec9-1f24f3672a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f2f53b-0fcc-47a3-9084-6cf0afe859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524B17-7A6D-4E05-AC53-3B013926A029}">
  <ds:schemaRefs>
    <ds:schemaRef ds:uri="http://purl.org/dc/terms/"/>
    <ds:schemaRef ds:uri="e0f2f53b-0fcc-47a3-9084-6cf0afe8595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8f5b921-71c1-423b-9ec9-1f24f3672a4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AF80D3-6A7C-4082-9EEE-AC39C690BBB4}">
  <ds:schemaRefs/>
</ds:datastoreItem>
</file>

<file path=customXml/itemProps3.xml><?xml version="1.0" encoding="utf-8"?>
<ds:datastoreItem xmlns:ds="http://schemas.openxmlformats.org/officeDocument/2006/customXml" ds:itemID="{C5998009-B863-4309-A7EE-E93DC3D9D7A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2022-10-22 Prezentacja3 - aktualizacja</Template>
  <TotalTime>2</TotalTime>
  <Words>1139</Words>
  <Application>Microsoft Office PowerPoint</Application>
  <PresentationFormat>Panoramiczny</PresentationFormat>
  <Paragraphs>130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Lato Bold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Wiśniewska Maja</dc:creator>
  <cp:lastModifiedBy>Ściański Paweł</cp:lastModifiedBy>
  <cp:revision>65</cp:revision>
  <dcterms:created xsi:type="dcterms:W3CDTF">2023-06-06T10:59:00Z</dcterms:created>
  <dcterms:modified xsi:type="dcterms:W3CDTF">2023-11-22T15:18:24Z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0x010100EC7EC52313D73C4C89F2F577653D426F</vt:lpwstr>
  </property>
  <property fmtid="{D5CDD505-2E9C-101B-9397-08002B2CF9AE}" pid="3" name="ICV">
    <vt:lpwstr>A153FECA70714690ABF63E7069B75632_13</vt:lpwstr>
  </property>
  <property fmtid="{D5CDD505-2E9C-101B-9397-08002B2CF9AE}" pid="4" name="KSOProductBuildVer">
    <vt:lpwstr>1045-12.2.0.13306</vt:lpwstr>
  </property>
</Properties>
</file>