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notesSlides/notesSlide8.xml" ContentType="application/vnd.openxmlformats-officedocument.presentationml.notesSl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notesSlides/notesSlide9.xml" ContentType="application/vnd.openxmlformats-officedocument.presentationml.notesSl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7" r:id="rId2"/>
    <p:sldId id="258" r:id="rId3"/>
    <p:sldId id="265" r:id="rId4"/>
    <p:sldId id="269" r:id="rId5"/>
    <p:sldId id="279" r:id="rId6"/>
    <p:sldId id="278" r:id="rId7"/>
    <p:sldId id="256" r:id="rId8"/>
    <p:sldId id="271" r:id="rId9"/>
    <p:sldId id="261" r:id="rId10"/>
    <p:sldId id="260" r:id="rId11"/>
    <p:sldId id="280" r:id="rId12"/>
    <p:sldId id="266" r:id="rId13"/>
    <p:sldId id="267" r:id="rId14"/>
    <p:sldId id="275" r:id="rId15"/>
    <p:sldId id="268" r:id="rId16"/>
    <p:sldId id="274" r:id="rId17"/>
    <p:sldId id="273" r:id="rId18"/>
    <p:sldId id="272" r:id="rId19"/>
    <p:sldId id="276" r:id="rId20"/>
    <p:sldId id="259" r:id="rId21"/>
    <p:sldId id="264" r:id="rId22"/>
    <p:sldId id="263" r:id="rId23"/>
    <p:sldId id="262" r:id="rId24"/>
    <p:sldId id="277" r:id="rId25"/>
    <p:sldId id="270" r:id="rId2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9608" autoAdjust="0"/>
  </p:normalViewPr>
  <p:slideViewPr>
    <p:cSldViewPr snapToGrid="0">
      <p:cViewPr varScale="1">
        <p:scale>
          <a:sx n="91" d="100"/>
          <a:sy n="91" d="100"/>
        </p:scale>
        <p:origin x="13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2.bin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F:\ZBIORTUR%20DANE\ZBIORTUR%20-%20WYKRESY%2003.01.2022\METALE\Cr\Cr.xlsx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3.bin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4.bin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5.bin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6.bin"/><Relationship Id="rId1" Type="http://schemas.openxmlformats.org/officeDocument/2006/relationships/themeOverride" Target="../theme/themeOverrid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2"/>
          <c:tx>
            <c:strRef>
              <c:f>'Zmienność sezonowa klasy'!$D$61</c:f>
              <c:strCache>
                <c:ptCount val="1"/>
                <c:pt idx="0">
                  <c:v>zima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'Zmienność sezonowa'!$C$34:$C$53</c:f>
              <c:strCache>
                <c:ptCount val="14"/>
                <c:pt idx="0">
                  <c:v>MOST JEDLICA HUTA</c:v>
                </c:pt>
                <c:pt idx="1">
                  <c:v>KRASIEJÓW MOST</c:v>
                </c:pt>
                <c:pt idx="2">
                  <c:v>KAJAKI</c:v>
                </c:pt>
                <c:pt idx="3">
                  <c:v>ZAWADZKIE STADION</c:v>
                </c:pt>
                <c:pt idx="4">
                  <c:v>ZAWADZKIE ZIAJI</c:v>
                </c:pt>
                <c:pt idx="5">
                  <c:v>ŻĘDOWICE</c:v>
                </c:pt>
                <c:pt idx="6">
                  <c:v>KIELCZA</c:v>
                </c:pt>
                <c:pt idx="7">
                  <c:v>KRUPSKI MŁYN</c:v>
                </c:pt>
                <c:pt idx="8">
                  <c:v>POTĘPA</c:v>
                </c:pt>
                <c:pt idx="9">
                  <c:v>PUSTA KUŹNICA</c:v>
                </c:pt>
                <c:pt idx="10">
                  <c:v>BRUSIEK</c:v>
                </c:pt>
                <c:pt idx="11">
                  <c:v>KALETY 3-MAJA</c:v>
                </c:pt>
                <c:pt idx="12">
                  <c:v>MIOTEK</c:v>
                </c:pt>
                <c:pt idx="13">
                  <c:v>ŹRÓDŁO</c:v>
                </c:pt>
              </c:strCache>
              <c:extLst/>
            </c:strRef>
          </c:cat>
          <c:val>
            <c:numRef>
              <c:f>'[Pog.xlsx]Zmienność sezonowa klasy'!$D$65:$D$66,'[Pog.xlsx]Zmienność sezonowa klasy'!$D$68:$D$77,'[Pog.xlsx]Zmienność sezonowa klasy'!$D$80:$D$81</c:f>
              <c:numCache>
                <c:formatCode>0.0000</c:formatCode>
                <c:ptCount val="14"/>
                <c:pt idx="0">
                  <c:v>0.13563308128519094</c:v>
                </c:pt>
                <c:pt idx="1">
                  <c:v>0.12912923529889975</c:v>
                </c:pt>
                <c:pt idx="2">
                  <c:v>0.10468000000000002</c:v>
                </c:pt>
                <c:pt idx="3">
                  <c:v>0.10955000000000002</c:v>
                </c:pt>
                <c:pt idx="4">
                  <c:v>0.14029000000000041</c:v>
                </c:pt>
                <c:pt idx="5">
                  <c:v>0.18868333333333423</c:v>
                </c:pt>
                <c:pt idx="6">
                  <c:v>0.21941666666666762</c:v>
                </c:pt>
                <c:pt idx="7">
                  <c:v>0.16315666666666667</c:v>
                </c:pt>
                <c:pt idx="8">
                  <c:v>0.13780666666666666</c:v>
                </c:pt>
                <c:pt idx="9">
                  <c:v>0.11291000000000001</c:v>
                </c:pt>
                <c:pt idx="10">
                  <c:v>0.1164233333333336</c:v>
                </c:pt>
                <c:pt idx="11">
                  <c:v>0.12265000000000002</c:v>
                </c:pt>
                <c:pt idx="12">
                  <c:v>9.2585000000000028E-2</c:v>
                </c:pt>
                <c:pt idx="13">
                  <c:v>6.5360000000000362E-2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55B-48C1-B18B-767A5DDBA96E}"/>
            </c:ext>
          </c:extLst>
        </c:ser>
        <c:ser>
          <c:idx val="1"/>
          <c:order val="3"/>
          <c:tx>
            <c:strRef>
              <c:f>'Zmienność sezonowa klasy'!$E$61</c:f>
              <c:strCache>
                <c:ptCount val="1"/>
                <c:pt idx="0">
                  <c:v>wiosna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'Zmienność sezonowa'!$C$34:$C$53</c:f>
              <c:strCache>
                <c:ptCount val="14"/>
                <c:pt idx="0">
                  <c:v>MOST JEDLICA HUTA</c:v>
                </c:pt>
                <c:pt idx="1">
                  <c:v>KRASIEJÓW MOST</c:v>
                </c:pt>
                <c:pt idx="2">
                  <c:v>KAJAKI</c:v>
                </c:pt>
                <c:pt idx="3">
                  <c:v>ZAWADZKIE STADION</c:v>
                </c:pt>
                <c:pt idx="4">
                  <c:v>ZAWADZKIE ZIAJI</c:v>
                </c:pt>
                <c:pt idx="5">
                  <c:v>ŻĘDOWICE</c:v>
                </c:pt>
                <c:pt idx="6">
                  <c:v>KIELCZA</c:v>
                </c:pt>
                <c:pt idx="7">
                  <c:v>KRUPSKI MŁYN</c:v>
                </c:pt>
                <c:pt idx="8">
                  <c:v>POTĘPA</c:v>
                </c:pt>
                <c:pt idx="9">
                  <c:v>PUSTA KUŹNICA</c:v>
                </c:pt>
                <c:pt idx="10">
                  <c:v>BRUSIEK</c:v>
                </c:pt>
                <c:pt idx="11">
                  <c:v>KALETY 3-MAJA</c:v>
                </c:pt>
                <c:pt idx="12">
                  <c:v>MIOTEK</c:v>
                </c:pt>
                <c:pt idx="13">
                  <c:v>ŹRÓDŁO</c:v>
                </c:pt>
              </c:strCache>
              <c:extLst/>
            </c:strRef>
          </c:cat>
          <c:val>
            <c:numRef>
              <c:f>'[Pog.xlsx]Zmienność sezonowa klasy'!$E$65:$E$66,'[Pog.xlsx]Zmienność sezonowa klasy'!$E$68:$E$77,'[Pog.xlsx]Zmienność sezonowa klasy'!$E$80:$E$81</c:f>
              <c:numCache>
                <c:formatCode>0.0000</c:formatCode>
                <c:ptCount val="14"/>
                <c:pt idx="0">
                  <c:v>0.17036698501697156</c:v>
                </c:pt>
                <c:pt idx="1">
                  <c:v>0.19075887784863338</c:v>
                </c:pt>
                <c:pt idx="2">
                  <c:v>0.16902279428479972</c:v>
                </c:pt>
                <c:pt idx="3">
                  <c:v>0.16196949726259241</c:v>
                </c:pt>
                <c:pt idx="4">
                  <c:v>0.16489876407699899</c:v>
                </c:pt>
                <c:pt idx="5">
                  <c:v>0.21606064043867121</c:v>
                </c:pt>
                <c:pt idx="6">
                  <c:v>0.24013223843764941</c:v>
                </c:pt>
                <c:pt idx="7">
                  <c:v>0.28132818249383201</c:v>
                </c:pt>
                <c:pt idx="8">
                  <c:v>0.18153152521155486</c:v>
                </c:pt>
                <c:pt idx="9">
                  <c:v>0.14378154225125631</c:v>
                </c:pt>
                <c:pt idx="10">
                  <c:v>0.14491786346575691</c:v>
                </c:pt>
                <c:pt idx="11">
                  <c:v>0.11405260282903808</c:v>
                </c:pt>
                <c:pt idx="12">
                  <c:v>0.10683236177760613</c:v>
                </c:pt>
                <c:pt idx="13">
                  <c:v>0.10753111322207112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55B-48C1-B18B-767A5DDBA96E}"/>
            </c:ext>
          </c:extLst>
        </c:ser>
        <c:ser>
          <c:idx val="3"/>
          <c:order val="4"/>
          <c:tx>
            <c:strRef>
              <c:f>'Zmienność sezonowa klasy'!$F$61</c:f>
              <c:strCache>
                <c:ptCount val="1"/>
                <c:pt idx="0">
                  <c:v>lato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'Zmienność sezonowa'!$C$34:$C$53</c:f>
              <c:strCache>
                <c:ptCount val="14"/>
                <c:pt idx="0">
                  <c:v>MOST JEDLICA HUTA</c:v>
                </c:pt>
                <c:pt idx="1">
                  <c:v>KRASIEJÓW MOST</c:v>
                </c:pt>
                <c:pt idx="2">
                  <c:v>KAJAKI</c:v>
                </c:pt>
                <c:pt idx="3">
                  <c:v>ZAWADZKIE STADION</c:v>
                </c:pt>
                <c:pt idx="4">
                  <c:v>ZAWADZKIE ZIAJI</c:v>
                </c:pt>
                <c:pt idx="5">
                  <c:v>ŻĘDOWICE</c:v>
                </c:pt>
                <c:pt idx="6">
                  <c:v>KIELCZA</c:v>
                </c:pt>
                <c:pt idx="7">
                  <c:v>KRUPSKI MŁYN</c:v>
                </c:pt>
                <c:pt idx="8">
                  <c:v>POTĘPA</c:v>
                </c:pt>
                <c:pt idx="9">
                  <c:v>PUSTA KUŹNICA</c:v>
                </c:pt>
                <c:pt idx="10">
                  <c:v>BRUSIEK</c:v>
                </c:pt>
                <c:pt idx="11">
                  <c:v>KALETY 3-MAJA</c:v>
                </c:pt>
                <c:pt idx="12">
                  <c:v>MIOTEK</c:v>
                </c:pt>
                <c:pt idx="13">
                  <c:v>ŹRÓDŁO</c:v>
                </c:pt>
              </c:strCache>
              <c:extLst/>
            </c:strRef>
          </c:cat>
          <c:val>
            <c:numRef>
              <c:f>'[Pog.xlsx]Zmienność sezonowa klasy'!$F$65:$F$66,'[Pog.xlsx]Zmienność sezonowa klasy'!$F$68:$F$77,'[Pog.xlsx]Zmienność sezonowa klasy'!$F$80:$F$81</c:f>
              <c:numCache>
                <c:formatCode>0.0000</c:formatCode>
                <c:ptCount val="14"/>
                <c:pt idx="0">
                  <c:v>0.13681795194541291</c:v>
                </c:pt>
                <c:pt idx="1">
                  <c:v>0.17240503914426175</c:v>
                </c:pt>
                <c:pt idx="2">
                  <c:v>0.16421712824949483</c:v>
                </c:pt>
                <c:pt idx="3">
                  <c:v>0.21794766797866821</c:v>
                </c:pt>
                <c:pt idx="4">
                  <c:v>0.18859480057158762</c:v>
                </c:pt>
                <c:pt idx="5">
                  <c:v>0.20749243792879687</c:v>
                </c:pt>
                <c:pt idx="6">
                  <c:v>0.23444358841446769</c:v>
                </c:pt>
                <c:pt idx="7">
                  <c:v>0.20405614912476591</c:v>
                </c:pt>
                <c:pt idx="8">
                  <c:v>0.23206977785439534</c:v>
                </c:pt>
                <c:pt idx="9">
                  <c:v>0.16191844888097404</c:v>
                </c:pt>
                <c:pt idx="10">
                  <c:v>0.23948011442159478</c:v>
                </c:pt>
                <c:pt idx="11">
                  <c:v>0.18549870502866841</c:v>
                </c:pt>
                <c:pt idx="12">
                  <c:v>0.11394672688973657</c:v>
                </c:pt>
                <c:pt idx="13">
                  <c:v>7.8198463150830039E-2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55B-48C1-B18B-767A5DDBA96E}"/>
            </c:ext>
          </c:extLst>
        </c:ser>
        <c:ser>
          <c:idx val="2"/>
          <c:order val="5"/>
          <c:tx>
            <c:strRef>
              <c:f>'Zmienność sezonowa klasy'!$G$61</c:f>
              <c:strCache>
                <c:ptCount val="1"/>
                <c:pt idx="0">
                  <c:v>jesień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chemeClr val="tx1"/>
              </a:solidFill>
            </a:ln>
          </c:spPr>
          <c:invertIfNegative val="0"/>
          <c:val>
            <c:numRef>
              <c:f>'[Pog.xlsx]Zmienność sezonowa klasy'!$G$65:$G$66,'[Pog.xlsx]Zmienność sezonowa klasy'!$G$68:$G$77,'[Pog.xlsx]Zmienność sezonowa klasy'!$G$80:$G$81</c:f>
              <c:numCache>
                <c:formatCode>0.0000</c:formatCode>
                <c:ptCount val="14"/>
                <c:pt idx="0">
                  <c:v>0.12657770723760717</c:v>
                </c:pt>
                <c:pt idx="1">
                  <c:v>0.13541143350341286</c:v>
                </c:pt>
                <c:pt idx="2">
                  <c:v>0.129</c:v>
                </c:pt>
                <c:pt idx="3">
                  <c:v>0.12924238991864009</c:v>
                </c:pt>
                <c:pt idx="4">
                  <c:v>0.12695947803943691</c:v>
                </c:pt>
                <c:pt idx="5">
                  <c:v>0.10930488602604453</c:v>
                </c:pt>
                <c:pt idx="6">
                  <c:v>0.15105677453984509</c:v>
                </c:pt>
                <c:pt idx="7">
                  <c:v>0.13959268718996204</c:v>
                </c:pt>
                <c:pt idx="8">
                  <c:v>0.2050434840652012</c:v>
                </c:pt>
                <c:pt idx="9">
                  <c:v>0.10930635498448024</c:v>
                </c:pt>
                <c:pt idx="10">
                  <c:v>0.12077145304681167</c:v>
                </c:pt>
                <c:pt idx="11">
                  <c:v>0.23614154158567191</c:v>
                </c:pt>
                <c:pt idx="12">
                  <c:v>8.8466320281042371E-2</c:v>
                </c:pt>
                <c:pt idx="13">
                  <c:v>6.5677452100581887E-2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55B-48C1-B18B-767A5DDBA9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7352960"/>
        <c:axId val="159413760"/>
      </c:barChart>
      <c:lineChart>
        <c:grouping val="standard"/>
        <c:varyColors val="0"/>
        <c:ser>
          <c:idx val="4"/>
          <c:order val="0"/>
          <c:tx>
            <c:v>klasa I</c:v>
          </c:tx>
          <c:spPr>
            <a:ln w="25400">
              <a:solidFill>
                <a:srgbClr val="00B050"/>
              </a:solidFill>
              <a:prstDash val="sysDot"/>
            </a:ln>
          </c:spPr>
          <c:marker>
            <c:symbol val="none"/>
          </c:marker>
          <c:val>
            <c:numRef>
              <c:f>'[Pog.xlsx]Zmienność sezonowa klasy'!$H$65:$H$66,'[Pog.xlsx]Zmienność sezonowa klasy'!$H$68:$H$77,'[Pog.xlsx]Zmienność sezonowa klasy'!$H$80:$H$81</c:f>
              <c:numCache>
                <c:formatCode>General</c:formatCode>
                <c:ptCount val="14"/>
                <c:pt idx="0">
                  <c:v>0.2</c:v>
                </c:pt>
                <c:pt idx="1">
                  <c:v>0.2</c:v>
                </c:pt>
                <c:pt idx="2">
                  <c:v>0.2</c:v>
                </c:pt>
                <c:pt idx="3">
                  <c:v>0.2</c:v>
                </c:pt>
                <c:pt idx="4">
                  <c:v>0.2</c:v>
                </c:pt>
                <c:pt idx="5">
                  <c:v>0.2</c:v>
                </c:pt>
                <c:pt idx="6">
                  <c:v>0.2</c:v>
                </c:pt>
                <c:pt idx="7">
                  <c:v>0.2</c:v>
                </c:pt>
                <c:pt idx="8">
                  <c:v>0.2</c:v>
                </c:pt>
                <c:pt idx="9">
                  <c:v>0.2</c:v>
                </c:pt>
                <c:pt idx="10">
                  <c:v>0.2</c:v>
                </c:pt>
                <c:pt idx="11">
                  <c:v>0.2</c:v>
                </c:pt>
                <c:pt idx="12">
                  <c:v>0.2</c:v>
                </c:pt>
                <c:pt idx="13">
                  <c:v>0.2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D55B-48C1-B18B-767A5DDBA96E}"/>
            </c:ext>
          </c:extLst>
        </c:ser>
        <c:ser>
          <c:idx val="5"/>
          <c:order val="1"/>
          <c:tx>
            <c:v>klasa II</c:v>
          </c:tx>
          <c:spPr>
            <a:ln w="25400">
              <a:solidFill>
                <a:srgbClr val="FF0000"/>
              </a:solidFill>
              <a:prstDash val="sysDot"/>
            </a:ln>
          </c:spPr>
          <c:marker>
            <c:symbol val="none"/>
          </c:marker>
          <c:val>
            <c:numRef>
              <c:f>'[Pog.xlsx]Zmienność sezonowa klasy'!$I$65:$I$66,'[Pog.xlsx]Zmienność sezonowa klasy'!$I$68:$I$77,'[Pog.xlsx]Zmienność sezonowa klasy'!$I$80:$I$81</c:f>
              <c:numCache>
                <c:formatCode>General</c:formatCode>
                <c:ptCount val="14"/>
                <c:pt idx="0">
                  <c:v>0.30000000000000032</c:v>
                </c:pt>
                <c:pt idx="1">
                  <c:v>0.30000000000000032</c:v>
                </c:pt>
                <c:pt idx="2">
                  <c:v>0.30000000000000032</c:v>
                </c:pt>
                <c:pt idx="3">
                  <c:v>0.30000000000000032</c:v>
                </c:pt>
                <c:pt idx="4">
                  <c:v>0.30000000000000032</c:v>
                </c:pt>
                <c:pt idx="5">
                  <c:v>0.30000000000000032</c:v>
                </c:pt>
                <c:pt idx="6">
                  <c:v>0.30000000000000032</c:v>
                </c:pt>
                <c:pt idx="7">
                  <c:v>0.30000000000000032</c:v>
                </c:pt>
                <c:pt idx="8">
                  <c:v>0.30000000000000032</c:v>
                </c:pt>
                <c:pt idx="9">
                  <c:v>0.30000000000000032</c:v>
                </c:pt>
                <c:pt idx="10">
                  <c:v>0.30000000000000032</c:v>
                </c:pt>
                <c:pt idx="11">
                  <c:v>0.30000000000000032</c:v>
                </c:pt>
                <c:pt idx="12">
                  <c:v>0.30000000000000032</c:v>
                </c:pt>
                <c:pt idx="13">
                  <c:v>0.30000000000000032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D55B-48C1-B18B-767A5DDBA9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7352960"/>
        <c:axId val="159413760"/>
      </c:lineChart>
      <c:catAx>
        <c:axId val="1473529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5400000" vert="horz"/>
          <a:lstStyle/>
          <a:p>
            <a:pPr>
              <a:defRPr sz="1200"/>
            </a:pPr>
            <a:endParaRPr lang="pl-PL"/>
          </a:p>
        </c:txPr>
        <c:crossAx val="159413760"/>
        <c:crosses val="autoZero"/>
        <c:auto val="1"/>
        <c:lblAlgn val="ctr"/>
        <c:lblOffset val="100"/>
        <c:noMultiLvlLbl val="0"/>
      </c:catAx>
      <c:valAx>
        <c:axId val="159413760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20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 sz="1200" b="1" dirty="0" err="1"/>
                  <a:t>Pog</a:t>
                </a:r>
                <a:r>
                  <a:rPr lang="pl-PL" sz="1200" b="1" dirty="0"/>
                  <a:t> [</a:t>
                </a:r>
                <a:r>
                  <a:rPr lang="pl-PL" sz="1200" b="1" i="0" baseline="0" dirty="0"/>
                  <a:t>mg∙dm</a:t>
                </a:r>
                <a:r>
                  <a:rPr lang="pl-PL" sz="1200" b="1" i="0" baseline="30000" dirty="0"/>
                  <a:t>-3</a:t>
                </a:r>
                <a:r>
                  <a:rPr lang="pl-PL" sz="1200" b="1" dirty="0"/>
                  <a:t>]</a:t>
                </a:r>
              </a:p>
            </c:rich>
          </c:tx>
          <c:overlay val="0"/>
        </c:title>
        <c:numFmt formatCode="0.0000" sourceLinked="1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pl-PL"/>
          </a:p>
        </c:txPr>
        <c:crossAx val="14735296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6858875804864344"/>
          <c:y val="0.13151625275786241"/>
          <c:w val="0.13141128711897457"/>
          <c:h val="0.49410813256521108"/>
        </c:manualLayout>
      </c:layout>
      <c:overlay val="0"/>
      <c:txPr>
        <a:bodyPr/>
        <a:lstStyle/>
        <a:p>
          <a:pPr>
            <a:defRPr sz="1200"/>
          </a:pPr>
          <a:endParaRPr lang="pl-PL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2"/>
          <c:tx>
            <c:strRef>
              <c:f>'Zmienność sezonowa'!$D$61</c:f>
              <c:strCache>
                <c:ptCount val="1"/>
                <c:pt idx="0">
                  <c:v>zima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'Zmienność sezonowa'!$C$34:$C$53</c:f>
              <c:strCache>
                <c:ptCount val="14"/>
                <c:pt idx="0">
                  <c:v>MOST JEDLICA HUTA</c:v>
                </c:pt>
                <c:pt idx="1">
                  <c:v>KRASIEJÓW MOST</c:v>
                </c:pt>
                <c:pt idx="2">
                  <c:v>KAJAKI</c:v>
                </c:pt>
                <c:pt idx="3">
                  <c:v>ZAWADZKIE STADION</c:v>
                </c:pt>
                <c:pt idx="4">
                  <c:v>ZAWADZKIE ZIAJI</c:v>
                </c:pt>
                <c:pt idx="5">
                  <c:v>ŻĘDOWICE</c:v>
                </c:pt>
                <c:pt idx="6">
                  <c:v>KIELCZA</c:v>
                </c:pt>
                <c:pt idx="7">
                  <c:v>KRUPSKI MŁYN</c:v>
                </c:pt>
                <c:pt idx="8">
                  <c:v>POTĘPA</c:v>
                </c:pt>
                <c:pt idx="9">
                  <c:v>PUSTA KUŹNICA</c:v>
                </c:pt>
                <c:pt idx="10">
                  <c:v>BRUSIEK</c:v>
                </c:pt>
                <c:pt idx="11">
                  <c:v>KALETY 3-MAJA</c:v>
                </c:pt>
                <c:pt idx="12">
                  <c:v>MIOTEK</c:v>
                </c:pt>
                <c:pt idx="13">
                  <c:v>ŹRÓDŁO</c:v>
                </c:pt>
              </c:strCache>
              <c:extLst/>
            </c:strRef>
          </c:cat>
          <c:val>
            <c:numRef>
              <c:f>'Zmienność sezonowa'!$D$62:$D$81</c:f>
              <c:numCache>
                <c:formatCode>0.0000</c:formatCode>
                <c:ptCount val="14"/>
                <c:pt idx="0">
                  <c:v>8.1075000000000017</c:v>
                </c:pt>
                <c:pt idx="1">
                  <c:v>6.5527666666666669</c:v>
                </c:pt>
                <c:pt idx="2">
                  <c:v>6.9562666666666724</c:v>
                </c:pt>
                <c:pt idx="3">
                  <c:v>6.1459333333333328</c:v>
                </c:pt>
                <c:pt idx="4">
                  <c:v>8.4896000000000047</c:v>
                </c:pt>
                <c:pt idx="5">
                  <c:v>7.7177999999999995</c:v>
                </c:pt>
                <c:pt idx="6">
                  <c:v>6.5385</c:v>
                </c:pt>
                <c:pt idx="7">
                  <c:v>5.8359666666666667</c:v>
                </c:pt>
                <c:pt idx="8">
                  <c:v>3.8250333333333333</c:v>
                </c:pt>
                <c:pt idx="9">
                  <c:v>4.1900999999999975</c:v>
                </c:pt>
                <c:pt idx="10">
                  <c:v>4.8801333333333332</c:v>
                </c:pt>
                <c:pt idx="11">
                  <c:v>4.7337333333333689</c:v>
                </c:pt>
                <c:pt idx="12">
                  <c:v>4.8358333333333334</c:v>
                </c:pt>
                <c:pt idx="13">
                  <c:v>5.502933333333333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BB92-4318-974A-58ED48FEECE1}"/>
            </c:ext>
          </c:extLst>
        </c:ser>
        <c:ser>
          <c:idx val="1"/>
          <c:order val="3"/>
          <c:tx>
            <c:strRef>
              <c:f>'Zmienność sezonowa'!$E$61</c:f>
              <c:strCache>
                <c:ptCount val="1"/>
                <c:pt idx="0">
                  <c:v>wiosna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'Zmienność sezonowa'!$C$34:$C$53</c:f>
              <c:strCache>
                <c:ptCount val="14"/>
                <c:pt idx="0">
                  <c:v>MOST JEDLICA HUTA</c:v>
                </c:pt>
                <c:pt idx="1">
                  <c:v>KRASIEJÓW MOST</c:v>
                </c:pt>
                <c:pt idx="2">
                  <c:v>KAJAKI</c:v>
                </c:pt>
                <c:pt idx="3">
                  <c:v>ZAWADZKIE STADION</c:v>
                </c:pt>
                <c:pt idx="4">
                  <c:v>ZAWADZKIE ZIAJI</c:v>
                </c:pt>
                <c:pt idx="5">
                  <c:v>ŻĘDOWICE</c:v>
                </c:pt>
                <c:pt idx="6">
                  <c:v>KIELCZA</c:v>
                </c:pt>
                <c:pt idx="7">
                  <c:v>KRUPSKI MŁYN</c:v>
                </c:pt>
                <c:pt idx="8">
                  <c:v>POTĘPA</c:v>
                </c:pt>
                <c:pt idx="9">
                  <c:v>PUSTA KUŹNICA</c:v>
                </c:pt>
                <c:pt idx="10">
                  <c:v>BRUSIEK</c:v>
                </c:pt>
                <c:pt idx="11">
                  <c:v>KALETY 3-MAJA</c:v>
                </c:pt>
                <c:pt idx="12">
                  <c:v>MIOTEK</c:v>
                </c:pt>
                <c:pt idx="13">
                  <c:v>ŹRÓDŁO</c:v>
                </c:pt>
              </c:strCache>
              <c:extLst/>
            </c:strRef>
          </c:cat>
          <c:val>
            <c:numRef>
              <c:f>'Zmienność sezonowa'!$E$62:$E$81</c:f>
              <c:numCache>
                <c:formatCode>0.0000</c:formatCode>
                <c:ptCount val="14"/>
                <c:pt idx="0">
                  <c:v>6.6176666666666675</c:v>
                </c:pt>
                <c:pt idx="1">
                  <c:v>5.0050000000000008</c:v>
                </c:pt>
                <c:pt idx="2">
                  <c:v>5.7966666666666704</c:v>
                </c:pt>
                <c:pt idx="3">
                  <c:v>6.7411111111111124</c:v>
                </c:pt>
                <c:pt idx="4">
                  <c:v>8.5333333333333332</c:v>
                </c:pt>
                <c:pt idx="5">
                  <c:v>6.3111111111111109</c:v>
                </c:pt>
                <c:pt idx="6">
                  <c:v>5.0888888888888886</c:v>
                </c:pt>
                <c:pt idx="7">
                  <c:v>5.0588888888888865</c:v>
                </c:pt>
                <c:pt idx="8">
                  <c:v>4.2855555555555345</c:v>
                </c:pt>
                <c:pt idx="9">
                  <c:v>4.1255555555555006</c:v>
                </c:pt>
                <c:pt idx="10">
                  <c:v>4.112222222222222</c:v>
                </c:pt>
                <c:pt idx="11">
                  <c:v>3.9800000000000004</c:v>
                </c:pt>
                <c:pt idx="12">
                  <c:v>4.5033333333333534</c:v>
                </c:pt>
                <c:pt idx="13">
                  <c:v>4.8999999999999995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BB92-4318-974A-58ED48FEECE1}"/>
            </c:ext>
          </c:extLst>
        </c:ser>
        <c:ser>
          <c:idx val="2"/>
          <c:order val="4"/>
          <c:tx>
            <c:strRef>
              <c:f>'Zmienność sezonowa'!$F$61</c:f>
              <c:strCache>
                <c:ptCount val="1"/>
                <c:pt idx="0">
                  <c:v>lato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'Zmienność sezonowa'!$C$34:$C$53</c:f>
              <c:strCache>
                <c:ptCount val="14"/>
                <c:pt idx="0">
                  <c:v>MOST JEDLICA HUTA</c:v>
                </c:pt>
                <c:pt idx="1">
                  <c:v>KRASIEJÓW MOST</c:v>
                </c:pt>
                <c:pt idx="2">
                  <c:v>KAJAKI</c:v>
                </c:pt>
                <c:pt idx="3">
                  <c:v>ZAWADZKIE STADION</c:v>
                </c:pt>
                <c:pt idx="4">
                  <c:v>ZAWADZKIE ZIAJI</c:v>
                </c:pt>
                <c:pt idx="5">
                  <c:v>ŻĘDOWICE</c:v>
                </c:pt>
                <c:pt idx="6">
                  <c:v>KIELCZA</c:v>
                </c:pt>
                <c:pt idx="7">
                  <c:v>KRUPSKI MŁYN</c:v>
                </c:pt>
                <c:pt idx="8">
                  <c:v>POTĘPA</c:v>
                </c:pt>
                <c:pt idx="9">
                  <c:v>PUSTA KUŹNICA</c:v>
                </c:pt>
                <c:pt idx="10">
                  <c:v>BRUSIEK</c:v>
                </c:pt>
                <c:pt idx="11">
                  <c:v>KALETY 3-MAJA</c:v>
                </c:pt>
                <c:pt idx="12">
                  <c:v>MIOTEK</c:v>
                </c:pt>
                <c:pt idx="13">
                  <c:v>ŹRÓDŁO</c:v>
                </c:pt>
              </c:strCache>
              <c:extLst/>
            </c:strRef>
          </c:cat>
          <c:val>
            <c:numRef>
              <c:f>'Zmienność sezonowa'!$F$62:$F$81</c:f>
              <c:numCache>
                <c:formatCode>0.0000</c:formatCode>
                <c:ptCount val="14"/>
                <c:pt idx="0">
                  <c:v>5.5477777777777755</c:v>
                </c:pt>
                <c:pt idx="1">
                  <c:v>6.2522222222222323</c:v>
                </c:pt>
                <c:pt idx="2">
                  <c:v>5.3699999999999966</c:v>
                </c:pt>
                <c:pt idx="3">
                  <c:v>6.9277777777777745</c:v>
                </c:pt>
                <c:pt idx="4">
                  <c:v>11.476666666666731</c:v>
                </c:pt>
                <c:pt idx="5">
                  <c:v>8.5</c:v>
                </c:pt>
                <c:pt idx="6">
                  <c:v>5.9688888888888885</c:v>
                </c:pt>
                <c:pt idx="7">
                  <c:v>4.1733333333333524</c:v>
                </c:pt>
                <c:pt idx="8">
                  <c:v>3.1</c:v>
                </c:pt>
                <c:pt idx="9">
                  <c:v>3.1066666666666669</c:v>
                </c:pt>
                <c:pt idx="10">
                  <c:v>2.9438888888888877</c:v>
                </c:pt>
                <c:pt idx="11">
                  <c:v>3.1588888888888778</c:v>
                </c:pt>
                <c:pt idx="12">
                  <c:v>3.4644444444444438</c:v>
                </c:pt>
                <c:pt idx="13">
                  <c:v>4.7116666666666704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BB92-4318-974A-58ED48FEECE1}"/>
            </c:ext>
          </c:extLst>
        </c:ser>
        <c:ser>
          <c:idx val="3"/>
          <c:order val="5"/>
          <c:tx>
            <c:strRef>
              <c:f>'Zmienność sezonowa'!$G$61</c:f>
              <c:strCache>
                <c:ptCount val="1"/>
                <c:pt idx="0">
                  <c:v>jesień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'Zmienność sezonowa'!$C$34:$C$53</c:f>
              <c:strCache>
                <c:ptCount val="14"/>
                <c:pt idx="0">
                  <c:v>MOST JEDLICA HUTA</c:v>
                </c:pt>
                <c:pt idx="1">
                  <c:v>KRASIEJÓW MOST</c:v>
                </c:pt>
                <c:pt idx="2">
                  <c:v>KAJAKI</c:v>
                </c:pt>
                <c:pt idx="3">
                  <c:v>ZAWADZKIE STADION</c:v>
                </c:pt>
                <c:pt idx="4">
                  <c:v>ZAWADZKIE ZIAJI</c:v>
                </c:pt>
                <c:pt idx="5">
                  <c:v>ŻĘDOWICE</c:v>
                </c:pt>
                <c:pt idx="6">
                  <c:v>KIELCZA</c:v>
                </c:pt>
                <c:pt idx="7">
                  <c:v>KRUPSKI MŁYN</c:v>
                </c:pt>
                <c:pt idx="8">
                  <c:v>POTĘPA</c:v>
                </c:pt>
                <c:pt idx="9">
                  <c:v>PUSTA KUŹNICA</c:v>
                </c:pt>
                <c:pt idx="10">
                  <c:v>BRUSIEK</c:v>
                </c:pt>
                <c:pt idx="11">
                  <c:v>KALETY 3-MAJA</c:v>
                </c:pt>
                <c:pt idx="12">
                  <c:v>MIOTEK</c:v>
                </c:pt>
                <c:pt idx="13">
                  <c:v>ŹRÓDŁO</c:v>
                </c:pt>
              </c:strCache>
              <c:extLst/>
            </c:strRef>
          </c:cat>
          <c:val>
            <c:numRef>
              <c:f>'Zmienność sezonowa'!$G$62:$G$81</c:f>
              <c:numCache>
                <c:formatCode>0.0000</c:formatCode>
                <c:ptCount val="14"/>
                <c:pt idx="0">
                  <c:v>5.5833333333333597</c:v>
                </c:pt>
                <c:pt idx="1">
                  <c:v>4.5109218998299205</c:v>
                </c:pt>
                <c:pt idx="2">
                  <c:v>4.6594444444444454</c:v>
                </c:pt>
                <c:pt idx="3">
                  <c:v>6.9509798323035819</c:v>
                </c:pt>
                <c:pt idx="4">
                  <c:v>8.2940405219605609</c:v>
                </c:pt>
                <c:pt idx="5">
                  <c:v>8.3960284473072893</c:v>
                </c:pt>
                <c:pt idx="6">
                  <c:v>5.7529432254601574</c:v>
                </c:pt>
                <c:pt idx="7">
                  <c:v>5.19140731281004</c:v>
                </c:pt>
                <c:pt idx="8">
                  <c:v>4.4526231826015099</c:v>
                </c:pt>
                <c:pt idx="9">
                  <c:v>3.7109158672377442</c:v>
                </c:pt>
                <c:pt idx="10">
                  <c:v>3.5165618802865226</c:v>
                </c:pt>
                <c:pt idx="11">
                  <c:v>3.7850806806365602</c:v>
                </c:pt>
                <c:pt idx="12">
                  <c:v>3.9051003256771972</c:v>
                </c:pt>
                <c:pt idx="13">
                  <c:v>4.5743114574967345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3-BB92-4318-974A-58ED48FEEC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3318016"/>
        <c:axId val="74276864"/>
      </c:barChart>
      <c:lineChart>
        <c:grouping val="standard"/>
        <c:varyColors val="0"/>
        <c:ser>
          <c:idx val="4"/>
          <c:order val="0"/>
          <c:tx>
            <c:v>klasa I</c:v>
          </c:tx>
          <c:spPr>
            <a:ln w="25400">
              <a:solidFill>
                <a:srgbClr val="00B050"/>
              </a:solidFill>
              <a:prstDash val="sysDot"/>
            </a:ln>
          </c:spPr>
          <c:marker>
            <c:symbol val="none"/>
          </c:marker>
          <c:val>
            <c:numRef>
              <c:f>'[Ncał.xlsx]Zmienność sezonowa klasy'!$H$65:$H$66,'[Ncał.xlsx]Zmienność sezonowa klasy'!$H$68:$H$77,'[Ncał.xlsx]Zmienność sezonowa klasy'!$H$80:$H$81</c:f>
              <c:numCache>
                <c:formatCode>General</c:formatCode>
                <c:ptCount val="14"/>
                <c:pt idx="0">
                  <c:v>2.6</c:v>
                </c:pt>
                <c:pt idx="1">
                  <c:v>2.6</c:v>
                </c:pt>
                <c:pt idx="2">
                  <c:v>2.6</c:v>
                </c:pt>
                <c:pt idx="3">
                  <c:v>2.6</c:v>
                </c:pt>
                <c:pt idx="4">
                  <c:v>2.6</c:v>
                </c:pt>
                <c:pt idx="5">
                  <c:v>2.6</c:v>
                </c:pt>
                <c:pt idx="6">
                  <c:v>2.6</c:v>
                </c:pt>
                <c:pt idx="7">
                  <c:v>2.6</c:v>
                </c:pt>
                <c:pt idx="8">
                  <c:v>2.6</c:v>
                </c:pt>
                <c:pt idx="9">
                  <c:v>2.6</c:v>
                </c:pt>
                <c:pt idx="10">
                  <c:v>2.6</c:v>
                </c:pt>
                <c:pt idx="11">
                  <c:v>2.6</c:v>
                </c:pt>
                <c:pt idx="12">
                  <c:v>2.6</c:v>
                </c:pt>
                <c:pt idx="13">
                  <c:v>2.6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BB92-4318-974A-58ED48FEECE1}"/>
            </c:ext>
          </c:extLst>
        </c:ser>
        <c:ser>
          <c:idx val="5"/>
          <c:order val="1"/>
          <c:tx>
            <c:v>klasa II</c:v>
          </c:tx>
          <c:spPr>
            <a:ln w="25400">
              <a:solidFill>
                <a:srgbClr val="FF0000"/>
              </a:solidFill>
              <a:prstDash val="sysDot"/>
            </a:ln>
          </c:spPr>
          <c:marker>
            <c:symbol val="none"/>
          </c:marker>
          <c:val>
            <c:numRef>
              <c:f>'[Ncał.xlsx]Zmienność sezonowa klasy'!$I$65:$I$66,'[Ncał.xlsx]Zmienność sezonowa klasy'!$I$68:$I$77,'[Ncał.xlsx]Zmienność sezonowa klasy'!$I$80:$I$81</c:f>
              <c:numCache>
                <c:formatCode>General</c:formatCode>
                <c:ptCount val="14"/>
                <c:pt idx="0">
                  <c:v>3.8</c:v>
                </c:pt>
                <c:pt idx="1">
                  <c:v>3.8</c:v>
                </c:pt>
                <c:pt idx="2">
                  <c:v>3.8</c:v>
                </c:pt>
                <c:pt idx="3">
                  <c:v>3.8</c:v>
                </c:pt>
                <c:pt idx="4">
                  <c:v>3.8</c:v>
                </c:pt>
                <c:pt idx="5">
                  <c:v>3.8</c:v>
                </c:pt>
                <c:pt idx="6">
                  <c:v>3.8</c:v>
                </c:pt>
                <c:pt idx="7">
                  <c:v>3.8</c:v>
                </c:pt>
                <c:pt idx="8">
                  <c:v>3.8</c:v>
                </c:pt>
                <c:pt idx="9">
                  <c:v>3.8</c:v>
                </c:pt>
                <c:pt idx="10">
                  <c:v>3.8</c:v>
                </c:pt>
                <c:pt idx="11">
                  <c:v>3.8</c:v>
                </c:pt>
                <c:pt idx="12">
                  <c:v>3.8</c:v>
                </c:pt>
                <c:pt idx="13">
                  <c:v>3.8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BB92-4318-974A-58ED48FEEC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3318016"/>
        <c:axId val="74276864"/>
      </c:lineChart>
      <c:catAx>
        <c:axId val="1633180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5400000" vert="horz"/>
          <a:lstStyle/>
          <a:p>
            <a:pPr>
              <a:defRPr sz="1200"/>
            </a:pPr>
            <a:endParaRPr lang="pl-PL"/>
          </a:p>
        </c:txPr>
        <c:crossAx val="74276864"/>
        <c:crosses val="autoZero"/>
        <c:auto val="1"/>
        <c:lblAlgn val="ctr"/>
        <c:lblOffset val="100"/>
        <c:noMultiLvlLbl val="0"/>
      </c:catAx>
      <c:valAx>
        <c:axId val="74276864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pl-PL" sz="1200" b="1" i="0" baseline="0" dirty="0" err="1"/>
                  <a:t>Nog</a:t>
                </a:r>
                <a:r>
                  <a:rPr lang="pl-PL" sz="1200" b="1" i="0" baseline="0" dirty="0"/>
                  <a:t> [mg∙dm</a:t>
                </a:r>
                <a:r>
                  <a:rPr lang="pl-PL" sz="1200" b="1" i="0" baseline="30000" dirty="0"/>
                  <a:t>-3</a:t>
                </a:r>
                <a:r>
                  <a:rPr lang="pl-PL" sz="1200" b="1" i="0" baseline="0" dirty="0"/>
                  <a:t>]</a:t>
                </a:r>
              </a:p>
            </c:rich>
          </c:tx>
          <c:overlay val="0"/>
        </c:title>
        <c:numFmt formatCode="0.0000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pl-PL"/>
          </a:p>
        </c:txPr>
        <c:crossAx val="1633180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7290407078030463"/>
          <c:y val="0.20314071875845718"/>
          <c:w val="0.12423254248086352"/>
          <c:h val="0.53172758973592893"/>
        </c:manualLayout>
      </c:layout>
      <c:overlay val="0"/>
      <c:txPr>
        <a:bodyPr/>
        <a:lstStyle/>
        <a:p>
          <a:pPr>
            <a:defRPr sz="1200"/>
          </a:pPr>
          <a:endParaRPr lang="pl-PL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'Zmienność sezonowa'!$D$61</c:f>
              <c:strCache>
                <c:ptCount val="1"/>
                <c:pt idx="0">
                  <c:v>zima</c:v>
                </c:pt>
              </c:strCache>
            </c:strRef>
          </c:tx>
          <c:spPr>
            <a:solidFill>
              <a:schemeClr val="accent6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</c:spPr>
          <c:invertIfNegative val="0"/>
          <c:cat>
            <c:strRef>
              <c:f>('Zmienność sezonowa'!$C$65:$C$66,'Zmienność sezonowa'!$C$68:$C$77,'Zmienność sezonowa'!$C$80:$C$81)</c:f>
              <c:strCache>
                <c:ptCount val="14"/>
                <c:pt idx="0">
                  <c:v>MOST JEDLICA HUTA</c:v>
                </c:pt>
                <c:pt idx="1">
                  <c:v>KRASIEJÓW MOST</c:v>
                </c:pt>
                <c:pt idx="2">
                  <c:v>KAJAKI</c:v>
                </c:pt>
                <c:pt idx="3">
                  <c:v>ZAWADZKIE STADION</c:v>
                </c:pt>
                <c:pt idx="4">
                  <c:v>ZAWADZKIE ZIAJI</c:v>
                </c:pt>
                <c:pt idx="5">
                  <c:v>ŻĘDOWICE</c:v>
                </c:pt>
                <c:pt idx="6">
                  <c:v>KIELCZA</c:v>
                </c:pt>
                <c:pt idx="7">
                  <c:v>KRUPSKI MŁYN</c:v>
                </c:pt>
                <c:pt idx="8">
                  <c:v>POTĘPA</c:v>
                </c:pt>
                <c:pt idx="9">
                  <c:v>PUSTA KUŹNICA</c:v>
                </c:pt>
                <c:pt idx="10">
                  <c:v>BRUSIEK</c:v>
                </c:pt>
                <c:pt idx="11">
                  <c:v>KALETY 3-MAJA</c:v>
                </c:pt>
                <c:pt idx="12">
                  <c:v>MIOTEK</c:v>
                </c:pt>
                <c:pt idx="13">
                  <c:v>ŹRÓDŁO</c:v>
                </c:pt>
              </c:strCache>
            </c:strRef>
          </c:cat>
          <c:val>
            <c:numRef>
              <c:f>('Zmienność sezonowa'!$D$65:$D$66,'Zmienność sezonowa'!$D$68:$D$77,'Zmienność sezonowa'!$D$80:$D$81)</c:f>
              <c:numCache>
                <c:formatCode>0.0000</c:formatCode>
                <c:ptCount val="14"/>
                <c:pt idx="0">
                  <c:v>7.2766666666666908E-3</c:v>
                </c:pt>
                <c:pt idx="1">
                  <c:v>7.2600000000000034E-3</c:v>
                </c:pt>
                <c:pt idx="2">
                  <c:v>7.0274999999999999E-3</c:v>
                </c:pt>
                <c:pt idx="3">
                  <c:v>7.3433333333333588E-3</c:v>
                </c:pt>
                <c:pt idx="4">
                  <c:v>7.4166666666666894E-3</c:v>
                </c:pt>
                <c:pt idx="5">
                  <c:v>7.3599999999999994E-3</c:v>
                </c:pt>
                <c:pt idx="6">
                  <c:v>7.4166666666666894E-3</c:v>
                </c:pt>
                <c:pt idx="7">
                  <c:v>7.6000000000000104E-3</c:v>
                </c:pt>
                <c:pt idx="8">
                  <c:v>7.3666666666666724E-3</c:v>
                </c:pt>
                <c:pt idx="9">
                  <c:v>7.3016666666666829E-3</c:v>
                </c:pt>
                <c:pt idx="10">
                  <c:v>7.4000000000000177E-3</c:v>
                </c:pt>
                <c:pt idx="11">
                  <c:v>7.3666666666666724E-3</c:v>
                </c:pt>
                <c:pt idx="12">
                  <c:v>7.2766666666666908E-3</c:v>
                </c:pt>
                <c:pt idx="13">
                  <c:v>7.2933333333333591E-3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279-41DC-B206-A40850FDA112}"/>
            </c:ext>
          </c:extLst>
        </c:ser>
        <c:ser>
          <c:idx val="1"/>
          <c:order val="1"/>
          <c:tx>
            <c:strRef>
              <c:f>'Zmienność sezonowa'!$E$61</c:f>
              <c:strCache>
                <c:ptCount val="1"/>
                <c:pt idx="0">
                  <c:v>wiosna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tx1"/>
              </a:solidFill>
            </a:ln>
          </c:spPr>
          <c:invertIfNegative val="0"/>
          <c:cat>
            <c:strRef>
              <c:f>('Zmienność sezonowa'!$C$65:$C$66,'Zmienność sezonowa'!$C$68:$C$77,'Zmienność sezonowa'!$C$80:$C$81)</c:f>
              <c:strCache>
                <c:ptCount val="14"/>
                <c:pt idx="0">
                  <c:v>MOST JEDLICA HUTA</c:v>
                </c:pt>
                <c:pt idx="1">
                  <c:v>KRASIEJÓW MOST</c:v>
                </c:pt>
                <c:pt idx="2">
                  <c:v>KAJAKI</c:v>
                </c:pt>
                <c:pt idx="3">
                  <c:v>ZAWADZKIE STADION</c:v>
                </c:pt>
                <c:pt idx="4">
                  <c:v>ZAWADZKIE ZIAJI</c:v>
                </c:pt>
                <c:pt idx="5">
                  <c:v>ŻĘDOWICE</c:v>
                </c:pt>
                <c:pt idx="6">
                  <c:v>KIELCZA</c:v>
                </c:pt>
                <c:pt idx="7">
                  <c:v>KRUPSKI MŁYN</c:v>
                </c:pt>
                <c:pt idx="8">
                  <c:v>POTĘPA</c:v>
                </c:pt>
                <c:pt idx="9">
                  <c:v>PUSTA KUŹNICA</c:v>
                </c:pt>
                <c:pt idx="10">
                  <c:v>BRUSIEK</c:v>
                </c:pt>
                <c:pt idx="11">
                  <c:v>KALETY 3-MAJA</c:v>
                </c:pt>
                <c:pt idx="12">
                  <c:v>MIOTEK</c:v>
                </c:pt>
                <c:pt idx="13">
                  <c:v>ŹRÓDŁO</c:v>
                </c:pt>
              </c:strCache>
            </c:strRef>
          </c:cat>
          <c:val>
            <c:numRef>
              <c:f>('Zmienność sezonowa'!$E$65:$E$66,'Zmienność sezonowa'!$E$68:$E$77,'Zmienność sezonowa'!$E$80:$E$81)</c:f>
              <c:numCache>
                <c:formatCode>0.0000</c:formatCode>
                <c:ptCount val="14"/>
                <c:pt idx="0">
                  <c:v>5.5400000000000024E-3</c:v>
                </c:pt>
                <c:pt idx="1">
                  <c:v>5.7333333333333611E-3</c:v>
                </c:pt>
                <c:pt idx="2">
                  <c:v>5.9000000000000146E-3</c:v>
                </c:pt>
                <c:pt idx="3">
                  <c:v>6.8649999999999996E-3</c:v>
                </c:pt>
                <c:pt idx="4">
                  <c:v>5.5833333333333559E-3</c:v>
                </c:pt>
                <c:pt idx="5">
                  <c:v>5.5699999999999994E-3</c:v>
                </c:pt>
                <c:pt idx="6">
                  <c:v>5.5966666666666734E-3</c:v>
                </c:pt>
                <c:pt idx="7">
                  <c:v>5.6466666666666818E-3</c:v>
                </c:pt>
                <c:pt idx="8">
                  <c:v>5.6166666666666734E-3</c:v>
                </c:pt>
                <c:pt idx="9">
                  <c:v>5.6666666666666714E-3</c:v>
                </c:pt>
                <c:pt idx="10">
                  <c:v>4.633333333333353E-3</c:v>
                </c:pt>
                <c:pt idx="11">
                  <c:v>4.5800000000000033E-3</c:v>
                </c:pt>
                <c:pt idx="12">
                  <c:v>8.1333333333333327E-3</c:v>
                </c:pt>
                <c:pt idx="13">
                  <c:v>5.5266666666666788E-3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279-41DC-B206-A40850FDA112}"/>
            </c:ext>
          </c:extLst>
        </c:ser>
        <c:ser>
          <c:idx val="2"/>
          <c:order val="2"/>
          <c:tx>
            <c:strRef>
              <c:f>'Zmienność sezonowa'!$F$61</c:f>
              <c:strCache>
                <c:ptCount val="1"/>
                <c:pt idx="0">
                  <c:v>lato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 w="3175">
              <a:solidFill>
                <a:schemeClr val="tx1"/>
              </a:solidFill>
            </a:ln>
          </c:spPr>
          <c:invertIfNegative val="0"/>
          <c:cat>
            <c:strRef>
              <c:f>('Zmienność sezonowa'!$C$65:$C$66,'Zmienność sezonowa'!$C$68:$C$77,'Zmienność sezonowa'!$C$80:$C$81)</c:f>
              <c:strCache>
                <c:ptCount val="14"/>
                <c:pt idx="0">
                  <c:v>MOST JEDLICA HUTA</c:v>
                </c:pt>
                <c:pt idx="1">
                  <c:v>KRASIEJÓW MOST</c:v>
                </c:pt>
                <c:pt idx="2">
                  <c:v>KAJAKI</c:v>
                </c:pt>
                <c:pt idx="3">
                  <c:v>ZAWADZKIE STADION</c:v>
                </c:pt>
                <c:pt idx="4">
                  <c:v>ZAWADZKIE ZIAJI</c:v>
                </c:pt>
                <c:pt idx="5">
                  <c:v>ŻĘDOWICE</c:v>
                </c:pt>
                <c:pt idx="6">
                  <c:v>KIELCZA</c:v>
                </c:pt>
                <c:pt idx="7">
                  <c:v>KRUPSKI MŁYN</c:v>
                </c:pt>
                <c:pt idx="8">
                  <c:v>POTĘPA</c:v>
                </c:pt>
                <c:pt idx="9">
                  <c:v>PUSTA KUŹNICA</c:v>
                </c:pt>
                <c:pt idx="10">
                  <c:v>BRUSIEK</c:v>
                </c:pt>
                <c:pt idx="11">
                  <c:v>KALETY 3-MAJA</c:v>
                </c:pt>
                <c:pt idx="12">
                  <c:v>MIOTEK</c:v>
                </c:pt>
                <c:pt idx="13">
                  <c:v>ŹRÓDŁO</c:v>
                </c:pt>
              </c:strCache>
            </c:strRef>
          </c:cat>
          <c:val>
            <c:numRef>
              <c:f>('Zmienność sezonowa'!$F$65:$F$66,'Zmienność sezonowa'!$F$68:$F$77,'Zmienność sezonowa'!$F$80:$F$81)</c:f>
              <c:numCache>
                <c:formatCode>0.0000</c:formatCode>
                <c:ptCount val="14"/>
                <c:pt idx="0">
                  <c:v>5.8044444444444523E-3</c:v>
                </c:pt>
                <c:pt idx="1">
                  <c:v>6.0444444444444504E-3</c:v>
                </c:pt>
                <c:pt idx="2">
                  <c:v>8.6166666666666909E-3</c:v>
                </c:pt>
                <c:pt idx="3">
                  <c:v>6.2444444444444561E-3</c:v>
                </c:pt>
                <c:pt idx="4">
                  <c:v>6.2777777777777814E-3</c:v>
                </c:pt>
                <c:pt idx="5">
                  <c:v>6.1844444444444438E-3</c:v>
                </c:pt>
                <c:pt idx="6">
                  <c:v>6.1377777777777793E-3</c:v>
                </c:pt>
                <c:pt idx="7">
                  <c:v>6.2444444444444561E-3</c:v>
                </c:pt>
                <c:pt idx="8">
                  <c:v>5.6044444444444484E-3</c:v>
                </c:pt>
                <c:pt idx="9">
                  <c:v>6.0111111111111224E-3</c:v>
                </c:pt>
                <c:pt idx="10">
                  <c:v>7.1777777777777794E-3</c:v>
                </c:pt>
                <c:pt idx="11">
                  <c:v>6.2900000000000126E-3</c:v>
                </c:pt>
                <c:pt idx="12">
                  <c:v>5.8666666666666789E-3</c:v>
                </c:pt>
                <c:pt idx="13">
                  <c:v>7.5333333333333623E-3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279-41DC-B206-A40850FDA112}"/>
            </c:ext>
          </c:extLst>
        </c:ser>
        <c:ser>
          <c:idx val="3"/>
          <c:order val="3"/>
          <c:tx>
            <c:strRef>
              <c:f>'Zmienność sezonowa'!$G$61</c:f>
              <c:strCache>
                <c:ptCount val="1"/>
                <c:pt idx="0">
                  <c:v>jesień</c:v>
                </c:pt>
              </c:strCache>
            </c:strRef>
          </c:tx>
          <c:spPr>
            <a:solidFill>
              <a:schemeClr val="accent6">
                <a:lumMod val="50000"/>
              </a:schemeClr>
            </a:solidFill>
            <a:ln w="3175">
              <a:solidFill>
                <a:schemeClr val="tx1"/>
              </a:solidFill>
            </a:ln>
          </c:spPr>
          <c:invertIfNegative val="0"/>
          <c:cat>
            <c:strRef>
              <c:f>('Zmienność sezonowa'!$C$65:$C$66,'Zmienność sezonowa'!$C$68:$C$77,'Zmienność sezonowa'!$C$80:$C$81)</c:f>
              <c:strCache>
                <c:ptCount val="14"/>
                <c:pt idx="0">
                  <c:v>MOST JEDLICA HUTA</c:v>
                </c:pt>
                <c:pt idx="1">
                  <c:v>KRASIEJÓW MOST</c:v>
                </c:pt>
                <c:pt idx="2">
                  <c:v>KAJAKI</c:v>
                </c:pt>
                <c:pt idx="3">
                  <c:v>ZAWADZKIE STADION</c:v>
                </c:pt>
                <c:pt idx="4">
                  <c:v>ZAWADZKIE ZIAJI</c:v>
                </c:pt>
                <c:pt idx="5">
                  <c:v>ŻĘDOWICE</c:v>
                </c:pt>
                <c:pt idx="6">
                  <c:v>KIELCZA</c:v>
                </c:pt>
                <c:pt idx="7">
                  <c:v>KRUPSKI MŁYN</c:v>
                </c:pt>
                <c:pt idx="8">
                  <c:v>POTĘPA</c:v>
                </c:pt>
                <c:pt idx="9">
                  <c:v>PUSTA KUŹNICA</c:v>
                </c:pt>
                <c:pt idx="10">
                  <c:v>BRUSIEK</c:v>
                </c:pt>
                <c:pt idx="11">
                  <c:v>KALETY 3-MAJA</c:v>
                </c:pt>
                <c:pt idx="12">
                  <c:v>MIOTEK</c:v>
                </c:pt>
                <c:pt idx="13">
                  <c:v>ŹRÓDŁO</c:v>
                </c:pt>
              </c:strCache>
            </c:strRef>
          </c:cat>
          <c:val>
            <c:numRef>
              <c:f>('Zmienność sezonowa'!$G$65:$G$66,'Zmienność sezonowa'!$G$68:$G$77,'Zmienność sezonowa'!$G$80:$G$81)</c:f>
              <c:numCache>
                <c:formatCode>0.0000</c:formatCode>
                <c:ptCount val="14"/>
                <c:pt idx="0">
                  <c:v>1.0288888888888901E-2</c:v>
                </c:pt>
                <c:pt idx="1">
                  <c:v>5.6944444444444438E-3</c:v>
                </c:pt>
                <c:pt idx="2">
                  <c:v>1.4766666666666669E-2</c:v>
                </c:pt>
                <c:pt idx="3">
                  <c:v>1.0833333333333335E-2</c:v>
                </c:pt>
                <c:pt idx="4">
                  <c:v>9.8055555555555864E-3</c:v>
                </c:pt>
                <c:pt idx="5">
                  <c:v>9.3533333333333663E-3</c:v>
                </c:pt>
                <c:pt idx="6">
                  <c:v>1.148888888888893E-2</c:v>
                </c:pt>
                <c:pt idx="7">
                  <c:v>6.2488888888888924E-3</c:v>
                </c:pt>
                <c:pt idx="8">
                  <c:v>7.1166666666666809E-3</c:v>
                </c:pt>
                <c:pt idx="9">
                  <c:v>4.5977777777777779E-3</c:v>
                </c:pt>
                <c:pt idx="10">
                  <c:v>5.2988888888888894E-3</c:v>
                </c:pt>
                <c:pt idx="11">
                  <c:v>5.5544444444444504E-3</c:v>
                </c:pt>
                <c:pt idx="12">
                  <c:v>5.6488888888888882E-3</c:v>
                </c:pt>
                <c:pt idx="13">
                  <c:v>1.4892222222222222E-2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279-41DC-B206-A40850FDA1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4303360"/>
        <c:axId val="74304896"/>
      </c:barChart>
      <c:lineChart>
        <c:grouping val="standard"/>
        <c:varyColors val="0"/>
        <c:ser>
          <c:idx val="4"/>
          <c:order val="4"/>
          <c:tx>
            <c:v>wartość graniczna</c:v>
          </c:tx>
          <c:spPr>
            <a:ln w="3175">
              <a:solidFill>
                <a:srgbClr val="FF0000"/>
              </a:solidFill>
            </a:ln>
          </c:spPr>
          <c:marker>
            <c:symbol val="none"/>
          </c:marker>
          <c:val>
            <c:numRef>
              <c:f>('Zmienność sezonowa'!$H$65:$H$66,'Zmienność sezonowa'!$H$68:$H$77,'Zmienność sezonowa'!$H$80:$H$81)</c:f>
              <c:numCache>
                <c:formatCode>General</c:formatCode>
                <c:ptCount val="14"/>
                <c:pt idx="0">
                  <c:v>2.0000000000000011E-2</c:v>
                </c:pt>
                <c:pt idx="1">
                  <c:v>2.0000000000000011E-2</c:v>
                </c:pt>
                <c:pt idx="2">
                  <c:v>2.0000000000000011E-2</c:v>
                </c:pt>
                <c:pt idx="3">
                  <c:v>2.0000000000000011E-2</c:v>
                </c:pt>
                <c:pt idx="4">
                  <c:v>2.0000000000000011E-2</c:v>
                </c:pt>
                <c:pt idx="5">
                  <c:v>2.0000000000000011E-2</c:v>
                </c:pt>
                <c:pt idx="6">
                  <c:v>2.0000000000000011E-2</c:v>
                </c:pt>
                <c:pt idx="7">
                  <c:v>2.0000000000000011E-2</c:v>
                </c:pt>
                <c:pt idx="8">
                  <c:v>2.0000000000000011E-2</c:v>
                </c:pt>
                <c:pt idx="9">
                  <c:v>2.0000000000000011E-2</c:v>
                </c:pt>
                <c:pt idx="10">
                  <c:v>2.0000000000000011E-2</c:v>
                </c:pt>
                <c:pt idx="11">
                  <c:v>2.0000000000000011E-2</c:v>
                </c:pt>
                <c:pt idx="12">
                  <c:v>2.0000000000000011E-2</c:v>
                </c:pt>
                <c:pt idx="13">
                  <c:v>2.0000000000000011E-2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0279-41DC-B206-A40850FDA1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4303360"/>
        <c:axId val="74304896"/>
      </c:lineChart>
      <c:catAx>
        <c:axId val="743033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5400000" vert="horz"/>
          <a:lstStyle/>
          <a:p>
            <a:pPr>
              <a:defRPr sz="1200"/>
            </a:pPr>
            <a:endParaRPr lang="pl-PL"/>
          </a:p>
        </c:txPr>
        <c:crossAx val="74304896"/>
        <c:crossesAt val="0"/>
        <c:auto val="1"/>
        <c:lblAlgn val="ctr"/>
        <c:lblOffset val="100"/>
        <c:noMultiLvlLbl val="0"/>
      </c:catAx>
      <c:valAx>
        <c:axId val="74304896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40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 sz="1400" dirty="0"/>
                  <a:t>Cr </a:t>
                </a:r>
                <a:r>
                  <a:rPr lang="pl-PL" sz="1400" b="1" i="0" baseline="0" dirty="0">
                    <a:effectLst/>
                  </a:rPr>
                  <a:t>[mg∙dm</a:t>
                </a:r>
                <a:r>
                  <a:rPr lang="pl-PL" sz="1400" b="1" i="0" baseline="30000" dirty="0">
                    <a:effectLst/>
                  </a:rPr>
                  <a:t>-3</a:t>
                </a:r>
                <a:r>
                  <a:rPr lang="pl-PL" sz="1400" b="1" i="0" baseline="0" dirty="0">
                    <a:effectLst/>
                  </a:rPr>
                  <a:t>]</a:t>
                </a:r>
                <a:endParaRPr lang="pl-PL" sz="1400" dirty="0">
                  <a:effectLst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40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endParaRPr lang="pl-PL" sz="1400" dirty="0"/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00" b="1"/>
            </a:pPr>
            <a:endParaRPr lang="pl-PL"/>
          </a:p>
        </c:txPr>
        <c:crossAx val="74303360"/>
        <c:crosses val="autoZero"/>
        <c:crossBetween val="between"/>
      </c:valAx>
    </c:plotArea>
    <c:legend>
      <c:legendPos val="t"/>
      <c:legendEntry>
        <c:idx val="3"/>
        <c:txPr>
          <a:bodyPr/>
          <a:lstStyle/>
          <a:p>
            <a:pPr>
              <a:defRPr sz="1100" b="0"/>
            </a:pPr>
            <a:endParaRPr lang="pl-PL"/>
          </a:p>
        </c:txPr>
      </c:legendEntry>
      <c:layout>
        <c:manualLayout>
          <c:xMode val="edge"/>
          <c:yMode val="edge"/>
          <c:x val="0.12553979537036791"/>
          <c:y val="7.7356950552462792E-2"/>
          <c:w val="0.80463163234392976"/>
          <c:h val="0.10168535157266625"/>
        </c:manualLayout>
      </c:layout>
      <c:overlay val="0"/>
      <c:txPr>
        <a:bodyPr/>
        <a:lstStyle/>
        <a:p>
          <a:pPr>
            <a:defRPr sz="1100"/>
          </a:pPr>
          <a:endParaRPr lang="pl-PL"/>
        </a:p>
      </c:txPr>
    </c:legend>
    <c:plotVisOnly val="1"/>
    <c:dispBlanksAs val="gap"/>
    <c:showDLblsOverMax val="0"/>
  </c:chart>
  <c:txPr>
    <a:bodyPr/>
    <a:lstStyle/>
    <a:p>
      <a:pPr>
        <a:defRPr sz="600"/>
      </a:pPr>
      <a:endParaRPr lang="pl-PL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9352775697045357E-2"/>
          <c:y val="9.6674892789797837E-2"/>
          <c:w val="0.91542625052018312"/>
          <c:h val="0.7096948801154867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'Zmienność sezonowa'!$D$61</c:f>
              <c:strCache>
                <c:ptCount val="1"/>
                <c:pt idx="0">
                  <c:v>zima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</c:spPr>
          <c:invertIfNegative val="0"/>
          <c:cat>
            <c:strRef>
              <c:f>('Zmienność sezonowa'!$C$65:$C$66,'Zmienność sezonowa'!$C$68:$C$77,'Zmienność sezonowa'!$C$80:$C$81)</c:f>
              <c:strCache>
                <c:ptCount val="14"/>
                <c:pt idx="0">
                  <c:v>MOST JEDLICA HUTA</c:v>
                </c:pt>
                <c:pt idx="1">
                  <c:v>KRASIEJÓW MOST</c:v>
                </c:pt>
                <c:pt idx="2">
                  <c:v>KAJAKI</c:v>
                </c:pt>
                <c:pt idx="3">
                  <c:v>ZAWADZKIE STADION</c:v>
                </c:pt>
                <c:pt idx="4">
                  <c:v>ZAWADZKIE ZIAJI</c:v>
                </c:pt>
                <c:pt idx="5">
                  <c:v>ŻĘDOWICE</c:v>
                </c:pt>
                <c:pt idx="6">
                  <c:v>KIELCZA</c:v>
                </c:pt>
                <c:pt idx="7">
                  <c:v>KRUPSKI MŁYN</c:v>
                </c:pt>
                <c:pt idx="8">
                  <c:v>POTĘPA</c:v>
                </c:pt>
                <c:pt idx="9">
                  <c:v>PUSTA KUŹNICA</c:v>
                </c:pt>
                <c:pt idx="10">
                  <c:v>BRUSIEK</c:v>
                </c:pt>
                <c:pt idx="11">
                  <c:v>KALETY 3-MAJA</c:v>
                </c:pt>
                <c:pt idx="12">
                  <c:v>MIOTEK</c:v>
                </c:pt>
                <c:pt idx="13">
                  <c:v>ŹRÓDŁO</c:v>
                </c:pt>
              </c:strCache>
            </c:strRef>
          </c:cat>
          <c:val>
            <c:numRef>
              <c:f>('Zmienność sezonowa'!$D$65:$D$66,'Zmienność sezonowa'!$D$68:$D$77,'Zmienność sezonowa'!$D$80:$D$81)</c:f>
              <c:numCache>
                <c:formatCode>0.0000</c:formatCode>
                <c:ptCount val="14"/>
                <c:pt idx="0">
                  <c:v>2.8709999999999999E-2</c:v>
                </c:pt>
                <c:pt idx="1">
                  <c:v>2.8431666666666737E-2</c:v>
                </c:pt>
                <c:pt idx="2">
                  <c:v>4.0306666666666734E-2</c:v>
                </c:pt>
                <c:pt idx="3">
                  <c:v>3.7278333333333392E-2</c:v>
                </c:pt>
                <c:pt idx="4">
                  <c:v>3.6608333333333382E-2</c:v>
                </c:pt>
                <c:pt idx="5">
                  <c:v>3.9271666666666753E-2</c:v>
                </c:pt>
                <c:pt idx="6">
                  <c:v>3.8446666666666671E-2</c:v>
                </c:pt>
                <c:pt idx="7">
                  <c:v>3.4121666666666675E-2</c:v>
                </c:pt>
                <c:pt idx="8">
                  <c:v>3.6119999999999999E-2</c:v>
                </c:pt>
                <c:pt idx="9">
                  <c:v>3.3291666666666671E-2</c:v>
                </c:pt>
                <c:pt idx="10">
                  <c:v>3.3576666666666664E-2</c:v>
                </c:pt>
                <c:pt idx="11">
                  <c:v>3.4726666666666663E-2</c:v>
                </c:pt>
                <c:pt idx="12">
                  <c:v>3.6706666666666672E-2</c:v>
                </c:pt>
                <c:pt idx="13">
                  <c:v>3.3746666666666668E-2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98-4AF4-BA7E-0730CBE0639C}"/>
            </c:ext>
          </c:extLst>
        </c:ser>
        <c:ser>
          <c:idx val="1"/>
          <c:order val="1"/>
          <c:tx>
            <c:strRef>
              <c:f>'Zmienność sezonowa'!$E$61</c:f>
              <c:strCache>
                <c:ptCount val="1"/>
                <c:pt idx="0">
                  <c:v>wiosna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 w="3175">
              <a:solidFill>
                <a:schemeClr val="tx1"/>
              </a:solidFill>
            </a:ln>
          </c:spPr>
          <c:invertIfNegative val="0"/>
          <c:cat>
            <c:strRef>
              <c:f>('Zmienność sezonowa'!$C$65:$C$66,'Zmienność sezonowa'!$C$68:$C$77,'Zmienność sezonowa'!$C$80:$C$81)</c:f>
              <c:strCache>
                <c:ptCount val="14"/>
                <c:pt idx="0">
                  <c:v>MOST JEDLICA HUTA</c:v>
                </c:pt>
                <c:pt idx="1">
                  <c:v>KRASIEJÓW MOST</c:v>
                </c:pt>
                <c:pt idx="2">
                  <c:v>KAJAKI</c:v>
                </c:pt>
                <c:pt idx="3">
                  <c:v>ZAWADZKIE STADION</c:v>
                </c:pt>
                <c:pt idx="4">
                  <c:v>ZAWADZKIE ZIAJI</c:v>
                </c:pt>
                <c:pt idx="5">
                  <c:v>ŻĘDOWICE</c:v>
                </c:pt>
                <c:pt idx="6">
                  <c:v>KIELCZA</c:v>
                </c:pt>
                <c:pt idx="7">
                  <c:v>KRUPSKI MŁYN</c:v>
                </c:pt>
                <c:pt idx="8">
                  <c:v>POTĘPA</c:v>
                </c:pt>
                <c:pt idx="9">
                  <c:v>PUSTA KUŹNICA</c:v>
                </c:pt>
                <c:pt idx="10">
                  <c:v>BRUSIEK</c:v>
                </c:pt>
                <c:pt idx="11">
                  <c:v>KALETY 3-MAJA</c:v>
                </c:pt>
                <c:pt idx="12">
                  <c:v>MIOTEK</c:v>
                </c:pt>
                <c:pt idx="13">
                  <c:v>ŹRÓDŁO</c:v>
                </c:pt>
              </c:strCache>
            </c:strRef>
          </c:cat>
          <c:val>
            <c:numRef>
              <c:f>('Zmienność sezonowa'!$E$65:$E$66,'Zmienność sezonowa'!$E$68:$E$77,'Zmienność sezonowa'!$E$80:$E$81)</c:f>
              <c:numCache>
                <c:formatCode>0.0000</c:formatCode>
                <c:ptCount val="14"/>
                <c:pt idx="0">
                  <c:v>2.0166666666666663E-2</c:v>
                </c:pt>
                <c:pt idx="1">
                  <c:v>1.8333333333333333E-2</c:v>
                </c:pt>
                <c:pt idx="2">
                  <c:v>3.1833333333333422E-2</c:v>
                </c:pt>
                <c:pt idx="3">
                  <c:v>2.2450000000000012E-2</c:v>
                </c:pt>
                <c:pt idx="4">
                  <c:v>2.6000000000000002E-2</c:v>
                </c:pt>
                <c:pt idx="5">
                  <c:v>2.2166666666666671E-2</c:v>
                </c:pt>
                <c:pt idx="6">
                  <c:v>2.3166666666666638E-2</c:v>
                </c:pt>
                <c:pt idx="7">
                  <c:v>2.3166666666666638E-2</c:v>
                </c:pt>
                <c:pt idx="8">
                  <c:v>2.5783333333333342E-2</c:v>
                </c:pt>
                <c:pt idx="9">
                  <c:v>2.4833333333333402E-2</c:v>
                </c:pt>
                <c:pt idx="10">
                  <c:v>2.2400000000000052E-2</c:v>
                </c:pt>
                <c:pt idx="11">
                  <c:v>2.0999999999999998E-2</c:v>
                </c:pt>
                <c:pt idx="12">
                  <c:v>2.0250000000000001E-2</c:v>
                </c:pt>
                <c:pt idx="13">
                  <c:v>2.325E-2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D98-4AF4-BA7E-0730CBE0639C}"/>
            </c:ext>
          </c:extLst>
        </c:ser>
        <c:ser>
          <c:idx val="2"/>
          <c:order val="2"/>
          <c:tx>
            <c:strRef>
              <c:f>'Zmienność sezonowa'!$F$61</c:f>
              <c:strCache>
                <c:ptCount val="1"/>
                <c:pt idx="0">
                  <c:v>lato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 w="3175">
              <a:solidFill>
                <a:schemeClr val="tx1"/>
              </a:solidFill>
            </a:ln>
          </c:spPr>
          <c:invertIfNegative val="0"/>
          <c:cat>
            <c:strRef>
              <c:f>('Zmienność sezonowa'!$C$65:$C$66,'Zmienność sezonowa'!$C$68:$C$77,'Zmienność sezonowa'!$C$80:$C$81)</c:f>
              <c:strCache>
                <c:ptCount val="14"/>
                <c:pt idx="0">
                  <c:v>MOST JEDLICA HUTA</c:v>
                </c:pt>
                <c:pt idx="1">
                  <c:v>KRASIEJÓW MOST</c:v>
                </c:pt>
                <c:pt idx="2">
                  <c:v>KAJAKI</c:v>
                </c:pt>
                <c:pt idx="3">
                  <c:v>ZAWADZKIE STADION</c:v>
                </c:pt>
                <c:pt idx="4">
                  <c:v>ZAWADZKIE ZIAJI</c:v>
                </c:pt>
                <c:pt idx="5">
                  <c:v>ŻĘDOWICE</c:v>
                </c:pt>
                <c:pt idx="6">
                  <c:v>KIELCZA</c:v>
                </c:pt>
                <c:pt idx="7">
                  <c:v>KRUPSKI MŁYN</c:v>
                </c:pt>
                <c:pt idx="8">
                  <c:v>POTĘPA</c:v>
                </c:pt>
                <c:pt idx="9">
                  <c:v>PUSTA KUŹNICA</c:v>
                </c:pt>
                <c:pt idx="10">
                  <c:v>BRUSIEK</c:v>
                </c:pt>
                <c:pt idx="11">
                  <c:v>KALETY 3-MAJA</c:v>
                </c:pt>
                <c:pt idx="12">
                  <c:v>MIOTEK</c:v>
                </c:pt>
                <c:pt idx="13">
                  <c:v>ŹRÓDŁO</c:v>
                </c:pt>
              </c:strCache>
            </c:strRef>
          </c:cat>
          <c:val>
            <c:numRef>
              <c:f>('Zmienność sezonowa'!$F$65:$F$66,'Zmienność sezonowa'!$F$68:$F$77,'Zmienność sezonowa'!$F$80:$F$81)</c:f>
              <c:numCache>
                <c:formatCode>0.0000</c:formatCode>
                <c:ptCount val="14"/>
                <c:pt idx="0">
                  <c:v>2.5100000000000001E-2</c:v>
                </c:pt>
                <c:pt idx="1">
                  <c:v>2.8444444444444439E-2</c:v>
                </c:pt>
                <c:pt idx="2">
                  <c:v>2.098333333333335E-2</c:v>
                </c:pt>
                <c:pt idx="3">
                  <c:v>1.6466666666666709E-2</c:v>
                </c:pt>
                <c:pt idx="4">
                  <c:v>1.8300000000000021E-2</c:v>
                </c:pt>
                <c:pt idx="5">
                  <c:v>2.8833333333333402E-2</c:v>
                </c:pt>
                <c:pt idx="6">
                  <c:v>2.3583333333333342E-2</c:v>
                </c:pt>
                <c:pt idx="7">
                  <c:v>1.9666666666666707E-2</c:v>
                </c:pt>
                <c:pt idx="8">
                  <c:v>2.1316666666666671E-2</c:v>
                </c:pt>
                <c:pt idx="9">
                  <c:v>1.7516666666666666E-2</c:v>
                </c:pt>
                <c:pt idx="10">
                  <c:v>1.6750000000000001E-2</c:v>
                </c:pt>
                <c:pt idx="11">
                  <c:v>1.7366666666666669E-2</c:v>
                </c:pt>
                <c:pt idx="12">
                  <c:v>2.0833333333333412E-2</c:v>
                </c:pt>
                <c:pt idx="13">
                  <c:v>2.3166666666666638E-2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D98-4AF4-BA7E-0730CBE0639C}"/>
            </c:ext>
          </c:extLst>
        </c:ser>
        <c:ser>
          <c:idx val="3"/>
          <c:order val="3"/>
          <c:tx>
            <c:strRef>
              <c:f>'Zmienność sezonowa'!$G$61</c:f>
              <c:strCache>
                <c:ptCount val="1"/>
                <c:pt idx="0">
                  <c:v>jesień</c:v>
                </c:pt>
              </c:strCache>
            </c:strRef>
          </c:tx>
          <c:spPr>
            <a:solidFill>
              <a:schemeClr val="tx2">
                <a:lumMod val="50000"/>
              </a:schemeClr>
            </a:solidFill>
            <a:ln w="3175">
              <a:solidFill>
                <a:schemeClr val="tx1"/>
              </a:solidFill>
            </a:ln>
          </c:spPr>
          <c:invertIfNegative val="0"/>
          <c:cat>
            <c:strRef>
              <c:f>('Zmienność sezonowa'!$C$65:$C$66,'Zmienność sezonowa'!$C$68:$C$77,'Zmienność sezonowa'!$C$80:$C$81)</c:f>
              <c:strCache>
                <c:ptCount val="14"/>
                <c:pt idx="0">
                  <c:v>MOST JEDLICA HUTA</c:v>
                </c:pt>
                <c:pt idx="1">
                  <c:v>KRASIEJÓW MOST</c:v>
                </c:pt>
                <c:pt idx="2">
                  <c:v>KAJAKI</c:v>
                </c:pt>
                <c:pt idx="3">
                  <c:v>ZAWADZKIE STADION</c:v>
                </c:pt>
                <c:pt idx="4">
                  <c:v>ZAWADZKIE ZIAJI</c:v>
                </c:pt>
                <c:pt idx="5">
                  <c:v>ŻĘDOWICE</c:v>
                </c:pt>
                <c:pt idx="6">
                  <c:v>KIELCZA</c:v>
                </c:pt>
                <c:pt idx="7">
                  <c:v>KRUPSKI MŁYN</c:v>
                </c:pt>
                <c:pt idx="8">
                  <c:v>POTĘPA</c:v>
                </c:pt>
                <c:pt idx="9">
                  <c:v>PUSTA KUŹNICA</c:v>
                </c:pt>
                <c:pt idx="10">
                  <c:v>BRUSIEK</c:v>
                </c:pt>
                <c:pt idx="11">
                  <c:v>KALETY 3-MAJA</c:v>
                </c:pt>
                <c:pt idx="12">
                  <c:v>MIOTEK</c:v>
                </c:pt>
                <c:pt idx="13">
                  <c:v>ŹRÓDŁO</c:v>
                </c:pt>
              </c:strCache>
            </c:strRef>
          </c:cat>
          <c:val>
            <c:numRef>
              <c:f>('Zmienność sezonowa'!$G$65:$G$66,'Zmienność sezonowa'!$G$68:$G$77,'Zmienność sezonowa'!$G$80:$G$81)</c:f>
              <c:numCache>
                <c:formatCode>0.0000</c:formatCode>
                <c:ptCount val="14"/>
                <c:pt idx="0">
                  <c:v>2.3333333333333341E-2</c:v>
                </c:pt>
                <c:pt idx="1">
                  <c:v>1.7944444444444443E-2</c:v>
                </c:pt>
                <c:pt idx="2">
                  <c:v>1.9444444444444445E-2</c:v>
                </c:pt>
                <c:pt idx="3">
                  <c:v>2.1855555555555618E-2</c:v>
                </c:pt>
                <c:pt idx="4">
                  <c:v>2.4433333333333397E-2</c:v>
                </c:pt>
                <c:pt idx="5">
                  <c:v>2.3277777777777894E-2</c:v>
                </c:pt>
                <c:pt idx="6">
                  <c:v>2.3222222222222231E-2</c:v>
                </c:pt>
                <c:pt idx="7">
                  <c:v>2.1666666666666671E-2</c:v>
                </c:pt>
                <c:pt idx="8">
                  <c:v>1.9955555555555608E-2</c:v>
                </c:pt>
                <c:pt idx="9">
                  <c:v>1.9722222222222269E-2</c:v>
                </c:pt>
                <c:pt idx="10">
                  <c:v>1.8444444444444444E-2</c:v>
                </c:pt>
                <c:pt idx="11">
                  <c:v>2.1388888888888888E-2</c:v>
                </c:pt>
                <c:pt idx="12">
                  <c:v>2.2344444444444445E-2</c:v>
                </c:pt>
                <c:pt idx="13">
                  <c:v>1.9944444444444445E-2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D98-4AF4-BA7E-0730CBE063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4572544"/>
        <c:axId val="74574080"/>
      </c:barChart>
      <c:lineChart>
        <c:grouping val="standard"/>
        <c:varyColors val="0"/>
        <c:ser>
          <c:idx val="4"/>
          <c:order val="4"/>
          <c:tx>
            <c:v>wartość graniczna</c:v>
          </c:tx>
          <c:spPr>
            <a:ln w="3175">
              <a:solidFill>
                <a:srgbClr val="FF0000"/>
              </a:solidFill>
            </a:ln>
          </c:spPr>
          <c:marker>
            <c:symbol val="none"/>
          </c:marker>
          <c:val>
            <c:numRef>
              <c:f>('Zmienność sezonowa'!$H$65:$H$66,'Zmienność sezonowa'!$H$68:$H$77,'Zmienność sezonowa'!$H$80:$H$81)</c:f>
              <c:numCache>
                <c:formatCode>General</c:formatCode>
                <c:ptCount val="14"/>
                <c:pt idx="0">
                  <c:v>1.0000000000000005E-2</c:v>
                </c:pt>
                <c:pt idx="1">
                  <c:v>1.0000000000000005E-2</c:v>
                </c:pt>
                <c:pt idx="2">
                  <c:v>1.0000000000000005E-2</c:v>
                </c:pt>
                <c:pt idx="3">
                  <c:v>1.0000000000000005E-2</c:v>
                </c:pt>
                <c:pt idx="4">
                  <c:v>1.0000000000000005E-2</c:v>
                </c:pt>
                <c:pt idx="5">
                  <c:v>1.0000000000000005E-2</c:v>
                </c:pt>
                <c:pt idx="6">
                  <c:v>1.0000000000000005E-2</c:v>
                </c:pt>
                <c:pt idx="7">
                  <c:v>1.0000000000000005E-2</c:v>
                </c:pt>
                <c:pt idx="8">
                  <c:v>1.0000000000000005E-2</c:v>
                </c:pt>
                <c:pt idx="9">
                  <c:v>1.0000000000000005E-2</c:v>
                </c:pt>
                <c:pt idx="10">
                  <c:v>1.0000000000000005E-2</c:v>
                </c:pt>
                <c:pt idx="11">
                  <c:v>1.0000000000000005E-2</c:v>
                </c:pt>
                <c:pt idx="12">
                  <c:v>1.0000000000000005E-2</c:v>
                </c:pt>
                <c:pt idx="13">
                  <c:v>1.0000000000000005E-2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DD98-4AF4-BA7E-0730CBE063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4572544"/>
        <c:axId val="74574080"/>
      </c:lineChart>
      <c:catAx>
        <c:axId val="745725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5400000" vert="horz"/>
          <a:lstStyle/>
          <a:p>
            <a:pPr>
              <a:defRPr sz="1200"/>
            </a:pPr>
            <a:endParaRPr lang="pl-PL"/>
          </a:p>
        </c:txPr>
        <c:crossAx val="74574080"/>
        <c:crosses val="autoZero"/>
        <c:auto val="1"/>
        <c:lblAlgn val="ctr"/>
        <c:lblOffset val="100"/>
        <c:noMultiLvlLbl val="0"/>
      </c:catAx>
      <c:valAx>
        <c:axId val="74574080"/>
        <c:scaling>
          <c:orientation val="minMax"/>
          <c:max val="0.05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pl-PL" sz="1400" dirty="0"/>
                  <a:t>Cu [</a:t>
                </a:r>
                <a:r>
                  <a:rPr lang="pl-PL" sz="1400" b="1" i="0" u="none" strike="noStrike" baseline="0" dirty="0">
                    <a:effectLst/>
                  </a:rPr>
                  <a:t>mg∙dm</a:t>
                </a:r>
                <a:r>
                  <a:rPr lang="pl-PL" sz="1400" b="1" i="0" u="none" strike="noStrike" baseline="30000" dirty="0">
                    <a:effectLst/>
                  </a:rPr>
                  <a:t>-3</a:t>
                </a:r>
                <a:r>
                  <a:rPr lang="pl-PL" sz="1400" dirty="0"/>
                  <a:t>]</a:t>
                </a: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pl-PL"/>
          </a:p>
        </c:txPr>
        <c:crossAx val="74572544"/>
        <c:crosses val="autoZero"/>
        <c:crossBetween val="between"/>
        <c:majorUnit val="1.0000000000000103E-2"/>
      </c:valAx>
    </c:plotArea>
    <c:legend>
      <c:legendPos val="t"/>
      <c:layout>
        <c:manualLayout>
          <c:xMode val="edge"/>
          <c:yMode val="edge"/>
          <c:x val="0.12825991902066719"/>
          <c:y val="7.7536985752731782E-2"/>
          <c:w val="0.79878693446792848"/>
          <c:h val="0.10701178187276883"/>
        </c:manualLayout>
      </c:layout>
      <c:overlay val="0"/>
      <c:txPr>
        <a:bodyPr/>
        <a:lstStyle/>
        <a:p>
          <a:pPr>
            <a:defRPr sz="1200"/>
          </a:pPr>
          <a:endParaRPr lang="pl-PL"/>
        </a:p>
      </c:txPr>
    </c:legend>
    <c:plotVisOnly val="1"/>
    <c:dispBlanksAs val="gap"/>
    <c:showDLblsOverMax val="0"/>
  </c:chart>
  <c:txPr>
    <a:bodyPr/>
    <a:lstStyle/>
    <a:p>
      <a:pPr>
        <a:defRPr sz="600"/>
      </a:pPr>
      <a:endParaRPr lang="pl-PL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5439443655576324E-2"/>
          <c:y val="0.11361061635918866"/>
          <c:w val="0.92456055634442358"/>
          <c:h val="0.670873929651367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'Zmienność sezonowa'!$D$61</c:f>
              <c:strCache>
                <c:ptCount val="1"/>
                <c:pt idx="0">
                  <c:v>zima</c:v>
                </c:pt>
              </c:strCache>
            </c:strRef>
          </c:tx>
          <c:spPr>
            <a:solidFill>
              <a:schemeClr val="accent4">
                <a:lumMod val="20000"/>
                <a:lumOff val="80000"/>
              </a:schemeClr>
            </a:solidFill>
            <a:ln w="3175">
              <a:solidFill>
                <a:sysClr val="windowText" lastClr="000000"/>
              </a:solidFill>
            </a:ln>
          </c:spPr>
          <c:invertIfNegative val="0"/>
          <c:cat>
            <c:strRef>
              <c:f>('Zmienność sezonowa'!$C$65:$C$66,'Zmienność sezonowa'!$C$68:$C$77,'Zmienność sezonowa'!$C$80:$C$81)</c:f>
              <c:strCache>
                <c:ptCount val="14"/>
                <c:pt idx="0">
                  <c:v>MOST JEDLICA HUTA</c:v>
                </c:pt>
                <c:pt idx="1">
                  <c:v>KRASIEJÓW MOST</c:v>
                </c:pt>
                <c:pt idx="2">
                  <c:v>KAJAKI</c:v>
                </c:pt>
                <c:pt idx="3">
                  <c:v>ZAWADZKIE STADION</c:v>
                </c:pt>
                <c:pt idx="4">
                  <c:v>ZAWADZKIE ZIAJI</c:v>
                </c:pt>
                <c:pt idx="5">
                  <c:v>ŻĘDOWICE</c:v>
                </c:pt>
                <c:pt idx="6">
                  <c:v>KIELCZA</c:v>
                </c:pt>
                <c:pt idx="7">
                  <c:v>KRUPSKI MŁYN</c:v>
                </c:pt>
                <c:pt idx="8">
                  <c:v>POTĘPA</c:v>
                </c:pt>
                <c:pt idx="9">
                  <c:v>PUSTA KUŹNICA</c:v>
                </c:pt>
                <c:pt idx="10">
                  <c:v>BRUSIEK</c:v>
                </c:pt>
                <c:pt idx="11">
                  <c:v>KALETY 3-MAJA</c:v>
                </c:pt>
                <c:pt idx="12">
                  <c:v>MIOTEK</c:v>
                </c:pt>
                <c:pt idx="13">
                  <c:v>ŹRÓDŁO</c:v>
                </c:pt>
              </c:strCache>
            </c:strRef>
          </c:cat>
          <c:val>
            <c:numRef>
              <c:f>('Zmienność sezonowa'!$D$65:$D$66,'Zmienność sezonowa'!$D$68:$D$77,'Zmienność sezonowa'!$D$80:$D$81)</c:f>
              <c:numCache>
                <c:formatCode>0.0000</c:formatCode>
                <c:ptCount val="14"/>
                <c:pt idx="0">
                  <c:v>9.3500000000000371E-3</c:v>
                </c:pt>
                <c:pt idx="1">
                  <c:v>5.8333333333333588E-3</c:v>
                </c:pt>
                <c:pt idx="2">
                  <c:v>4.5633333333333472E-3</c:v>
                </c:pt>
                <c:pt idx="3">
                  <c:v>4.2150000000000104E-3</c:v>
                </c:pt>
                <c:pt idx="4">
                  <c:v>5.4150000000000014E-3</c:v>
                </c:pt>
                <c:pt idx="5">
                  <c:v>5.7483333333333587E-3</c:v>
                </c:pt>
                <c:pt idx="6">
                  <c:v>6.3983333333333539E-3</c:v>
                </c:pt>
                <c:pt idx="7">
                  <c:v>6.1650000000000003E-3</c:v>
                </c:pt>
                <c:pt idx="8">
                  <c:v>4.298333333333351E-3</c:v>
                </c:pt>
                <c:pt idx="9">
                  <c:v>4.1483333333333511E-3</c:v>
                </c:pt>
                <c:pt idx="10">
                  <c:v>4.1300000000000104E-3</c:v>
                </c:pt>
                <c:pt idx="11">
                  <c:v>5.7000000000000115E-3</c:v>
                </c:pt>
                <c:pt idx="12">
                  <c:v>4.3800000000000002E-3</c:v>
                </c:pt>
                <c:pt idx="13">
                  <c:v>3.9300000000000012E-3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098-43B8-82B3-FD8619C41F7A}"/>
            </c:ext>
          </c:extLst>
        </c:ser>
        <c:ser>
          <c:idx val="1"/>
          <c:order val="1"/>
          <c:tx>
            <c:strRef>
              <c:f>'Zmienność sezonowa'!$E$61</c:f>
              <c:strCache>
                <c:ptCount val="1"/>
                <c:pt idx="0">
                  <c:v>wiosna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 w="3175">
              <a:solidFill>
                <a:sysClr val="windowText" lastClr="000000"/>
              </a:solidFill>
            </a:ln>
          </c:spPr>
          <c:invertIfNegative val="0"/>
          <c:cat>
            <c:strRef>
              <c:f>('Zmienność sezonowa'!$C$65:$C$66,'Zmienność sezonowa'!$C$68:$C$77,'Zmienność sezonowa'!$C$80:$C$81)</c:f>
              <c:strCache>
                <c:ptCount val="14"/>
                <c:pt idx="0">
                  <c:v>MOST JEDLICA HUTA</c:v>
                </c:pt>
                <c:pt idx="1">
                  <c:v>KRASIEJÓW MOST</c:v>
                </c:pt>
                <c:pt idx="2">
                  <c:v>KAJAKI</c:v>
                </c:pt>
                <c:pt idx="3">
                  <c:v>ZAWADZKIE STADION</c:v>
                </c:pt>
                <c:pt idx="4">
                  <c:v>ZAWADZKIE ZIAJI</c:v>
                </c:pt>
                <c:pt idx="5">
                  <c:v>ŻĘDOWICE</c:v>
                </c:pt>
                <c:pt idx="6">
                  <c:v>KIELCZA</c:v>
                </c:pt>
                <c:pt idx="7">
                  <c:v>KRUPSKI MŁYN</c:v>
                </c:pt>
                <c:pt idx="8">
                  <c:v>POTĘPA</c:v>
                </c:pt>
                <c:pt idx="9">
                  <c:v>PUSTA KUŹNICA</c:v>
                </c:pt>
                <c:pt idx="10">
                  <c:v>BRUSIEK</c:v>
                </c:pt>
                <c:pt idx="11">
                  <c:v>KALETY 3-MAJA</c:v>
                </c:pt>
                <c:pt idx="12">
                  <c:v>MIOTEK</c:v>
                </c:pt>
                <c:pt idx="13">
                  <c:v>ŹRÓDŁO</c:v>
                </c:pt>
              </c:strCache>
            </c:strRef>
          </c:cat>
          <c:val>
            <c:numRef>
              <c:f>('Zmienność sezonowa'!$E$65:$E$66,'Zmienność sezonowa'!$E$68:$E$77,'Zmienność sezonowa'!$E$80:$E$81)</c:f>
              <c:numCache>
                <c:formatCode>0.0000</c:formatCode>
                <c:ptCount val="14"/>
                <c:pt idx="0">
                  <c:v>3.9000000000000081E-3</c:v>
                </c:pt>
                <c:pt idx="1">
                  <c:v>5.4333333333333612E-3</c:v>
                </c:pt>
                <c:pt idx="2">
                  <c:v>7.3833333333333589E-3</c:v>
                </c:pt>
                <c:pt idx="3">
                  <c:v>4.4500000000000034E-3</c:v>
                </c:pt>
                <c:pt idx="4">
                  <c:v>7.1500000000000105E-3</c:v>
                </c:pt>
                <c:pt idx="5">
                  <c:v>7.1333333333333578E-3</c:v>
                </c:pt>
                <c:pt idx="6">
                  <c:v>7.1333333333333578E-3</c:v>
                </c:pt>
                <c:pt idx="7">
                  <c:v>8.4833333333333566E-3</c:v>
                </c:pt>
                <c:pt idx="8">
                  <c:v>3.6833333333333449E-3</c:v>
                </c:pt>
                <c:pt idx="9">
                  <c:v>4.7000000000000115E-3</c:v>
                </c:pt>
                <c:pt idx="10">
                  <c:v>4.4500000000000034E-3</c:v>
                </c:pt>
                <c:pt idx="11">
                  <c:v>4.5000000000000014E-3</c:v>
                </c:pt>
                <c:pt idx="12">
                  <c:v>3.8000000000000052E-3</c:v>
                </c:pt>
                <c:pt idx="13">
                  <c:v>3.7500000000000077E-3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098-43B8-82B3-FD8619C41F7A}"/>
            </c:ext>
          </c:extLst>
        </c:ser>
        <c:ser>
          <c:idx val="2"/>
          <c:order val="2"/>
          <c:tx>
            <c:strRef>
              <c:f>'Zmienność sezonowa'!$F$61</c:f>
              <c:strCache>
                <c:ptCount val="1"/>
                <c:pt idx="0">
                  <c:v>lato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 w="3175">
              <a:solidFill>
                <a:sysClr val="windowText" lastClr="000000"/>
              </a:solidFill>
            </a:ln>
          </c:spPr>
          <c:invertIfNegative val="0"/>
          <c:cat>
            <c:strRef>
              <c:f>('Zmienność sezonowa'!$C$65:$C$66,'Zmienność sezonowa'!$C$68:$C$77,'Zmienność sezonowa'!$C$80:$C$81)</c:f>
              <c:strCache>
                <c:ptCount val="14"/>
                <c:pt idx="0">
                  <c:v>MOST JEDLICA HUTA</c:v>
                </c:pt>
                <c:pt idx="1">
                  <c:v>KRASIEJÓW MOST</c:v>
                </c:pt>
                <c:pt idx="2">
                  <c:v>KAJAKI</c:v>
                </c:pt>
                <c:pt idx="3">
                  <c:v>ZAWADZKIE STADION</c:v>
                </c:pt>
                <c:pt idx="4">
                  <c:v>ZAWADZKIE ZIAJI</c:v>
                </c:pt>
                <c:pt idx="5">
                  <c:v>ŻĘDOWICE</c:v>
                </c:pt>
                <c:pt idx="6">
                  <c:v>KIELCZA</c:v>
                </c:pt>
                <c:pt idx="7">
                  <c:v>KRUPSKI MŁYN</c:v>
                </c:pt>
                <c:pt idx="8">
                  <c:v>POTĘPA</c:v>
                </c:pt>
                <c:pt idx="9">
                  <c:v>PUSTA KUŹNICA</c:v>
                </c:pt>
                <c:pt idx="10">
                  <c:v>BRUSIEK</c:v>
                </c:pt>
                <c:pt idx="11">
                  <c:v>KALETY 3-MAJA</c:v>
                </c:pt>
                <c:pt idx="12">
                  <c:v>MIOTEK</c:v>
                </c:pt>
                <c:pt idx="13">
                  <c:v>ŹRÓDŁO</c:v>
                </c:pt>
              </c:strCache>
            </c:strRef>
          </c:cat>
          <c:val>
            <c:numRef>
              <c:f>('Zmienność sezonowa'!$F$65:$F$66,'Zmienność sezonowa'!$F$68:$F$77,'Zmienność sezonowa'!$F$80:$F$81)</c:f>
              <c:numCache>
                <c:formatCode>0.0000</c:formatCode>
                <c:ptCount val="14"/>
                <c:pt idx="0">
                  <c:v>4.1222222222222224E-3</c:v>
                </c:pt>
                <c:pt idx="1">
                  <c:v>7.1666666666666788E-3</c:v>
                </c:pt>
                <c:pt idx="2">
                  <c:v>1.8749999999999999E-2</c:v>
                </c:pt>
                <c:pt idx="3">
                  <c:v>4.5500000000000002E-3</c:v>
                </c:pt>
                <c:pt idx="4">
                  <c:v>5.8500000000000114E-3</c:v>
                </c:pt>
                <c:pt idx="5">
                  <c:v>4.2800000000000034E-3</c:v>
                </c:pt>
                <c:pt idx="6">
                  <c:v>5.9666666666666817E-3</c:v>
                </c:pt>
                <c:pt idx="7">
                  <c:v>1.0716666666666669E-2</c:v>
                </c:pt>
                <c:pt idx="8">
                  <c:v>1.0299999999999978E-2</c:v>
                </c:pt>
                <c:pt idx="9">
                  <c:v>4.13333333333335E-3</c:v>
                </c:pt>
                <c:pt idx="10">
                  <c:v>4.2500000000000003E-3</c:v>
                </c:pt>
                <c:pt idx="11">
                  <c:v>4.0500000000000024E-3</c:v>
                </c:pt>
                <c:pt idx="12">
                  <c:v>4.0666666666666724E-3</c:v>
                </c:pt>
                <c:pt idx="13">
                  <c:v>3.7166666666666724E-3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098-43B8-82B3-FD8619C41F7A}"/>
            </c:ext>
          </c:extLst>
        </c:ser>
        <c:ser>
          <c:idx val="3"/>
          <c:order val="3"/>
          <c:tx>
            <c:strRef>
              <c:f>'Zmienność sezonowa'!$G$61</c:f>
              <c:strCache>
                <c:ptCount val="1"/>
                <c:pt idx="0">
                  <c:v>jesień</c:v>
                </c:pt>
              </c:strCache>
            </c:strRef>
          </c:tx>
          <c:spPr>
            <a:solidFill>
              <a:schemeClr val="accent4">
                <a:lumMod val="50000"/>
              </a:schemeClr>
            </a:solidFill>
            <a:ln w="3175">
              <a:solidFill>
                <a:sysClr val="windowText" lastClr="000000"/>
              </a:solidFill>
            </a:ln>
          </c:spPr>
          <c:invertIfNegative val="0"/>
          <c:cat>
            <c:strRef>
              <c:f>('Zmienność sezonowa'!$C$65:$C$66,'Zmienność sezonowa'!$C$68:$C$77,'Zmienność sezonowa'!$C$80:$C$81)</c:f>
              <c:strCache>
                <c:ptCount val="14"/>
                <c:pt idx="0">
                  <c:v>MOST JEDLICA HUTA</c:v>
                </c:pt>
                <c:pt idx="1">
                  <c:v>KRASIEJÓW MOST</c:v>
                </c:pt>
                <c:pt idx="2">
                  <c:v>KAJAKI</c:v>
                </c:pt>
                <c:pt idx="3">
                  <c:v>ZAWADZKIE STADION</c:v>
                </c:pt>
                <c:pt idx="4">
                  <c:v>ZAWADZKIE ZIAJI</c:v>
                </c:pt>
                <c:pt idx="5">
                  <c:v>ŻĘDOWICE</c:v>
                </c:pt>
                <c:pt idx="6">
                  <c:v>KIELCZA</c:v>
                </c:pt>
                <c:pt idx="7">
                  <c:v>KRUPSKI MŁYN</c:v>
                </c:pt>
                <c:pt idx="8">
                  <c:v>POTĘPA</c:v>
                </c:pt>
                <c:pt idx="9">
                  <c:v>PUSTA KUŹNICA</c:v>
                </c:pt>
                <c:pt idx="10">
                  <c:v>BRUSIEK</c:v>
                </c:pt>
                <c:pt idx="11">
                  <c:v>KALETY 3-MAJA</c:v>
                </c:pt>
                <c:pt idx="12">
                  <c:v>MIOTEK</c:v>
                </c:pt>
                <c:pt idx="13">
                  <c:v>ŹRÓDŁO</c:v>
                </c:pt>
              </c:strCache>
            </c:strRef>
          </c:cat>
          <c:val>
            <c:numRef>
              <c:f>('Zmienność sezonowa'!$G$65:$G$66,'Zmienność sezonowa'!$G$68:$G$77,'Zmienność sezonowa'!$G$80:$G$81)</c:f>
              <c:numCache>
                <c:formatCode>0.0000</c:formatCode>
                <c:ptCount val="14"/>
                <c:pt idx="0">
                  <c:v>5.1333333333333534E-3</c:v>
                </c:pt>
                <c:pt idx="1">
                  <c:v>5.6000000000000034E-3</c:v>
                </c:pt>
                <c:pt idx="2">
                  <c:v>4.0888888888888893E-3</c:v>
                </c:pt>
                <c:pt idx="3">
                  <c:v>3.8333333333333392E-3</c:v>
                </c:pt>
                <c:pt idx="4">
                  <c:v>4.4444444444444514E-3</c:v>
                </c:pt>
                <c:pt idx="5">
                  <c:v>4.13333333333335E-3</c:v>
                </c:pt>
                <c:pt idx="6">
                  <c:v>4.1000000000000003E-3</c:v>
                </c:pt>
                <c:pt idx="7">
                  <c:v>3.5777777777777943E-3</c:v>
                </c:pt>
                <c:pt idx="8">
                  <c:v>8.7333333333333325E-3</c:v>
                </c:pt>
                <c:pt idx="9">
                  <c:v>3.0000000000000061E-3</c:v>
                </c:pt>
                <c:pt idx="10">
                  <c:v>7.899999999999999E-3</c:v>
                </c:pt>
                <c:pt idx="11">
                  <c:v>4.6777777777777781E-3</c:v>
                </c:pt>
                <c:pt idx="12">
                  <c:v>3.1888888888888891E-3</c:v>
                </c:pt>
                <c:pt idx="13">
                  <c:v>2.8666666666666671E-3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098-43B8-82B3-FD8619C41F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5000064"/>
        <c:axId val="75014144"/>
      </c:barChart>
      <c:lineChart>
        <c:grouping val="standard"/>
        <c:varyColors val="0"/>
        <c:ser>
          <c:idx val="4"/>
          <c:order val="4"/>
          <c:tx>
            <c:v>wartość graniczna</c:v>
          </c:tx>
          <c:spPr>
            <a:ln w="3175">
              <a:solidFill>
                <a:srgbClr val="FF0000"/>
              </a:solidFill>
            </a:ln>
          </c:spPr>
          <c:marker>
            <c:symbol val="none"/>
          </c:marker>
          <c:cat>
            <c:strRef>
              <c:f>('Zmienność sezonowa'!$C$65:$C$66,'Zmienność sezonowa'!$C$68:$C$77,'Zmienność sezonowa'!$C$80:$C$81)</c:f>
              <c:strCache>
                <c:ptCount val="14"/>
                <c:pt idx="0">
                  <c:v>MOST JEDLICA HUTA</c:v>
                </c:pt>
                <c:pt idx="1">
                  <c:v>KRASIEJÓW MOST</c:v>
                </c:pt>
                <c:pt idx="2">
                  <c:v>KAJAKI</c:v>
                </c:pt>
                <c:pt idx="3">
                  <c:v>ZAWADZKIE STADION</c:v>
                </c:pt>
                <c:pt idx="4">
                  <c:v>ZAWADZKIE ZIAJI</c:v>
                </c:pt>
                <c:pt idx="5">
                  <c:v>ŻĘDOWICE</c:v>
                </c:pt>
                <c:pt idx="6">
                  <c:v>KIELCZA</c:v>
                </c:pt>
                <c:pt idx="7">
                  <c:v>KRUPSKI MŁYN</c:v>
                </c:pt>
                <c:pt idx="8">
                  <c:v>POTĘPA</c:v>
                </c:pt>
                <c:pt idx="9">
                  <c:v>PUSTA KUŹNICA</c:v>
                </c:pt>
                <c:pt idx="10">
                  <c:v>BRUSIEK</c:v>
                </c:pt>
                <c:pt idx="11">
                  <c:v>KALETY 3-MAJA</c:v>
                </c:pt>
                <c:pt idx="12">
                  <c:v>MIOTEK</c:v>
                </c:pt>
                <c:pt idx="13">
                  <c:v>ŹRÓDŁO</c:v>
                </c:pt>
              </c:strCache>
            </c:strRef>
          </c:cat>
          <c:val>
            <c:numRef>
              <c:f>('Zmienność sezonowa'!$H$65:$H$66,'Zmienność sezonowa'!$H$68:$H$77,'Zmienność sezonowa'!$H$80:$H$81)</c:f>
              <c:numCache>
                <c:formatCode>General</c:formatCode>
                <c:ptCount val="14"/>
                <c:pt idx="0">
                  <c:v>1.1999999999999999E-3</c:v>
                </c:pt>
                <c:pt idx="1">
                  <c:v>1.1999999999999999E-3</c:v>
                </c:pt>
                <c:pt idx="2">
                  <c:v>1.1999999999999999E-3</c:v>
                </c:pt>
                <c:pt idx="3">
                  <c:v>1.1999999999999999E-3</c:v>
                </c:pt>
                <c:pt idx="4">
                  <c:v>1.1999999999999999E-3</c:v>
                </c:pt>
                <c:pt idx="5">
                  <c:v>1.1999999999999999E-3</c:v>
                </c:pt>
                <c:pt idx="6">
                  <c:v>1.1999999999999999E-3</c:v>
                </c:pt>
                <c:pt idx="7">
                  <c:v>1.1999999999999999E-3</c:v>
                </c:pt>
                <c:pt idx="8">
                  <c:v>1.1999999999999999E-3</c:v>
                </c:pt>
                <c:pt idx="9">
                  <c:v>1.1999999999999999E-3</c:v>
                </c:pt>
                <c:pt idx="10">
                  <c:v>1.1999999999999999E-3</c:v>
                </c:pt>
                <c:pt idx="11">
                  <c:v>1.1999999999999999E-3</c:v>
                </c:pt>
                <c:pt idx="12">
                  <c:v>1.1999999999999999E-3</c:v>
                </c:pt>
                <c:pt idx="13">
                  <c:v>1.1999999999999999E-3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098-43B8-82B3-FD8619C41F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5000064"/>
        <c:axId val="75014144"/>
      </c:lineChart>
      <c:catAx>
        <c:axId val="750000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5400000" vert="horz"/>
          <a:lstStyle/>
          <a:p>
            <a:pPr>
              <a:defRPr sz="1200"/>
            </a:pPr>
            <a:endParaRPr lang="pl-PL"/>
          </a:p>
        </c:txPr>
        <c:crossAx val="75014144"/>
        <c:crosses val="autoZero"/>
        <c:auto val="1"/>
        <c:lblAlgn val="ctr"/>
        <c:lblOffset val="100"/>
        <c:noMultiLvlLbl val="0"/>
      </c:catAx>
      <c:valAx>
        <c:axId val="75014144"/>
        <c:scaling>
          <c:orientation val="minMax"/>
          <c:max val="2.0000000000000011E-2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pl-PL" sz="1400" dirty="0"/>
                  <a:t>Pb [</a:t>
                </a:r>
                <a:r>
                  <a:rPr lang="pl-PL" sz="1400" b="1" i="0" u="none" strike="noStrike" baseline="0" dirty="0">
                    <a:effectLst/>
                  </a:rPr>
                  <a:t>mg∙dm</a:t>
                </a:r>
                <a:r>
                  <a:rPr lang="pl-PL" sz="1400" b="1" i="0" u="none" strike="noStrike" baseline="30000" dirty="0">
                    <a:effectLst/>
                  </a:rPr>
                  <a:t>-3</a:t>
                </a:r>
                <a:r>
                  <a:rPr lang="pl-PL" sz="1400" dirty="0"/>
                  <a:t>]</a:t>
                </a:r>
              </a:p>
            </c:rich>
          </c:tx>
          <c:layout>
            <c:manualLayout>
              <c:xMode val="edge"/>
              <c:yMode val="edge"/>
              <c:x val="0"/>
              <c:y val="0.30254400824669186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00" b="0"/>
            </a:pPr>
            <a:endParaRPr lang="pl-PL"/>
          </a:p>
        </c:txPr>
        <c:crossAx val="75000064"/>
        <c:crosses val="autoZero"/>
        <c:crossBetween val="between"/>
        <c:majorUnit val="2.0000000000000052E-3"/>
      </c:valAx>
    </c:plotArea>
    <c:legend>
      <c:legendPos val="t"/>
      <c:overlay val="0"/>
      <c:txPr>
        <a:bodyPr/>
        <a:lstStyle/>
        <a:p>
          <a:pPr>
            <a:defRPr sz="1200"/>
          </a:pPr>
          <a:endParaRPr lang="pl-PL"/>
        </a:p>
      </c:txPr>
    </c:legend>
    <c:plotVisOnly val="1"/>
    <c:dispBlanksAs val="gap"/>
    <c:showDLblsOverMax val="0"/>
  </c:chart>
  <c:txPr>
    <a:bodyPr/>
    <a:lstStyle/>
    <a:p>
      <a:pPr>
        <a:defRPr sz="600"/>
      </a:pPr>
      <a:endParaRPr lang="pl-PL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'Zmienność sezonowa'!$D$61</c:f>
              <c:strCache>
                <c:ptCount val="1"/>
                <c:pt idx="0">
                  <c:v>zima</c:v>
                </c:pt>
              </c:strCache>
            </c:strRef>
          </c:tx>
          <c:spPr>
            <a:solidFill>
              <a:schemeClr val="accent2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</c:spPr>
          <c:invertIfNegative val="0"/>
          <c:cat>
            <c:strRef>
              <c:f>('Zmienność sezonowa'!$C$65:$C$66,'Zmienność sezonowa'!$C$68:$C$77,'Zmienność sezonowa'!$C$80:$C$81)</c:f>
              <c:strCache>
                <c:ptCount val="14"/>
                <c:pt idx="0">
                  <c:v>MOST JEDLICA HUTA</c:v>
                </c:pt>
                <c:pt idx="1">
                  <c:v>KRASIEJÓW MOST</c:v>
                </c:pt>
                <c:pt idx="2">
                  <c:v>KAJAKI</c:v>
                </c:pt>
                <c:pt idx="3">
                  <c:v>ZAWADZKIE STADION</c:v>
                </c:pt>
                <c:pt idx="4">
                  <c:v>ZAWADZKIE ZIAJI</c:v>
                </c:pt>
                <c:pt idx="5">
                  <c:v>ŻĘDOWICE</c:v>
                </c:pt>
                <c:pt idx="6">
                  <c:v>KIELCZA</c:v>
                </c:pt>
                <c:pt idx="7">
                  <c:v>KRUPSKI MŁYN</c:v>
                </c:pt>
                <c:pt idx="8">
                  <c:v>POTĘPA</c:v>
                </c:pt>
                <c:pt idx="9">
                  <c:v>PUSTA KUŹNICA</c:v>
                </c:pt>
                <c:pt idx="10">
                  <c:v>BRUSIEK</c:v>
                </c:pt>
                <c:pt idx="11">
                  <c:v>KALETY 3-MAJA</c:v>
                </c:pt>
                <c:pt idx="12">
                  <c:v>MIOTEK</c:v>
                </c:pt>
                <c:pt idx="13">
                  <c:v>ŹRÓDŁO</c:v>
                </c:pt>
              </c:strCache>
            </c:strRef>
          </c:cat>
          <c:val>
            <c:numRef>
              <c:f>('Zmienność sezonowa'!$D$65:$D$66,'Zmienność sezonowa'!$D$68:$D$77,'Zmienność sezonowa'!$D$80:$D$81)</c:f>
              <c:numCache>
                <c:formatCode>0.0000</c:formatCode>
                <c:ptCount val="14"/>
                <c:pt idx="0">
                  <c:v>0.13645333333333379</c:v>
                </c:pt>
                <c:pt idx="1">
                  <c:v>9.6123333333333366E-2</c:v>
                </c:pt>
                <c:pt idx="2">
                  <c:v>9.1413333333333333E-2</c:v>
                </c:pt>
                <c:pt idx="3">
                  <c:v>0.11292000000000002</c:v>
                </c:pt>
                <c:pt idx="4">
                  <c:v>0.11677333333333342</c:v>
                </c:pt>
                <c:pt idx="5">
                  <c:v>0.1432866666666667</c:v>
                </c:pt>
                <c:pt idx="6">
                  <c:v>0.13002666666666665</c:v>
                </c:pt>
                <c:pt idx="7">
                  <c:v>9.7793333333333343E-2</c:v>
                </c:pt>
                <c:pt idx="8">
                  <c:v>5.904333333333351E-2</c:v>
                </c:pt>
                <c:pt idx="9">
                  <c:v>6.3813333333333555E-2</c:v>
                </c:pt>
                <c:pt idx="10">
                  <c:v>7.4380000000000168E-2</c:v>
                </c:pt>
                <c:pt idx="11">
                  <c:v>6.7850000000000021E-2</c:v>
                </c:pt>
                <c:pt idx="12">
                  <c:v>6.3053333333333433E-2</c:v>
                </c:pt>
                <c:pt idx="13">
                  <c:v>1.6723333333333375E-2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0A-43BF-9C17-3E365EC47FAE}"/>
            </c:ext>
          </c:extLst>
        </c:ser>
        <c:ser>
          <c:idx val="1"/>
          <c:order val="1"/>
          <c:tx>
            <c:strRef>
              <c:f>'Zmienność sezonowa'!$E$61</c:f>
              <c:strCache>
                <c:ptCount val="1"/>
                <c:pt idx="0">
                  <c:v>wiosna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 w="3175">
              <a:solidFill>
                <a:schemeClr val="tx1"/>
              </a:solidFill>
            </a:ln>
          </c:spPr>
          <c:invertIfNegative val="0"/>
          <c:cat>
            <c:strRef>
              <c:f>('Zmienność sezonowa'!$C$65:$C$66,'Zmienność sezonowa'!$C$68:$C$77,'Zmienność sezonowa'!$C$80:$C$81)</c:f>
              <c:strCache>
                <c:ptCount val="14"/>
                <c:pt idx="0">
                  <c:v>MOST JEDLICA HUTA</c:v>
                </c:pt>
                <c:pt idx="1">
                  <c:v>KRASIEJÓW MOST</c:v>
                </c:pt>
                <c:pt idx="2">
                  <c:v>KAJAKI</c:v>
                </c:pt>
                <c:pt idx="3">
                  <c:v>ZAWADZKIE STADION</c:v>
                </c:pt>
                <c:pt idx="4">
                  <c:v>ZAWADZKIE ZIAJI</c:v>
                </c:pt>
                <c:pt idx="5">
                  <c:v>ŻĘDOWICE</c:v>
                </c:pt>
                <c:pt idx="6">
                  <c:v>KIELCZA</c:v>
                </c:pt>
                <c:pt idx="7">
                  <c:v>KRUPSKI MŁYN</c:v>
                </c:pt>
                <c:pt idx="8">
                  <c:v>POTĘPA</c:v>
                </c:pt>
                <c:pt idx="9">
                  <c:v>PUSTA KUŹNICA</c:v>
                </c:pt>
                <c:pt idx="10">
                  <c:v>BRUSIEK</c:v>
                </c:pt>
                <c:pt idx="11">
                  <c:v>KALETY 3-MAJA</c:v>
                </c:pt>
                <c:pt idx="12">
                  <c:v>MIOTEK</c:v>
                </c:pt>
                <c:pt idx="13">
                  <c:v>ŹRÓDŁO</c:v>
                </c:pt>
              </c:strCache>
            </c:strRef>
          </c:cat>
          <c:val>
            <c:numRef>
              <c:f>('Zmienność sezonowa'!$E$65:$E$66,'Zmienność sezonowa'!$E$68:$E$77,'Zmienność sezonowa'!$E$80:$E$81)</c:f>
              <c:numCache>
                <c:formatCode>0.0000</c:formatCode>
                <c:ptCount val="14"/>
                <c:pt idx="0">
                  <c:v>4.4350000000000118E-2</c:v>
                </c:pt>
                <c:pt idx="1">
                  <c:v>6.8666666666666681E-2</c:v>
                </c:pt>
                <c:pt idx="2">
                  <c:v>5.7933333333333531E-2</c:v>
                </c:pt>
                <c:pt idx="3">
                  <c:v>6.5933333333333524E-2</c:v>
                </c:pt>
                <c:pt idx="4">
                  <c:v>8.790000000000002E-2</c:v>
                </c:pt>
                <c:pt idx="5">
                  <c:v>7.5511111111111265E-2</c:v>
                </c:pt>
                <c:pt idx="6">
                  <c:v>9.5500000000000251E-2</c:v>
                </c:pt>
                <c:pt idx="7">
                  <c:v>8.8288888888888944E-2</c:v>
                </c:pt>
                <c:pt idx="8">
                  <c:v>0.1675888888888889</c:v>
                </c:pt>
                <c:pt idx="9">
                  <c:v>3.1266666666666672E-2</c:v>
                </c:pt>
                <c:pt idx="10">
                  <c:v>4.2033333333333533E-2</c:v>
                </c:pt>
                <c:pt idx="11">
                  <c:v>4.0955555555555433E-2</c:v>
                </c:pt>
                <c:pt idx="12">
                  <c:v>9.0933333333333324E-2</c:v>
                </c:pt>
                <c:pt idx="13">
                  <c:v>1.6700000000000045E-2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E0A-43BF-9C17-3E365EC47FAE}"/>
            </c:ext>
          </c:extLst>
        </c:ser>
        <c:ser>
          <c:idx val="2"/>
          <c:order val="2"/>
          <c:tx>
            <c:strRef>
              <c:f>'Zmienność sezonowa'!$F$61</c:f>
              <c:strCache>
                <c:ptCount val="1"/>
                <c:pt idx="0">
                  <c:v>lato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 w="3175">
              <a:solidFill>
                <a:schemeClr val="tx1"/>
              </a:solidFill>
            </a:ln>
          </c:spPr>
          <c:invertIfNegative val="0"/>
          <c:cat>
            <c:strRef>
              <c:f>('Zmienność sezonowa'!$C$65:$C$66,'Zmienność sezonowa'!$C$68:$C$77,'Zmienność sezonowa'!$C$80:$C$81)</c:f>
              <c:strCache>
                <c:ptCount val="14"/>
                <c:pt idx="0">
                  <c:v>MOST JEDLICA HUTA</c:v>
                </c:pt>
                <c:pt idx="1">
                  <c:v>KRASIEJÓW MOST</c:v>
                </c:pt>
                <c:pt idx="2">
                  <c:v>KAJAKI</c:v>
                </c:pt>
                <c:pt idx="3">
                  <c:v>ZAWADZKIE STADION</c:v>
                </c:pt>
                <c:pt idx="4">
                  <c:v>ZAWADZKIE ZIAJI</c:v>
                </c:pt>
                <c:pt idx="5">
                  <c:v>ŻĘDOWICE</c:v>
                </c:pt>
                <c:pt idx="6">
                  <c:v>KIELCZA</c:v>
                </c:pt>
                <c:pt idx="7">
                  <c:v>KRUPSKI MŁYN</c:v>
                </c:pt>
                <c:pt idx="8">
                  <c:v>POTĘPA</c:v>
                </c:pt>
                <c:pt idx="9">
                  <c:v>PUSTA KUŹNICA</c:v>
                </c:pt>
                <c:pt idx="10">
                  <c:v>BRUSIEK</c:v>
                </c:pt>
                <c:pt idx="11">
                  <c:v>KALETY 3-MAJA</c:v>
                </c:pt>
                <c:pt idx="12">
                  <c:v>MIOTEK</c:v>
                </c:pt>
                <c:pt idx="13">
                  <c:v>ŹRÓDŁO</c:v>
                </c:pt>
              </c:strCache>
            </c:strRef>
          </c:cat>
          <c:val>
            <c:numRef>
              <c:f>('Zmienność sezonowa'!$F$65:$F$66,'Zmienność sezonowa'!$F$68:$F$77,'Zmienność sezonowa'!$F$80:$F$81)</c:f>
              <c:numCache>
                <c:formatCode>0.0000</c:formatCode>
                <c:ptCount val="14"/>
                <c:pt idx="0">
                  <c:v>2.7277777777777956E-2</c:v>
                </c:pt>
                <c:pt idx="1">
                  <c:v>5.1277777777777755E-2</c:v>
                </c:pt>
                <c:pt idx="2">
                  <c:v>8.2750000000000046E-2</c:v>
                </c:pt>
                <c:pt idx="3">
                  <c:v>3.3444444444444443E-2</c:v>
                </c:pt>
                <c:pt idx="4">
                  <c:v>3.7888888888888882E-2</c:v>
                </c:pt>
                <c:pt idx="5">
                  <c:v>4.4666666666666771E-2</c:v>
                </c:pt>
                <c:pt idx="6">
                  <c:v>5.6555555555555408E-2</c:v>
                </c:pt>
                <c:pt idx="7">
                  <c:v>5.8333333333333535E-2</c:v>
                </c:pt>
                <c:pt idx="8">
                  <c:v>5.0888888888888893E-2</c:v>
                </c:pt>
                <c:pt idx="9">
                  <c:v>2.5222222222222219E-2</c:v>
                </c:pt>
                <c:pt idx="10">
                  <c:v>2.7222222222222252E-2</c:v>
                </c:pt>
                <c:pt idx="11">
                  <c:v>2.1555555555555592E-2</c:v>
                </c:pt>
                <c:pt idx="12">
                  <c:v>2.0000000000000011E-2</c:v>
                </c:pt>
                <c:pt idx="13">
                  <c:v>1.6000000000000021E-2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E0A-43BF-9C17-3E365EC47FAE}"/>
            </c:ext>
          </c:extLst>
        </c:ser>
        <c:ser>
          <c:idx val="3"/>
          <c:order val="3"/>
          <c:tx>
            <c:strRef>
              <c:f>'Zmienność sezonowa'!$G$61</c:f>
              <c:strCache>
                <c:ptCount val="1"/>
                <c:pt idx="0">
                  <c:v>jesień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 w="3175">
              <a:solidFill>
                <a:schemeClr val="tx1"/>
              </a:solidFill>
            </a:ln>
          </c:spPr>
          <c:invertIfNegative val="0"/>
          <c:cat>
            <c:strRef>
              <c:f>('Zmienność sezonowa'!$C$65:$C$66,'Zmienność sezonowa'!$C$68:$C$77,'Zmienność sezonowa'!$C$80:$C$81)</c:f>
              <c:strCache>
                <c:ptCount val="14"/>
                <c:pt idx="0">
                  <c:v>MOST JEDLICA HUTA</c:v>
                </c:pt>
                <c:pt idx="1">
                  <c:v>KRASIEJÓW MOST</c:v>
                </c:pt>
                <c:pt idx="2">
                  <c:v>KAJAKI</c:v>
                </c:pt>
                <c:pt idx="3">
                  <c:v>ZAWADZKIE STADION</c:v>
                </c:pt>
                <c:pt idx="4">
                  <c:v>ZAWADZKIE ZIAJI</c:v>
                </c:pt>
                <c:pt idx="5">
                  <c:v>ŻĘDOWICE</c:v>
                </c:pt>
                <c:pt idx="6">
                  <c:v>KIELCZA</c:v>
                </c:pt>
                <c:pt idx="7">
                  <c:v>KRUPSKI MŁYN</c:v>
                </c:pt>
                <c:pt idx="8">
                  <c:v>POTĘPA</c:v>
                </c:pt>
                <c:pt idx="9">
                  <c:v>PUSTA KUŹNICA</c:v>
                </c:pt>
                <c:pt idx="10">
                  <c:v>BRUSIEK</c:v>
                </c:pt>
                <c:pt idx="11">
                  <c:v>KALETY 3-MAJA</c:v>
                </c:pt>
                <c:pt idx="12">
                  <c:v>MIOTEK</c:v>
                </c:pt>
                <c:pt idx="13">
                  <c:v>ŹRÓDŁO</c:v>
                </c:pt>
              </c:strCache>
            </c:strRef>
          </c:cat>
          <c:val>
            <c:numRef>
              <c:f>('Zmienność sezonowa'!$G$65:$G$66,'Zmienność sezonowa'!$G$68:$G$77,'Zmienność sezonowa'!$G$80:$G$81)</c:f>
              <c:numCache>
                <c:formatCode>0.0000</c:formatCode>
                <c:ptCount val="14"/>
                <c:pt idx="0">
                  <c:v>5.3222222222222233E-2</c:v>
                </c:pt>
                <c:pt idx="1">
                  <c:v>5.2333333333333572E-2</c:v>
                </c:pt>
                <c:pt idx="2">
                  <c:v>4.8111111111111111E-2</c:v>
                </c:pt>
                <c:pt idx="3">
                  <c:v>6.9166666666666834E-2</c:v>
                </c:pt>
                <c:pt idx="4">
                  <c:v>8.311111111111108E-2</c:v>
                </c:pt>
                <c:pt idx="5">
                  <c:v>8.4777777777777785E-2</c:v>
                </c:pt>
                <c:pt idx="6">
                  <c:v>9.3888888888888897E-2</c:v>
                </c:pt>
                <c:pt idx="7">
                  <c:v>7.2388888888888892E-2</c:v>
                </c:pt>
                <c:pt idx="8">
                  <c:v>0.10166666666666672</c:v>
                </c:pt>
                <c:pt idx="9">
                  <c:v>2.1944444444444444E-2</c:v>
                </c:pt>
                <c:pt idx="10">
                  <c:v>3.1944444444444442E-2</c:v>
                </c:pt>
                <c:pt idx="11">
                  <c:v>3.1444444444444442E-2</c:v>
                </c:pt>
                <c:pt idx="12">
                  <c:v>2.3333333333333341E-2</c:v>
                </c:pt>
                <c:pt idx="13">
                  <c:v>1.3011111111111121E-2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E0A-43BF-9C17-3E365EC47F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3390720"/>
        <c:axId val="113392256"/>
      </c:barChart>
      <c:lineChart>
        <c:grouping val="standard"/>
        <c:varyColors val="0"/>
        <c:ser>
          <c:idx val="4"/>
          <c:order val="4"/>
          <c:tx>
            <c:v>wartość graniczna</c:v>
          </c:tx>
          <c:spPr>
            <a:ln w="3175">
              <a:solidFill>
                <a:srgbClr val="FF0000"/>
              </a:solidFill>
            </a:ln>
          </c:spPr>
          <c:marker>
            <c:symbol val="none"/>
          </c:marker>
          <c:cat>
            <c:strRef>
              <c:f>('Zmienność sezonowa'!$C$65:$C$66,'Zmienność sezonowa'!$C$68:$C$77,'Zmienność sezonowa'!$C$80:$C$81)</c:f>
              <c:strCache>
                <c:ptCount val="14"/>
                <c:pt idx="0">
                  <c:v>MOST JEDLICA HUTA</c:v>
                </c:pt>
                <c:pt idx="1">
                  <c:v>KRASIEJÓW MOST</c:v>
                </c:pt>
                <c:pt idx="2">
                  <c:v>KAJAKI</c:v>
                </c:pt>
                <c:pt idx="3">
                  <c:v>ZAWADZKIE STADION</c:v>
                </c:pt>
                <c:pt idx="4">
                  <c:v>ZAWADZKIE ZIAJI</c:v>
                </c:pt>
                <c:pt idx="5">
                  <c:v>ŻĘDOWICE</c:v>
                </c:pt>
                <c:pt idx="6">
                  <c:v>KIELCZA</c:v>
                </c:pt>
                <c:pt idx="7">
                  <c:v>KRUPSKI MŁYN</c:v>
                </c:pt>
                <c:pt idx="8">
                  <c:v>POTĘPA</c:v>
                </c:pt>
                <c:pt idx="9">
                  <c:v>PUSTA KUŹNICA</c:v>
                </c:pt>
                <c:pt idx="10">
                  <c:v>BRUSIEK</c:v>
                </c:pt>
                <c:pt idx="11">
                  <c:v>KALETY 3-MAJA</c:v>
                </c:pt>
                <c:pt idx="12">
                  <c:v>MIOTEK</c:v>
                </c:pt>
                <c:pt idx="13">
                  <c:v>ŹRÓDŁO</c:v>
                </c:pt>
              </c:strCache>
            </c:strRef>
          </c:cat>
          <c:val>
            <c:numRef>
              <c:f>('Zmienność sezonowa'!$H$65:$H$66,'Zmienność sezonowa'!$H$68:$H$77,'Zmienność sezonowa'!$H$80:$H$81)</c:f>
              <c:numCache>
                <c:formatCode>General</c:formatCode>
                <c:ptCount val="14"/>
                <c:pt idx="0">
                  <c:v>0.1</c:v>
                </c:pt>
                <c:pt idx="1">
                  <c:v>0.1</c:v>
                </c:pt>
                <c:pt idx="2">
                  <c:v>0.1</c:v>
                </c:pt>
                <c:pt idx="3">
                  <c:v>0.1</c:v>
                </c:pt>
                <c:pt idx="4">
                  <c:v>0.1</c:v>
                </c:pt>
                <c:pt idx="5">
                  <c:v>0.1</c:v>
                </c:pt>
                <c:pt idx="6">
                  <c:v>0.1</c:v>
                </c:pt>
                <c:pt idx="7">
                  <c:v>0.1</c:v>
                </c:pt>
                <c:pt idx="8">
                  <c:v>0.1</c:v>
                </c:pt>
                <c:pt idx="9">
                  <c:v>0.1</c:v>
                </c:pt>
                <c:pt idx="10">
                  <c:v>0.1</c:v>
                </c:pt>
                <c:pt idx="11">
                  <c:v>0.1</c:v>
                </c:pt>
                <c:pt idx="12">
                  <c:v>0.1</c:v>
                </c:pt>
                <c:pt idx="13">
                  <c:v>0.1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0E0A-43BF-9C17-3E365EC47F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3390720"/>
        <c:axId val="113392256"/>
      </c:lineChart>
      <c:catAx>
        <c:axId val="1133907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5400000" vert="horz"/>
          <a:lstStyle/>
          <a:p>
            <a:pPr>
              <a:defRPr sz="1200"/>
            </a:pPr>
            <a:endParaRPr lang="pl-PL"/>
          </a:p>
        </c:txPr>
        <c:crossAx val="113392256"/>
        <c:crosses val="autoZero"/>
        <c:auto val="1"/>
        <c:lblAlgn val="ctr"/>
        <c:lblOffset val="100"/>
        <c:noMultiLvlLbl val="0"/>
      </c:catAx>
      <c:valAx>
        <c:axId val="113392256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pl-PL" sz="1400"/>
                  <a:t>Zn [mg/l]</a:t>
                </a: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pl-PL"/>
          </a:p>
        </c:txPr>
        <c:crossAx val="113390720"/>
        <c:crosses val="autoZero"/>
        <c:crossBetween val="between"/>
      </c:valAx>
    </c:plotArea>
    <c:legend>
      <c:legendPos val="t"/>
      <c:overlay val="0"/>
      <c:txPr>
        <a:bodyPr/>
        <a:lstStyle/>
        <a:p>
          <a:pPr>
            <a:defRPr sz="1200"/>
          </a:pPr>
          <a:endParaRPr lang="pl-PL"/>
        </a:p>
      </c:txPr>
    </c:legend>
    <c:plotVisOnly val="1"/>
    <c:dispBlanksAs val="gap"/>
    <c:showDLblsOverMax val="0"/>
  </c:chart>
  <c:txPr>
    <a:bodyPr/>
    <a:lstStyle/>
    <a:p>
      <a:pPr>
        <a:defRPr sz="600"/>
      </a:pPr>
      <a:endParaRPr lang="pl-PL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'Zmienność sezonowa'!$D$61</c:f>
              <c:strCache>
                <c:ptCount val="1"/>
                <c:pt idx="0">
                  <c:v>zima</c:v>
                </c:pt>
              </c:strCache>
            </c:strRef>
          </c:tx>
          <c:spPr>
            <a:solidFill>
              <a:schemeClr val="accent3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</c:spPr>
          <c:invertIfNegative val="0"/>
          <c:cat>
            <c:strRef>
              <c:f>('Zmienność sezonowa'!$C$65:$C$66,'Zmienność sezonowa'!$C$68:$C$77,'Zmienność sezonowa'!$C$80:$C$81)</c:f>
              <c:strCache>
                <c:ptCount val="14"/>
                <c:pt idx="0">
                  <c:v>MOST JEDLICA HUTA</c:v>
                </c:pt>
                <c:pt idx="1">
                  <c:v>KRASIEJÓW MOST</c:v>
                </c:pt>
                <c:pt idx="2">
                  <c:v>KAJAKI</c:v>
                </c:pt>
                <c:pt idx="3">
                  <c:v>ZAWADZKIE STADION</c:v>
                </c:pt>
                <c:pt idx="4">
                  <c:v>ZAWADZKIE ZIAJI</c:v>
                </c:pt>
                <c:pt idx="5">
                  <c:v>ŻĘDOWICE</c:v>
                </c:pt>
                <c:pt idx="6">
                  <c:v>KIELCZA</c:v>
                </c:pt>
                <c:pt idx="7">
                  <c:v>KRUPSKI MŁYN</c:v>
                </c:pt>
                <c:pt idx="8">
                  <c:v>POTĘPA</c:v>
                </c:pt>
                <c:pt idx="9">
                  <c:v>PUSTA KUŹNICA</c:v>
                </c:pt>
                <c:pt idx="10">
                  <c:v>BRUSIEK</c:v>
                </c:pt>
                <c:pt idx="11">
                  <c:v>KALETY 3-MAJA</c:v>
                </c:pt>
                <c:pt idx="12">
                  <c:v>MIOTEK</c:v>
                </c:pt>
                <c:pt idx="13">
                  <c:v>ŹRÓDŁO</c:v>
                </c:pt>
              </c:strCache>
            </c:strRef>
          </c:cat>
          <c:val>
            <c:numRef>
              <c:f>('Zmienność sezonowa'!$D$65:$D$66,'Zmienność sezonowa'!$D$68:$D$77,'Zmienność sezonowa'!$D$80:$D$81)</c:f>
              <c:numCache>
                <c:formatCode>0.0000</c:formatCode>
                <c:ptCount val="14"/>
                <c:pt idx="0">
                  <c:v>3.4866666666666692E-3</c:v>
                </c:pt>
                <c:pt idx="1">
                  <c:v>3.2433333333333437E-3</c:v>
                </c:pt>
                <c:pt idx="2">
                  <c:v>3.7433333333333463E-3</c:v>
                </c:pt>
                <c:pt idx="3">
                  <c:v>3.4933333333333418E-3</c:v>
                </c:pt>
                <c:pt idx="4">
                  <c:v>9.7433333333333347E-3</c:v>
                </c:pt>
                <c:pt idx="5">
                  <c:v>3.9933333333333435E-3</c:v>
                </c:pt>
                <c:pt idx="6">
                  <c:v>3.4933333333333418E-3</c:v>
                </c:pt>
                <c:pt idx="7">
                  <c:v>5.3083333333333524E-3</c:v>
                </c:pt>
                <c:pt idx="8">
                  <c:v>3.9933333333333435E-3</c:v>
                </c:pt>
                <c:pt idx="9">
                  <c:v>3.8233333333333418E-3</c:v>
                </c:pt>
                <c:pt idx="10">
                  <c:v>4.9833333333333578E-3</c:v>
                </c:pt>
                <c:pt idx="11">
                  <c:v>4.5633333333333472E-3</c:v>
                </c:pt>
                <c:pt idx="12">
                  <c:v>2.0960000000000003E-2</c:v>
                </c:pt>
                <c:pt idx="13">
                  <c:v>7.4566666666666895E-3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56-47D9-A883-B38C9DC10AE2}"/>
            </c:ext>
          </c:extLst>
        </c:ser>
        <c:ser>
          <c:idx val="1"/>
          <c:order val="1"/>
          <c:tx>
            <c:strRef>
              <c:f>'Zmienność sezonowa'!$E$61</c:f>
              <c:strCache>
                <c:ptCount val="1"/>
                <c:pt idx="0">
                  <c:v>wiosna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 w="3175">
              <a:solidFill>
                <a:sysClr val="windowText" lastClr="000000"/>
              </a:solidFill>
            </a:ln>
          </c:spPr>
          <c:invertIfNegative val="0"/>
          <c:cat>
            <c:strRef>
              <c:f>('Zmienność sezonowa'!$C$65:$C$66,'Zmienność sezonowa'!$C$68:$C$77,'Zmienność sezonowa'!$C$80:$C$81)</c:f>
              <c:strCache>
                <c:ptCount val="14"/>
                <c:pt idx="0">
                  <c:v>MOST JEDLICA HUTA</c:v>
                </c:pt>
                <c:pt idx="1">
                  <c:v>KRASIEJÓW MOST</c:v>
                </c:pt>
                <c:pt idx="2">
                  <c:v>KAJAKI</c:v>
                </c:pt>
                <c:pt idx="3">
                  <c:v>ZAWADZKIE STADION</c:v>
                </c:pt>
                <c:pt idx="4">
                  <c:v>ZAWADZKIE ZIAJI</c:v>
                </c:pt>
                <c:pt idx="5">
                  <c:v>ŻĘDOWICE</c:v>
                </c:pt>
                <c:pt idx="6">
                  <c:v>KIELCZA</c:v>
                </c:pt>
                <c:pt idx="7">
                  <c:v>KRUPSKI MŁYN</c:v>
                </c:pt>
                <c:pt idx="8">
                  <c:v>POTĘPA</c:v>
                </c:pt>
                <c:pt idx="9">
                  <c:v>PUSTA KUŹNICA</c:v>
                </c:pt>
                <c:pt idx="10">
                  <c:v>BRUSIEK</c:v>
                </c:pt>
                <c:pt idx="11">
                  <c:v>KALETY 3-MAJA</c:v>
                </c:pt>
                <c:pt idx="12">
                  <c:v>MIOTEK</c:v>
                </c:pt>
                <c:pt idx="13">
                  <c:v>ŹRÓDŁO</c:v>
                </c:pt>
              </c:strCache>
            </c:strRef>
          </c:cat>
          <c:val>
            <c:numRef>
              <c:f>('Zmienność sezonowa'!$E$65:$E$66,'Zmienność sezonowa'!$E$68:$E$77,'Zmienność sezonowa'!$E$80:$E$81)</c:f>
              <c:numCache>
                <c:formatCode>0.0000</c:formatCode>
                <c:ptCount val="14"/>
                <c:pt idx="0">
                  <c:v>3.5000000000000057E-3</c:v>
                </c:pt>
                <c:pt idx="1">
                  <c:v>5.5500000000000107E-3</c:v>
                </c:pt>
                <c:pt idx="2">
                  <c:v>3.5000000000000057E-3</c:v>
                </c:pt>
                <c:pt idx="3">
                  <c:v>4.2500000000000003E-3</c:v>
                </c:pt>
                <c:pt idx="4">
                  <c:v>9.5000000000000067E-3</c:v>
                </c:pt>
                <c:pt idx="5">
                  <c:v>6.0000000000000114E-3</c:v>
                </c:pt>
                <c:pt idx="6">
                  <c:v>5.2500000000000116E-3</c:v>
                </c:pt>
                <c:pt idx="7">
                  <c:v>3.5000000000000057E-3</c:v>
                </c:pt>
                <c:pt idx="8">
                  <c:v>9.0000000000000028E-3</c:v>
                </c:pt>
                <c:pt idx="9">
                  <c:v>3.0000000000000057E-3</c:v>
                </c:pt>
                <c:pt idx="10">
                  <c:v>3.2500000000000077E-3</c:v>
                </c:pt>
                <c:pt idx="11">
                  <c:v>3.0000000000000057E-3</c:v>
                </c:pt>
                <c:pt idx="12">
                  <c:v>3.5000000000000057E-3</c:v>
                </c:pt>
                <c:pt idx="13">
                  <c:v>4.2500000000000003E-3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C56-47D9-A883-B38C9DC10AE2}"/>
            </c:ext>
          </c:extLst>
        </c:ser>
        <c:ser>
          <c:idx val="2"/>
          <c:order val="2"/>
          <c:tx>
            <c:strRef>
              <c:f>'Zmienność sezonowa'!$F$61</c:f>
              <c:strCache>
                <c:ptCount val="1"/>
                <c:pt idx="0">
                  <c:v>lato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 w="3175">
              <a:solidFill>
                <a:schemeClr val="tx1"/>
              </a:solidFill>
            </a:ln>
          </c:spPr>
          <c:invertIfNegative val="0"/>
          <c:cat>
            <c:strRef>
              <c:f>('Zmienność sezonowa'!$C$65:$C$66,'Zmienność sezonowa'!$C$68:$C$77,'Zmienność sezonowa'!$C$80:$C$81)</c:f>
              <c:strCache>
                <c:ptCount val="14"/>
                <c:pt idx="0">
                  <c:v>MOST JEDLICA HUTA</c:v>
                </c:pt>
                <c:pt idx="1">
                  <c:v>KRASIEJÓW MOST</c:v>
                </c:pt>
                <c:pt idx="2">
                  <c:v>KAJAKI</c:v>
                </c:pt>
                <c:pt idx="3">
                  <c:v>ZAWADZKIE STADION</c:v>
                </c:pt>
                <c:pt idx="4">
                  <c:v>ZAWADZKIE ZIAJI</c:v>
                </c:pt>
                <c:pt idx="5">
                  <c:v>ŻĘDOWICE</c:v>
                </c:pt>
                <c:pt idx="6">
                  <c:v>KIELCZA</c:v>
                </c:pt>
                <c:pt idx="7">
                  <c:v>KRUPSKI MŁYN</c:v>
                </c:pt>
                <c:pt idx="8">
                  <c:v>POTĘPA</c:v>
                </c:pt>
                <c:pt idx="9">
                  <c:v>PUSTA KUŹNICA</c:v>
                </c:pt>
                <c:pt idx="10">
                  <c:v>BRUSIEK</c:v>
                </c:pt>
                <c:pt idx="11">
                  <c:v>KALETY 3-MAJA</c:v>
                </c:pt>
                <c:pt idx="12">
                  <c:v>MIOTEK</c:v>
                </c:pt>
                <c:pt idx="13">
                  <c:v>ŹRÓDŁO</c:v>
                </c:pt>
              </c:strCache>
            </c:strRef>
          </c:cat>
          <c:val>
            <c:numRef>
              <c:f>('Zmienność sezonowa'!$F$65:$F$66,'Zmienność sezonowa'!$F$68:$F$77,'Zmienność sezonowa'!$F$80:$F$81)</c:f>
              <c:numCache>
                <c:formatCode>0.0000</c:formatCode>
                <c:ptCount val="14"/>
                <c:pt idx="0">
                  <c:v>9.9866666666667096E-3</c:v>
                </c:pt>
                <c:pt idx="1">
                  <c:v>4.2413333333333582E-3</c:v>
                </c:pt>
                <c:pt idx="2">
                  <c:v>4.3266666666666714E-3</c:v>
                </c:pt>
                <c:pt idx="3">
                  <c:v>4.9800000000000139E-3</c:v>
                </c:pt>
                <c:pt idx="4">
                  <c:v>4.1400000000000013E-3</c:v>
                </c:pt>
                <c:pt idx="5">
                  <c:v>3.476666666666667E-3</c:v>
                </c:pt>
                <c:pt idx="6">
                  <c:v>4.6500000000000014E-3</c:v>
                </c:pt>
                <c:pt idx="7">
                  <c:v>3.3200000000000052E-3</c:v>
                </c:pt>
                <c:pt idx="8">
                  <c:v>4.5300000000000114E-3</c:v>
                </c:pt>
                <c:pt idx="9">
                  <c:v>6.653333333333354E-3</c:v>
                </c:pt>
                <c:pt idx="10">
                  <c:v>3.3200000000000052E-3</c:v>
                </c:pt>
                <c:pt idx="11">
                  <c:v>3.9733333333333435E-3</c:v>
                </c:pt>
                <c:pt idx="12">
                  <c:v>7.3288888888888891E-3</c:v>
                </c:pt>
                <c:pt idx="13">
                  <c:v>3.9933333333333435E-3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C56-47D9-A883-B38C9DC10AE2}"/>
            </c:ext>
          </c:extLst>
        </c:ser>
        <c:ser>
          <c:idx val="3"/>
          <c:order val="3"/>
          <c:tx>
            <c:strRef>
              <c:f>'Zmienność sezonowa'!$G$61</c:f>
              <c:strCache>
                <c:ptCount val="1"/>
                <c:pt idx="0">
                  <c:v>jesień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 w="3175">
              <a:solidFill>
                <a:schemeClr val="tx1"/>
              </a:solidFill>
            </a:ln>
          </c:spPr>
          <c:invertIfNegative val="0"/>
          <c:cat>
            <c:strRef>
              <c:f>('Zmienność sezonowa'!$C$65:$C$66,'Zmienność sezonowa'!$C$68:$C$77,'Zmienność sezonowa'!$C$80:$C$81)</c:f>
              <c:strCache>
                <c:ptCount val="14"/>
                <c:pt idx="0">
                  <c:v>MOST JEDLICA HUTA</c:v>
                </c:pt>
                <c:pt idx="1">
                  <c:v>KRASIEJÓW MOST</c:v>
                </c:pt>
                <c:pt idx="2">
                  <c:v>KAJAKI</c:v>
                </c:pt>
                <c:pt idx="3">
                  <c:v>ZAWADZKIE STADION</c:v>
                </c:pt>
                <c:pt idx="4">
                  <c:v>ZAWADZKIE ZIAJI</c:v>
                </c:pt>
                <c:pt idx="5">
                  <c:v>ŻĘDOWICE</c:v>
                </c:pt>
                <c:pt idx="6">
                  <c:v>KIELCZA</c:v>
                </c:pt>
                <c:pt idx="7">
                  <c:v>KRUPSKI MŁYN</c:v>
                </c:pt>
                <c:pt idx="8">
                  <c:v>POTĘPA</c:v>
                </c:pt>
                <c:pt idx="9">
                  <c:v>PUSTA KUŹNICA</c:v>
                </c:pt>
                <c:pt idx="10">
                  <c:v>BRUSIEK</c:v>
                </c:pt>
                <c:pt idx="11">
                  <c:v>KALETY 3-MAJA</c:v>
                </c:pt>
                <c:pt idx="12">
                  <c:v>MIOTEK</c:v>
                </c:pt>
                <c:pt idx="13">
                  <c:v>ŹRÓDŁO</c:v>
                </c:pt>
              </c:strCache>
            </c:strRef>
          </c:cat>
          <c:val>
            <c:numRef>
              <c:f>('Zmienność sezonowa'!$G$65:$G$66,'Zmienność sezonowa'!$G$68:$G$77,'Zmienność sezonowa'!$G$80:$G$81)</c:f>
              <c:numCache>
                <c:formatCode>0.0000</c:formatCode>
                <c:ptCount val="14"/>
                <c:pt idx="0">
                  <c:v>6.6622222222222334E-3</c:v>
                </c:pt>
                <c:pt idx="1">
                  <c:v>3.6622222222222299E-3</c:v>
                </c:pt>
                <c:pt idx="2">
                  <c:v>1.5862222222222225E-2</c:v>
                </c:pt>
                <c:pt idx="3">
                  <c:v>7.3288888888888891E-3</c:v>
                </c:pt>
                <c:pt idx="4">
                  <c:v>7.6622222222222343E-3</c:v>
                </c:pt>
                <c:pt idx="5">
                  <c:v>6.6577777777777772E-3</c:v>
                </c:pt>
                <c:pt idx="6">
                  <c:v>8.3244444444444711E-3</c:v>
                </c:pt>
                <c:pt idx="7">
                  <c:v>7.4911111111111367E-3</c:v>
                </c:pt>
                <c:pt idx="8">
                  <c:v>5.6666666666666714E-3</c:v>
                </c:pt>
                <c:pt idx="9">
                  <c:v>4.333333333333354E-3</c:v>
                </c:pt>
                <c:pt idx="10">
                  <c:v>5.7777777777777784E-3</c:v>
                </c:pt>
                <c:pt idx="11">
                  <c:v>5.333333333333354E-3</c:v>
                </c:pt>
                <c:pt idx="12">
                  <c:v>1.8657777777777787E-2</c:v>
                </c:pt>
                <c:pt idx="13">
                  <c:v>7.4622222222222442E-3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C56-47D9-A883-B38C9DC10A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4947968"/>
        <c:axId val="74957952"/>
      </c:barChart>
      <c:lineChart>
        <c:grouping val="standard"/>
        <c:varyColors val="0"/>
        <c:ser>
          <c:idx val="4"/>
          <c:order val="4"/>
          <c:tx>
            <c:v>wartość graniczna</c:v>
          </c:tx>
          <c:spPr>
            <a:ln w="3175">
              <a:solidFill>
                <a:srgbClr val="FF0000"/>
              </a:solidFill>
            </a:ln>
          </c:spPr>
          <c:marker>
            <c:symbol val="none"/>
          </c:marker>
          <c:val>
            <c:numRef>
              <c:f>('Zmienność sezonowa'!$H$65:$H$66,'Zmienność sezonowa'!$H$68:$H$77,'Zmienność sezonowa'!$H$80:$H$81)</c:f>
              <c:numCache>
                <c:formatCode>General</c:formatCode>
                <c:ptCount val="14"/>
                <c:pt idx="0">
                  <c:v>4.0000000000000105E-3</c:v>
                </c:pt>
                <c:pt idx="1">
                  <c:v>4.0000000000000105E-3</c:v>
                </c:pt>
                <c:pt idx="2">
                  <c:v>4.0000000000000105E-3</c:v>
                </c:pt>
                <c:pt idx="3">
                  <c:v>4.0000000000000105E-3</c:v>
                </c:pt>
                <c:pt idx="4">
                  <c:v>4.0000000000000105E-3</c:v>
                </c:pt>
                <c:pt idx="5">
                  <c:v>4.0000000000000105E-3</c:v>
                </c:pt>
                <c:pt idx="6">
                  <c:v>4.0000000000000105E-3</c:v>
                </c:pt>
                <c:pt idx="7">
                  <c:v>4.0000000000000105E-3</c:v>
                </c:pt>
                <c:pt idx="8">
                  <c:v>4.0000000000000105E-3</c:v>
                </c:pt>
                <c:pt idx="9">
                  <c:v>4.0000000000000105E-3</c:v>
                </c:pt>
                <c:pt idx="10">
                  <c:v>4.0000000000000105E-3</c:v>
                </c:pt>
                <c:pt idx="11">
                  <c:v>4.0000000000000105E-3</c:v>
                </c:pt>
                <c:pt idx="12">
                  <c:v>4.0000000000000105E-3</c:v>
                </c:pt>
                <c:pt idx="13">
                  <c:v>4.0000000000000105E-3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2C56-47D9-A883-B38C9DC10A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4947968"/>
        <c:axId val="74957952"/>
      </c:lineChart>
      <c:catAx>
        <c:axId val="749479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5400000" vert="horz"/>
          <a:lstStyle/>
          <a:p>
            <a:pPr>
              <a:defRPr sz="1200"/>
            </a:pPr>
            <a:endParaRPr lang="pl-PL"/>
          </a:p>
        </c:txPr>
        <c:crossAx val="74957952"/>
        <c:crosses val="autoZero"/>
        <c:auto val="1"/>
        <c:lblAlgn val="ctr"/>
        <c:lblOffset val="100"/>
        <c:noMultiLvlLbl val="0"/>
      </c:catAx>
      <c:valAx>
        <c:axId val="74957952"/>
        <c:scaling>
          <c:orientation val="minMax"/>
          <c:max val="3.0000000000000016E-2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pl-PL" sz="1400" dirty="0"/>
                  <a:t>Ni [</a:t>
                </a:r>
                <a:r>
                  <a:rPr lang="pl-PL" sz="1400" b="1" i="0" u="none" strike="noStrike" baseline="0" dirty="0">
                    <a:effectLst/>
                  </a:rPr>
                  <a:t>mg∙dm</a:t>
                </a:r>
                <a:r>
                  <a:rPr lang="pl-PL" sz="1400" b="1" i="0" u="none" strike="noStrike" baseline="30000" dirty="0">
                    <a:effectLst/>
                  </a:rPr>
                  <a:t>-3</a:t>
                </a:r>
                <a:r>
                  <a:rPr lang="pl-PL" sz="1400" dirty="0"/>
                  <a:t>]</a:t>
                </a: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pl-PL"/>
          </a:p>
        </c:txPr>
        <c:crossAx val="74947968"/>
        <c:crosses val="autoZero"/>
        <c:crossBetween val="between"/>
        <c:majorUnit val="5.0000000000000114E-3"/>
      </c:valAx>
    </c:plotArea>
    <c:legend>
      <c:legendPos val="t"/>
      <c:layout>
        <c:manualLayout>
          <c:xMode val="edge"/>
          <c:yMode val="edge"/>
          <c:x val="0.13832950950513254"/>
          <c:y val="9.9686991300483835E-2"/>
          <c:w val="0.79878693446792848"/>
          <c:h val="0.11087838066301796"/>
        </c:manualLayout>
      </c:layout>
      <c:overlay val="0"/>
      <c:txPr>
        <a:bodyPr/>
        <a:lstStyle/>
        <a:p>
          <a:pPr>
            <a:defRPr sz="1200"/>
          </a:pPr>
          <a:endParaRPr lang="pl-PL"/>
        </a:p>
      </c:txPr>
    </c:legend>
    <c:plotVisOnly val="1"/>
    <c:dispBlanksAs val="gap"/>
    <c:showDLblsOverMax val="0"/>
  </c:chart>
  <c:txPr>
    <a:bodyPr/>
    <a:lstStyle/>
    <a:p>
      <a:pPr>
        <a:defRPr sz="600"/>
      </a:pPr>
      <a:endParaRPr lang="pl-PL"/>
    </a:p>
  </c:txPr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E8A47B-E54C-4E4C-9492-E9B090962A86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56DB0CBB-85B9-49C7-A434-18BB60244951}">
      <dgm:prSet phldrT="[Tekst]"/>
      <dgm:spPr/>
      <dgm:t>
        <a:bodyPr/>
        <a:lstStyle/>
        <a:p>
          <a:r>
            <a:rPr lang="pl-PL" dirty="0"/>
            <a:t>Pochodzenie zanieczyszczeń </a:t>
          </a:r>
        </a:p>
      </dgm:t>
    </dgm:pt>
    <dgm:pt modelId="{5C7EC1D5-9309-4FF9-8673-F9DDC84535B2}" type="parTrans" cxnId="{9A369495-101A-445D-838F-7321D485C2D8}">
      <dgm:prSet/>
      <dgm:spPr/>
      <dgm:t>
        <a:bodyPr/>
        <a:lstStyle/>
        <a:p>
          <a:endParaRPr lang="pl-PL"/>
        </a:p>
      </dgm:t>
    </dgm:pt>
    <dgm:pt modelId="{DF7EBA89-CFD9-4981-9E1E-5F4EA3D6C128}" type="sibTrans" cxnId="{9A369495-101A-445D-838F-7321D485C2D8}">
      <dgm:prSet/>
      <dgm:spPr/>
      <dgm:t>
        <a:bodyPr/>
        <a:lstStyle/>
        <a:p>
          <a:endParaRPr lang="pl-PL"/>
        </a:p>
      </dgm:t>
    </dgm:pt>
    <dgm:pt modelId="{03FCFA7B-C85A-452E-9823-D9B0B8DB9914}">
      <dgm:prSet phldrT="[Tekst]"/>
      <dgm:spPr/>
      <dgm:t>
        <a:bodyPr/>
        <a:lstStyle/>
        <a:p>
          <a:r>
            <a:rPr lang="pl-PL" dirty="0"/>
            <a:t>Naturalne</a:t>
          </a:r>
        </a:p>
      </dgm:t>
    </dgm:pt>
    <dgm:pt modelId="{F69C51AD-DDDB-46FD-B42E-F503DF95508A}" type="parTrans" cxnId="{2BD6486A-AEB5-4573-8E81-C5CD77007C8B}">
      <dgm:prSet/>
      <dgm:spPr/>
      <dgm:t>
        <a:bodyPr/>
        <a:lstStyle/>
        <a:p>
          <a:endParaRPr lang="pl-PL"/>
        </a:p>
      </dgm:t>
    </dgm:pt>
    <dgm:pt modelId="{47493FFB-7C9C-4277-AD69-D4921DEEA64C}" type="sibTrans" cxnId="{2BD6486A-AEB5-4573-8E81-C5CD77007C8B}">
      <dgm:prSet/>
      <dgm:spPr/>
      <dgm:t>
        <a:bodyPr/>
        <a:lstStyle/>
        <a:p>
          <a:endParaRPr lang="pl-PL"/>
        </a:p>
      </dgm:t>
    </dgm:pt>
    <dgm:pt modelId="{353752B4-2AD7-434F-B310-8F13E15591E2}">
      <dgm:prSet phldrT="[Tekst]"/>
      <dgm:spPr>
        <a:ln>
          <a:solidFill>
            <a:srgbClr val="FF0000"/>
          </a:solidFill>
        </a:ln>
      </dgm:spPr>
      <dgm:t>
        <a:bodyPr/>
        <a:lstStyle/>
        <a:p>
          <a:r>
            <a:rPr lang="pl-PL" dirty="0"/>
            <a:t>Antropogeniczne</a:t>
          </a:r>
        </a:p>
      </dgm:t>
    </dgm:pt>
    <dgm:pt modelId="{7F2EBBB6-B130-4232-A6F5-77D788FF8E0E}" type="parTrans" cxnId="{AC727B02-F6A6-4514-948D-D1ED365D4B77}">
      <dgm:prSet/>
      <dgm:spPr/>
      <dgm:t>
        <a:bodyPr/>
        <a:lstStyle/>
        <a:p>
          <a:endParaRPr lang="pl-PL"/>
        </a:p>
      </dgm:t>
    </dgm:pt>
    <dgm:pt modelId="{286DFE1A-1016-4FDA-9A0D-027F0244B476}" type="sibTrans" cxnId="{AC727B02-F6A6-4514-948D-D1ED365D4B77}">
      <dgm:prSet/>
      <dgm:spPr/>
      <dgm:t>
        <a:bodyPr/>
        <a:lstStyle/>
        <a:p>
          <a:endParaRPr lang="pl-PL"/>
        </a:p>
      </dgm:t>
    </dgm:pt>
    <dgm:pt modelId="{6FF4535C-AA1B-498A-84AD-5016E3549CE8}">
      <dgm:prSet phldrT="[Tekst]"/>
      <dgm:spPr/>
      <dgm:t>
        <a:bodyPr/>
        <a:lstStyle/>
        <a:p>
          <a:r>
            <a:rPr lang="pl-PL" dirty="0"/>
            <a:t>Źródło pochodzenia</a:t>
          </a:r>
        </a:p>
      </dgm:t>
    </dgm:pt>
    <dgm:pt modelId="{2A682486-E26B-4DF9-AA15-87E87FD68E5B}" type="parTrans" cxnId="{DC243FB0-EBD9-44F3-94F2-7C57DEE315EE}">
      <dgm:prSet/>
      <dgm:spPr/>
      <dgm:t>
        <a:bodyPr/>
        <a:lstStyle/>
        <a:p>
          <a:endParaRPr lang="pl-PL"/>
        </a:p>
      </dgm:t>
    </dgm:pt>
    <dgm:pt modelId="{68B3A665-AF0A-4DA3-9F0F-D843649B01E6}" type="sibTrans" cxnId="{DC243FB0-EBD9-44F3-94F2-7C57DEE315EE}">
      <dgm:prSet/>
      <dgm:spPr/>
      <dgm:t>
        <a:bodyPr/>
        <a:lstStyle/>
        <a:p>
          <a:endParaRPr lang="pl-PL"/>
        </a:p>
      </dgm:t>
    </dgm:pt>
    <dgm:pt modelId="{DB0EE94E-5DB1-4E86-84BA-4853CFB26401}">
      <dgm:prSet phldrT="[Tekst]"/>
      <dgm:spPr/>
      <dgm:t>
        <a:bodyPr/>
        <a:lstStyle/>
        <a:p>
          <a:r>
            <a:rPr lang="pl-PL" dirty="0"/>
            <a:t>Punktowe</a:t>
          </a:r>
        </a:p>
      </dgm:t>
    </dgm:pt>
    <dgm:pt modelId="{65B01463-DB71-4E65-9FB5-096665948DE0}" type="parTrans" cxnId="{388F2D68-F6AB-44E1-B7BF-D567BA2779D8}">
      <dgm:prSet/>
      <dgm:spPr/>
      <dgm:t>
        <a:bodyPr/>
        <a:lstStyle/>
        <a:p>
          <a:endParaRPr lang="pl-PL"/>
        </a:p>
      </dgm:t>
    </dgm:pt>
    <dgm:pt modelId="{311B937F-22FF-47E9-826D-F992E2021C9C}" type="sibTrans" cxnId="{388F2D68-F6AB-44E1-B7BF-D567BA2779D8}">
      <dgm:prSet/>
      <dgm:spPr/>
      <dgm:t>
        <a:bodyPr/>
        <a:lstStyle/>
        <a:p>
          <a:endParaRPr lang="pl-PL"/>
        </a:p>
      </dgm:t>
    </dgm:pt>
    <dgm:pt modelId="{E9D2906D-C9CC-459E-9CE3-5BDCA2F4A7D7}">
      <dgm:prSet phldrT="[Tekst]"/>
      <dgm:spPr/>
      <dgm:t>
        <a:bodyPr/>
        <a:lstStyle/>
        <a:p>
          <a:r>
            <a:rPr lang="pl-PL" dirty="0"/>
            <a:t>Powierzchniowe lub obszarowe</a:t>
          </a:r>
        </a:p>
      </dgm:t>
    </dgm:pt>
    <dgm:pt modelId="{39F4A333-ECFB-4E16-972C-C01A83BA61D8}" type="parTrans" cxnId="{C50E1E39-81B7-4B74-B007-9925836481E4}">
      <dgm:prSet/>
      <dgm:spPr/>
      <dgm:t>
        <a:bodyPr/>
        <a:lstStyle/>
        <a:p>
          <a:endParaRPr lang="pl-PL"/>
        </a:p>
      </dgm:t>
    </dgm:pt>
    <dgm:pt modelId="{C6764577-E639-4933-BB04-5A1700D72693}" type="sibTrans" cxnId="{C50E1E39-81B7-4B74-B007-9925836481E4}">
      <dgm:prSet/>
      <dgm:spPr/>
      <dgm:t>
        <a:bodyPr/>
        <a:lstStyle/>
        <a:p>
          <a:endParaRPr lang="pl-PL"/>
        </a:p>
      </dgm:t>
    </dgm:pt>
    <dgm:pt modelId="{0B7D5FDF-2845-4CD3-AA25-5EBF26FEFF14}">
      <dgm:prSet/>
      <dgm:spPr/>
      <dgm:t>
        <a:bodyPr/>
        <a:lstStyle/>
        <a:p>
          <a:r>
            <a:rPr lang="pl-PL" dirty="0"/>
            <a:t>Liniowe, </a:t>
          </a:r>
        </a:p>
        <a:p>
          <a:r>
            <a:rPr lang="pl-PL" dirty="0"/>
            <a:t>pasmowe</a:t>
          </a:r>
        </a:p>
      </dgm:t>
    </dgm:pt>
    <dgm:pt modelId="{272D0C39-5599-4B92-980A-EF2431D0E0B5}" type="parTrans" cxnId="{BB6C7D5A-FE86-426D-A141-70CDABF36957}">
      <dgm:prSet/>
      <dgm:spPr/>
      <dgm:t>
        <a:bodyPr/>
        <a:lstStyle/>
        <a:p>
          <a:endParaRPr lang="pl-PL"/>
        </a:p>
      </dgm:t>
    </dgm:pt>
    <dgm:pt modelId="{524A163D-1C9B-43C2-9CD0-038E2A4B9FB2}" type="sibTrans" cxnId="{BB6C7D5A-FE86-426D-A141-70CDABF36957}">
      <dgm:prSet/>
      <dgm:spPr/>
      <dgm:t>
        <a:bodyPr/>
        <a:lstStyle/>
        <a:p>
          <a:endParaRPr lang="pl-PL"/>
        </a:p>
      </dgm:t>
    </dgm:pt>
    <dgm:pt modelId="{EF8A2FB4-EAA1-4968-A78C-E93F9A1491FA}">
      <dgm:prSet phldrT="[Tekst]"/>
      <dgm:spPr/>
      <dgm:t>
        <a:bodyPr/>
        <a:lstStyle/>
        <a:p>
          <a:r>
            <a:rPr lang="pl-PL" dirty="0"/>
            <a:t>Stopień szkodliwości</a:t>
          </a:r>
        </a:p>
      </dgm:t>
    </dgm:pt>
    <dgm:pt modelId="{11710329-452E-4C7D-AC44-B903D4A9B209}" type="parTrans" cxnId="{05F8A9C1-2DC2-4B5E-814C-011A92D1951A}">
      <dgm:prSet/>
      <dgm:spPr/>
      <dgm:t>
        <a:bodyPr/>
        <a:lstStyle/>
        <a:p>
          <a:endParaRPr lang="pl-PL"/>
        </a:p>
      </dgm:t>
    </dgm:pt>
    <dgm:pt modelId="{0A98FF47-7C24-4F5B-B2B6-9746CE981702}" type="sibTrans" cxnId="{05F8A9C1-2DC2-4B5E-814C-011A92D1951A}">
      <dgm:prSet/>
      <dgm:spPr/>
      <dgm:t>
        <a:bodyPr/>
        <a:lstStyle/>
        <a:p>
          <a:endParaRPr lang="pl-PL"/>
        </a:p>
      </dgm:t>
    </dgm:pt>
    <dgm:pt modelId="{5CE450EC-4131-40D5-9335-E2A7B4837172}">
      <dgm:prSet/>
      <dgm:spPr/>
      <dgm:t>
        <a:bodyPr/>
        <a:lstStyle/>
        <a:p>
          <a:r>
            <a:rPr lang="pl-PL" dirty="0"/>
            <a:t>Bezpośrednio szkodliwe</a:t>
          </a:r>
        </a:p>
      </dgm:t>
    </dgm:pt>
    <dgm:pt modelId="{FF43BBB9-DF95-4C72-83BB-39FF4334C362}" type="parTrans" cxnId="{636C6E28-1F3C-4752-A7AA-3792B5CB80CE}">
      <dgm:prSet/>
      <dgm:spPr/>
      <dgm:t>
        <a:bodyPr/>
        <a:lstStyle/>
        <a:p>
          <a:endParaRPr lang="pl-PL"/>
        </a:p>
      </dgm:t>
    </dgm:pt>
    <dgm:pt modelId="{D7ECDC60-3A25-446C-877B-088D065A9B16}" type="sibTrans" cxnId="{636C6E28-1F3C-4752-A7AA-3792B5CB80CE}">
      <dgm:prSet/>
      <dgm:spPr/>
      <dgm:t>
        <a:bodyPr/>
        <a:lstStyle/>
        <a:p>
          <a:endParaRPr lang="pl-PL"/>
        </a:p>
      </dgm:t>
    </dgm:pt>
    <dgm:pt modelId="{013EF307-C68D-4409-A9C3-ACA18D9C92FE}">
      <dgm:prSet/>
      <dgm:spPr/>
      <dgm:t>
        <a:bodyPr/>
        <a:lstStyle/>
        <a:p>
          <a:r>
            <a:rPr lang="pl-PL" dirty="0"/>
            <a:t>Pośrednio szkodliwe</a:t>
          </a:r>
        </a:p>
      </dgm:t>
    </dgm:pt>
    <dgm:pt modelId="{6BB0CABE-D492-4C48-A228-DA7C1421C304}" type="parTrans" cxnId="{DAF0315B-5AF9-4297-B5A5-1EFEE58A0F1C}">
      <dgm:prSet/>
      <dgm:spPr/>
      <dgm:t>
        <a:bodyPr/>
        <a:lstStyle/>
        <a:p>
          <a:endParaRPr lang="pl-PL"/>
        </a:p>
      </dgm:t>
    </dgm:pt>
    <dgm:pt modelId="{2B883445-4BCE-4145-827A-52255AB31645}" type="sibTrans" cxnId="{DAF0315B-5AF9-4297-B5A5-1EFEE58A0F1C}">
      <dgm:prSet/>
      <dgm:spPr/>
      <dgm:t>
        <a:bodyPr/>
        <a:lstStyle/>
        <a:p>
          <a:endParaRPr lang="pl-PL"/>
        </a:p>
      </dgm:t>
    </dgm:pt>
    <dgm:pt modelId="{946E654D-F3B8-4B0C-AA49-2D27DD162F8B}">
      <dgm:prSet/>
      <dgm:spPr/>
      <dgm:t>
        <a:bodyPr/>
        <a:lstStyle/>
        <a:p>
          <a:r>
            <a:rPr lang="pl-PL" dirty="0"/>
            <a:t>Trwałość</a:t>
          </a:r>
          <a:r>
            <a:rPr lang="pl-PL" baseline="0" dirty="0"/>
            <a:t> zanieczyszczeń</a:t>
          </a:r>
          <a:endParaRPr lang="pl-PL" dirty="0"/>
        </a:p>
      </dgm:t>
    </dgm:pt>
    <dgm:pt modelId="{7808F195-448B-4932-8335-65C3AB5A7A2D}" type="parTrans" cxnId="{89741356-AE0F-4892-80EB-7143D8CD7AF5}">
      <dgm:prSet/>
      <dgm:spPr/>
      <dgm:t>
        <a:bodyPr/>
        <a:lstStyle/>
        <a:p>
          <a:endParaRPr lang="pl-PL"/>
        </a:p>
      </dgm:t>
    </dgm:pt>
    <dgm:pt modelId="{66DB194C-B914-4B78-A8C5-250BC869A83C}" type="sibTrans" cxnId="{89741356-AE0F-4892-80EB-7143D8CD7AF5}">
      <dgm:prSet/>
      <dgm:spPr/>
      <dgm:t>
        <a:bodyPr/>
        <a:lstStyle/>
        <a:p>
          <a:endParaRPr lang="pl-PL"/>
        </a:p>
      </dgm:t>
    </dgm:pt>
    <dgm:pt modelId="{5EB4F60D-8C8E-409A-826C-C3E6FB22A8B4}">
      <dgm:prSet/>
      <dgm:spPr/>
      <dgm:t>
        <a:bodyPr/>
        <a:lstStyle/>
        <a:p>
          <a:r>
            <a:rPr lang="pl-PL" dirty="0"/>
            <a:t>Trwałe</a:t>
          </a:r>
        </a:p>
      </dgm:t>
    </dgm:pt>
    <dgm:pt modelId="{4B1B679B-5253-40D2-B670-024704AB7660}" type="parTrans" cxnId="{D850A75A-5ED9-48AC-AA6A-324C83F609FD}">
      <dgm:prSet/>
      <dgm:spPr/>
      <dgm:t>
        <a:bodyPr/>
        <a:lstStyle/>
        <a:p>
          <a:endParaRPr lang="pl-PL"/>
        </a:p>
      </dgm:t>
    </dgm:pt>
    <dgm:pt modelId="{9A88B6C2-1423-48DF-A6B3-6ED916EF3A60}" type="sibTrans" cxnId="{D850A75A-5ED9-48AC-AA6A-324C83F609FD}">
      <dgm:prSet/>
      <dgm:spPr/>
      <dgm:t>
        <a:bodyPr/>
        <a:lstStyle/>
        <a:p>
          <a:endParaRPr lang="pl-PL"/>
        </a:p>
      </dgm:t>
    </dgm:pt>
    <dgm:pt modelId="{736D89F7-0544-4557-BDA8-4C6272E3E225}">
      <dgm:prSet/>
      <dgm:spPr/>
      <dgm:t>
        <a:bodyPr/>
        <a:lstStyle/>
        <a:p>
          <a:r>
            <a:rPr lang="pl-PL" dirty="0"/>
            <a:t>Rozkładalne</a:t>
          </a:r>
        </a:p>
      </dgm:t>
    </dgm:pt>
    <dgm:pt modelId="{97E0825B-3E92-4C13-937F-39F8084970BB}" type="parTrans" cxnId="{C37EC2AE-9E48-4208-8050-D67CD4765580}">
      <dgm:prSet/>
      <dgm:spPr/>
      <dgm:t>
        <a:bodyPr/>
        <a:lstStyle/>
        <a:p>
          <a:endParaRPr lang="pl-PL"/>
        </a:p>
      </dgm:t>
    </dgm:pt>
    <dgm:pt modelId="{924D7CA0-251A-4C18-8246-ADC9DCE8F28C}" type="sibTrans" cxnId="{C37EC2AE-9E48-4208-8050-D67CD4765580}">
      <dgm:prSet/>
      <dgm:spPr/>
      <dgm:t>
        <a:bodyPr/>
        <a:lstStyle/>
        <a:p>
          <a:endParaRPr lang="pl-PL"/>
        </a:p>
      </dgm:t>
    </dgm:pt>
    <dgm:pt modelId="{B771CBE0-7B85-475E-AEB2-0C5AAFCCD57C}">
      <dgm:prSet/>
      <dgm:spPr/>
      <dgm:t>
        <a:bodyPr/>
        <a:lstStyle/>
        <a:p>
          <a:r>
            <a:rPr lang="pl-PL" dirty="0"/>
            <a:t>Nierozkładalne</a:t>
          </a:r>
        </a:p>
      </dgm:t>
    </dgm:pt>
    <dgm:pt modelId="{CC10708A-1BA6-4CC9-872E-86E0A233BCF8}" type="parTrans" cxnId="{1679C728-B271-44E9-9794-9B67E8EDEB1D}">
      <dgm:prSet/>
      <dgm:spPr/>
      <dgm:t>
        <a:bodyPr/>
        <a:lstStyle/>
        <a:p>
          <a:endParaRPr lang="pl-PL"/>
        </a:p>
      </dgm:t>
    </dgm:pt>
    <dgm:pt modelId="{6F2C1BB0-B7F9-448E-B6D1-AD0234F170F7}" type="sibTrans" cxnId="{1679C728-B271-44E9-9794-9B67E8EDEB1D}">
      <dgm:prSet/>
      <dgm:spPr/>
      <dgm:t>
        <a:bodyPr/>
        <a:lstStyle/>
        <a:p>
          <a:endParaRPr lang="pl-PL"/>
        </a:p>
      </dgm:t>
    </dgm:pt>
    <dgm:pt modelId="{58EB2F6C-2E05-407F-ACC4-4449B8EB3B30}" type="pres">
      <dgm:prSet presAssocID="{1AE8A47B-E54C-4E4C-9492-E9B090962A8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E9406CD-C1F0-4378-917D-0859C471B5AD}" type="pres">
      <dgm:prSet presAssocID="{56DB0CBB-85B9-49C7-A434-18BB60244951}" presName="root" presStyleCnt="0"/>
      <dgm:spPr/>
    </dgm:pt>
    <dgm:pt modelId="{104A2372-E554-40E7-ADF7-446D74456B09}" type="pres">
      <dgm:prSet presAssocID="{56DB0CBB-85B9-49C7-A434-18BB60244951}" presName="rootComposite" presStyleCnt="0"/>
      <dgm:spPr/>
    </dgm:pt>
    <dgm:pt modelId="{81BDBB3E-4C51-4DE6-9CA7-126D6C052D63}" type="pres">
      <dgm:prSet presAssocID="{56DB0CBB-85B9-49C7-A434-18BB60244951}" presName="rootText" presStyleLbl="node1" presStyleIdx="0" presStyleCnt="4"/>
      <dgm:spPr/>
    </dgm:pt>
    <dgm:pt modelId="{C2CDE3BF-0559-4013-A26B-CA75A9AE42B1}" type="pres">
      <dgm:prSet presAssocID="{56DB0CBB-85B9-49C7-A434-18BB60244951}" presName="rootConnector" presStyleLbl="node1" presStyleIdx="0" presStyleCnt="4"/>
      <dgm:spPr/>
    </dgm:pt>
    <dgm:pt modelId="{09776B7D-094D-471E-946A-DBC368F1530B}" type="pres">
      <dgm:prSet presAssocID="{56DB0CBB-85B9-49C7-A434-18BB60244951}" presName="childShape" presStyleCnt="0"/>
      <dgm:spPr/>
    </dgm:pt>
    <dgm:pt modelId="{E7DB21EF-F63C-489B-80A8-24E1ABC29B7C}" type="pres">
      <dgm:prSet presAssocID="{F69C51AD-DDDB-46FD-B42E-F503DF95508A}" presName="Name13" presStyleLbl="parChTrans1D2" presStyleIdx="0" presStyleCnt="10"/>
      <dgm:spPr/>
    </dgm:pt>
    <dgm:pt modelId="{8439BCE7-C49D-4DF8-8D54-3C01BFD9B158}" type="pres">
      <dgm:prSet presAssocID="{03FCFA7B-C85A-452E-9823-D9B0B8DB9914}" presName="childText" presStyleLbl="bgAcc1" presStyleIdx="0" presStyleCnt="10">
        <dgm:presLayoutVars>
          <dgm:bulletEnabled val="1"/>
        </dgm:presLayoutVars>
      </dgm:prSet>
      <dgm:spPr/>
    </dgm:pt>
    <dgm:pt modelId="{24AB931A-7521-4CE4-B5BE-406B15266653}" type="pres">
      <dgm:prSet presAssocID="{7F2EBBB6-B130-4232-A6F5-77D788FF8E0E}" presName="Name13" presStyleLbl="parChTrans1D2" presStyleIdx="1" presStyleCnt="10"/>
      <dgm:spPr/>
    </dgm:pt>
    <dgm:pt modelId="{0466E4CE-D7DC-47A7-8866-AED428A6CFFE}" type="pres">
      <dgm:prSet presAssocID="{353752B4-2AD7-434F-B310-8F13E15591E2}" presName="childText" presStyleLbl="bgAcc1" presStyleIdx="1" presStyleCnt="10">
        <dgm:presLayoutVars>
          <dgm:bulletEnabled val="1"/>
        </dgm:presLayoutVars>
      </dgm:prSet>
      <dgm:spPr/>
    </dgm:pt>
    <dgm:pt modelId="{671F0ABB-22A1-4BF0-9460-4FF48879F880}" type="pres">
      <dgm:prSet presAssocID="{6FF4535C-AA1B-498A-84AD-5016E3549CE8}" presName="root" presStyleCnt="0"/>
      <dgm:spPr/>
    </dgm:pt>
    <dgm:pt modelId="{A732B9F5-B564-41D3-9ACC-7EAF2CE11427}" type="pres">
      <dgm:prSet presAssocID="{6FF4535C-AA1B-498A-84AD-5016E3549CE8}" presName="rootComposite" presStyleCnt="0"/>
      <dgm:spPr/>
    </dgm:pt>
    <dgm:pt modelId="{5148D27E-C2CA-45DC-AC05-808F47D1D4E5}" type="pres">
      <dgm:prSet presAssocID="{6FF4535C-AA1B-498A-84AD-5016E3549CE8}" presName="rootText" presStyleLbl="node1" presStyleIdx="1" presStyleCnt="4"/>
      <dgm:spPr/>
    </dgm:pt>
    <dgm:pt modelId="{F22F15A7-3C0A-491B-ADB2-58BFAD4DAF46}" type="pres">
      <dgm:prSet presAssocID="{6FF4535C-AA1B-498A-84AD-5016E3549CE8}" presName="rootConnector" presStyleLbl="node1" presStyleIdx="1" presStyleCnt="4"/>
      <dgm:spPr/>
    </dgm:pt>
    <dgm:pt modelId="{0D7C3088-ADD2-486B-9C0B-B2E3EADC3BE7}" type="pres">
      <dgm:prSet presAssocID="{6FF4535C-AA1B-498A-84AD-5016E3549CE8}" presName="childShape" presStyleCnt="0"/>
      <dgm:spPr/>
    </dgm:pt>
    <dgm:pt modelId="{EA3B2193-459E-4C8E-BE4D-C5DB1D8F6B08}" type="pres">
      <dgm:prSet presAssocID="{65B01463-DB71-4E65-9FB5-096665948DE0}" presName="Name13" presStyleLbl="parChTrans1D2" presStyleIdx="2" presStyleCnt="10"/>
      <dgm:spPr/>
    </dgm:pt>
    <dgm:pt modelId="{FC0A07C2-D23C-4B0E-8573-E5FEB93B3F7C}" type="pres">
      <dgm:prSet presAssocID="{DB0EE94E-5DB1-4E86-84BA-4853CFB26401}" presName="childText" presStyleLbl="bgAcc1" presStyleIdx="2" presStyleCnt="10">
        <dgm:presLayoutVars>
          <dgm:bulletEnabled val="1"/>
        </dgm:presLayoutVars>
      </dgm:prSet>
      <dgm:spPr/>
    </dgm:pt>
    <dgm:pt modelId="{85752ADB-8D7F-4C13-98A1-D09C1D8308A1}" type="pres">
      <dgm:prSet presAssocID="{39F4A333-ECFB-4E16-972C-C01A83BA61D8}" presName="Name13" presStyleLbl="parChTrans1D2" presStyleIdx="3" presStyleCnt="10"/>
      <dgm:spPr/>
    </dgm:pt>
    <dgm:pt modelId="{B2168387-919D-4D7E-BF94-2C5678F98683}" type="pres">
      <dgm:prSet presAssocID="{E9D2906D-C9CC-459E-9CE3-5BDCA2F4A7D7}" presName="childText" presStyleLbl="bgAcc1" presStyleIdx="3" presStyleCnt="10">
        <dgm:presLayoutVars>
          <dgm:bulletEnabled val="1"/>
        </dgm:presLayoutVars>
      </dgm:prSet>
      <dgm:spPr/>
    </dgm:pt>
    <dgm:pt modelId="{BAA689D3-F9E7-4C2C-B378-D7BD63F5130D}" type="pres">
      <dgm:prSet presAssocID="{272D0C39-5599-4B92-980A-EF2431D0E0B5}" presName="Name13" presStyleLbl="parChTrans1D2" presStyleIdx="4" presStyleCnt="10"/>
      <dgm:spPr/>
    </dgm:pt>
    <dgm:pt modelId="{899B5F3E-4D4A-4C9F-BAC8-47EA645AC209}" type="pres">
      <dgm:prSet presAssocID="{0B7D5FDF-2845-4CD3-AA25-5EBF26FEFF14}" presName="childText" presStyleLbl="bgAcc1" presStyleIdx="4" presStyleCnt="10">
        <dgm:presLayoutVars>
          <dgm:bulletEnabled val="1"/>
        </dgm:presLayoutVars>
      </dgm:prSet>
      <dgm:spPr/>
    </dgm:pt>
    <dgm:pt modelId="{25852B3E-F125-426B-8C6E-4B0F5E96FF9F}" type="pres">
      <dgm:prSet presAssocID="{EF8A2FB4-EAA1-4968-A78C-E93F9A1491FA}" presName="root" presStyleCnt="0"/>
      <dgm:spPr/>
    </dgm:pt>
    <dgm:pt modelId="{7275DC5B-0149-4C77-9A0F-318F7F28E974}" type="pres">
      <dgm:prSet presAssocID="{EF8A2FB4-EAA1-4968-A78C-E93F9A1491FA}" presName="rootComposite" presStyleCnt="0"/>
      <dgm:spPr/>
    </dgm:pt>
    <dgm:pt modelId="{FE7AEC6F-9811-48D2-A256-CD7E4CD3ACDC}" type="pres">
      <dgm:prSet presAssocID="{EF8A2FB4-EAA1-4968-A78C-E93F9A1491FA}" presName="rootText" presStyleLbl="node1" presStyleIdx="2" presStyleCnt="4"/>
      <dgm:spPr/>
    </dgm:pt>
    <dgm:pt modelId="{4829F970-09C5-4063-A993-77345EED4419}" type="pres">
      <dgm:prSet presAssocID="{EF8A2FB4-EAA1-4968-A78C-E93F9A1491FA}" presName="rootConnector" presStyleLbl="node1" presStyleIdx="2" presStyleCnt="4"/>
      <dgm:spPr/>
    </dgm:pt>
    <dgm:pt modelId="{55E43535-FE4B-463A-B779-28E7C71942BF}" type="pres">
      <dgm:prSet presAssocID="{EF8A2FB4-EAA1-4968-A78C-E93F9A1491FA}" presName="childShape" presStyleCnt="0"/>
      <dgm:spPr/>
    </dgm:pt>
    <dgm:pt modelId="{347C30CC-E714-4D45-8DD8-31B4B9FBFDE5}" type="pres">
      <dgm:prSet presAssocID="{FF43BBB9-DF95-4C72-83BB-39FF4334C362}" presName="Name13" presStyleLbl="parChTrans1D2" presStyleIdx="5" presStyleCnt="10"/>
      <dgm:spPr/>
    </dgm:pt>
    <dgm:pt modelId="{7CA53D79-322A-4257-AED2-5DAD127EE58B}" type="pres">
      <dgm:prSet presAssocID="{5CE450EC-4131-40D5-9335-E2A7B4837172}" presName="childText" presStyleLbl="bgAcc1" presStyleIdx="5" presStyleCnt="10">
        <dgm:presLayoutVars>
          <dgm:bulletEnabled val="1"/>
        </dgm:presLayoutVars>
      </dgm:prSet>
      <dgm:spPr/>
    </dgm:pt>
    <dgm:pt modelId="{9BC59227-9554-49DE-BC9D-4A4A67BE2CBE}" type="pres">
      <dgm:prSet presAssocID="{6BB0CABE-D492-4C48-A228-DA7C1421C304}" presName="Name13" presStyleLbl="parChTrans1D2" presStyleIdx="6" presStyleCnt="10"/>
      <dgm:spPr/>
    </dgm:pt>
    <dgm:pt modelId="{6CC1789E-84C8-4CAF-91E8-8F95319B2532}" type="pres">
      <dgm:prSet presAssocID="{013EF307-C68D-4409-A9C3-ACA18D9C92FE}" presName="childText" presStyleLbl="bgAcc1" presStyleIdx="6" presStyleCnt="10">
        <dgm:presLayoutVars>
          <dgm:bulletEnabled val="1"/>
        </dgm:presLayoutVars>
      </dgm:prSet>
      <dgm:spPr/>
    </dgm:pt>
    <dgm:pt modelId="{68FB5CA1-3C60-40EC-A83A-0CE8328B2A2C}" type="pres">
      <dgm:prSet presAssocID="{946E654D-F3B8-4B0C-AA49-2D27DD162F8B}" presName="root" presStyleCnt="0"/>
      <dgm:spPr/>
    </dgm:pt>
    <dgm:pt modelId="{BBC462A4-798B-4F01-8B07-413B800C5EAA}" type="pres">
      <dgm:prSet presAssocID="{946E654D-F3B8-4B0C-AA49-2D27DD162F8B}" presName="rootComposite" presStyleCnt="0"/>
      <dgm:spPr/>
    </dgm:pt>
    <dgm:pt modelId="{235EEA95-040F-412D-9ACD-3649EB5B7E5B}" type="pres">
      <dgm:prSet presAssocID="{946E654D-F3B8-4B0C-AA49-2D27DD162F8B}" presName="rootText" presStyleLbl="node1" presStyleIdx="3" presStyleCnt="4"/>
      <dgm:spPr/>
    </dgm:pt>
    <dgm:pt modelId="{100E5DF1-5928-4363-9821-E94042B2A86F}" type="pres">
      <dgm:prSet presAssocID="{946E654D-F3B8-4B0C-AA49-2D27DD162F8B}" presName="rootConnector" presStyleLbl="node1" presStyleIdx="3" presStyleCnt="4"/>
      <dgm:spPr/>
    </dgm:pt>
    <dgm:pt modelId="{A9766BBB-5FBE-4976-9FF8-80BA42EBC127}" type="pres">
      <dgm:prSet presAssocID="{946E654D-F3B8-4B0C-AA49-2D27DD162F8B}" presName="childShape" presStyleCnt="0"/>
      <dgm:spPr/>
    </dgm:pt>
    <dgm:pt modelId="{6FCE85D6-1808-4420-BA0A-1491E208F580}" type="pres">
      <dgm:prSet presAssocID="{4B1B679B-5253-40D2-B670-024704AB7660}" presName="Name13" presStyleLbl="parChTrans1D2" presStyleIdx="7" presStyleCnt="10"/>
      <dgm:spPr/>
    </dgm:pt>
    <dgm:pt modelId="{EA5634AE-E32C-43DF-87E5-3E0866778F46}" type="pres">
      <dgm:prSet presAssocID="{5EB4F60D-8C8E-409A-826C-C3E6FB22A8B4}" presName="childText" presStyleLbl="bgAcc1" presStyleIdx="7" presStyleCnt="10">
        <dgm:presLayoutVars>
          <dgm:bulletEnabled val="1"/>
        </dgm:presLayoutVars>
      </dgm:prSet>
      <dgm:spPr/>
    </dgm:pt>
    <dgm:pt modelId="{32B691A7-AA85-478D-865E-2804170424C4}" type="pres">
      <dgm:prSet presAssocID="{97E0825B-3E92-4C13-937F-39F8084970BB}" presName="Name13" presStyleLbl="parChTrans1D2" presStyleIdx="8" presStyleCnt="10"/>
      <dgm:spPr/>
    </dgm:pt>
    <dgm:pt modelId="{C5F6D5D9-285F-4E97-B591-182BD6B9FB35}" type="pres">
      <dgm:prSet presAssocID="{736D89F7-0544-4557-BDA8-4C6272E3E225}" presName="childText" presStyleLbl="bgAcc1" presStyleIdx="8" presStyleCnt="10">
        <dgm:presLayoutVars>
          <dgm:bulletEnabled val="1"/>
        </dgm:presLayoutVars>
      </dgm:prSet>
      <dgm:spPr/>
    </dgm:pt>
    <dgm:pt modelId="{615A900E-640B-44E7-8F02-6F95703ABB32}" type="pres">
      <dgm:prSet presAssocID="{CC10708A-1BA6-4CC9-872E-86E0A233BCF8}" presName="Name13" presStyleLbl="parChTrans1D2" presStyleIdx="9" presStyleCnt="10"/>
      <dgm:spPr/>
    </dgm:pt>
    <dgm:pt modelId="{B008D913-7BB8-46A1-9900-D638223473D7}" type="pres">
      <dgm:prSet presAssocID="{B771CBE0-7B85-475E-AEB2-0C5AAFCCD57C}" presName="childText" presStyleLbl="bgAcc1" presStyleIdx="9" presStyleCnt="10">
        <dgm:presLayoutVars>
          <dgm:bulletEnabled val="1"/>
        </dgm:presLayoutVars>
      </dgm:prSet>
      <dgm:spPr/>
    </dgm:pt>
  </dgm:ptLst>
  <dgm:cxnLst>
    <dgm:cxn modelId="{AC727B02-F6A6-4514-948D-D1ED365D4B77}" srcId="{56DB0CBB-85B9-49C7-A434-18BB60244951}" destId="{353752B4-2AD7-434F-B310-8F13E15591E2}" srcOrd="1" destOrd="0" parTransId="{7F2EBBB6-B130-4232-A6F5-77D788FF8E0E}" sibTransId="{286DFE1A-1016-4FDA-9A0D-027F0244B476}"/>
    <dgm:cxn modelId="{D53B3004-8CF2-4E76-A4C5-94362CEF444A}" type="presOf" srcId="{353752B4-2AD7-434F-B310-8F13E15591E2}" destId="{0466E4CE-D7DC-47A7-8866-AED428A6CFFE}" srcOrd="0" destOrd="0" presId="urn:microsoft.com/office/officeart/2005/8/layout/hierarchy3"/>
    <dgm:cxn modelId="{21B61E0C-B7F6-445F-BFF4-2FAF2EA06A47}" type="presOf" srcId="{6FF4535C-AA1B-498A-84AD-5016E3549CE8}" destId="{F22F15A7-3C0A-491B-ADB2-58BFAD4DAF46}" srcOrd="1" destOrd="0" presId="urn:microsoft.com/office/officeart/2005/8/layout/hierarchy3"/>
    <dgm:cxn modelId="{584A1E11-480D-4B39-8365-6B1F325FE3DF}" type="presOf" srcId="{5EB4F60D-8C8E-409A-826C-C3E6FB22A8B4}" destId="{EA5634AE-E32C-43DF-87E5-3E0866778F46}" srcOrd="0" destOrd="0" presId="urn:microsoft.com/office/officeart/2005/8/layout/hierarchy3"/>
    <dgm:cxn modelId="{60D9C217-658D-4E04-B63E-4AEEC90892E9}" type="presOf" srcId="{F69C51AD-DDDB-46FD-B42E-F503DF95508A}" destId="{E7DB21EF-F63C-489B-80A8-24E1ABC29B7C}" srcOrd="0" destOrd="0" presId="urn:microsoft.com/office/officeart/2005/8/layout/hierarchy3"/>
    <dgm:cxn modelId="{7D294521-692B-4563-A53F-E97B81710673}" type="presOf" srcId="{5CE450EC-4131-40D5-9335-E2A7B4837172}" destId="{7CA53D79-322A-4257-AED2-5DAD127EE58B}" srcOrd="0" destOrd="0" presId="urn:microsoft.com/office/officeart/2005/8/layout/hierarchy3"/>
    <dgm:cxn modelId="{636C6E28-1F3C-4752-A7AA-3792B5CB80CE}" srcId="{EF8A2FB4-EAA1-4968-A78C-E93F9A1491FA}" destId="{5CE450EC-4131-40D5-9335-E2A7B4837172}" srcOrd="0" destOrd="0" parTransId="{FF43BBB9-DF95-4C72-83BB-39FF4334C362}" sibTransId="{D7ECDC60-3A25-446C-877B-088D065A9B16}"/>
    <dgm:cxn modelId="{1679C728-B271-44E9-9794-9B67E8EDEB1D}" srcId="{946E654D-F3B8-4B0C-AA49-2D27DD162F8B}" destId="{B771CBE0-7B85-475E-AEB2-0C5AAFCCD57C}" srcOrd="2" destOrd="0" parTransId="{CC10708A-1BA6-4CC9-872E-86E0A233BCF8}" sibTransId="{6F2C1BB0-B7F9-448E-B6D1-AD0234F170F7}"/>
    <dgm:cxn modelId="{71357A31-2A88-4573-BCE1-51FF06BA4CD4}" type="presOf" srcId="{56DB0CBB-85B9-49C7-A434-18BB60244951}" destId="{C2CDE3BF-0559-4013-A26B-CA75A9AE42B1}" srcOrd="1" destOrd="0" presId="urn:microsoft.com/office/officeart/2005/8/layout/hierarchy3"/>
    <dgm:cxn modelId="{B888A936-0729-457C-8E0D-6C5EC1CE6D63}" type="presOf" srcId="{03FCFA7B-C85A-452E-9823-D9B0B8DB9914}" destId="{8439BCE7-C49D-4DF8-8D54-3C01BFD9B158}" srcOrd="0" destOrd="0" presId="urn:microsoft.com/office/officeart/2005/8/layout/hierarchy3"/>
    <dgm:cxn modelId="{C50E1E39-81B7-4B74-B007-9925836481E4}" srcId="{6FF4535C-AA1B-498A-84AD-5016E3549CE8}" destId="{E9D2906D-C9CC-459E-9CE3-5BDCA2F4A7D7}" srcOrd="1" destOrd="0" parTransId="{39F4A333-ECFB-4E16-972C-C01A83BA61D8}" sibTransId="{C6764577-E639-4933-BB04-5A1700D72693}"/>
    <dgm:cxn modelId="{3CA5DE3F-0445-4DB4-B2F8-11774FC4C569}" type="presOf" srcId="{97E0825B-3E92-4C13-937F-39F8084970BB}" destId="{32B691A7-AA85-478D-865E-2804170424C4}" srcOrd="0" destOrd="0" presId="urn:microsoft.com/office/officeart/2005/8/layout/hierarchy3"/>
    <dgm:cxn modelId="{DAF0315B-5AF9-4297-B5A5-1EFEE58A0F1C}" srcId="{EF8A2FB4-EAA1-4968-A78C-E93F9A1491FA}" destId="{013EF307-C68D-4409-A9C3-ACA18D9C92FE}" srcOrd="1" destOrd="0" parTransId="{6BB0CABE-D492-4C48-A228-DA7C1421C304}" sibTransId="{2B883445-4BCE-4145-827A-52255AB31645}"/>
    <dgm:cxn modelId="{20CBCA44-BB87-4315-83D9-85B226D80531}" type="presOf" srcId="{DB0EE94E-5DB1-4E86-84BA-4853CFB26401}" destId="{FC0A07C2-D23C-4B0E-8573-E5FEB93B3F7C}" srcOrd="0" destOrd="0" presId="urn:microsoft.com/office/officeart/2005/8/layout/hierarchy3"/>
    <dgm:cxn modelId="{A1574947-E49E-4255-A6BC-5DF81FFF96CF}" type="presOf" srcId="{E9D2906D-C9CC-459E-9CE3-5BDCA2F4A7D7}" destId="{B2168387-919D-4D7E-BF94-2C5678F98683}" srcOrd="0" destOrd="0" presId="urn:microsoft.com/office/officeart/2005/8/layout/hierarchy3"/>
    <dgm:cxn modelId="{388F2D68-F6AB-44E1-B7BF-D567BA2779D8}" srcId="{6FF4535C-AA1B-498A-84AD-5016E3549CE8}" destId="{DB0EE94E-5DB1-4E86-84BA-4853CFB26401}" srcOrd="0" destOrd="0" parTransId="{65B01463-DB71-4E65-9FB5-096665948DE0}" sibTransId="{311B937F-22FF-47E9-826D-F992E2021C9C}"/>
    <dgm:cxn modelId="{2BD6486A-AEB5-4573-8E81-C5CD77007C8B}" srcId="{56DB0CBB-85B9-49C7-A434-18BB60244951}" destId="{03FCFA7B-C85A-452E-9823-D9B0B8DB9914}" srcOrd="0" destOrd="0" parTransId="{F69C51AD-DDDB-46FD-B42E-F503DF95508A}" sibTransId="{47493FFB-7C9C-4277-AD69-D4921DEEA64C}"/>
    <dgm:cxn modelId="{3755F14F-27D4-46AC-9806-A32E49B3914A}" type="presOf" srcId="{65B01463-DB71-4E65-9FB5-096665948DE0}" destId="{EA3B2193-459E-4C8E-BE4D-C5DB1D8F6B08}" srcOrd="0" destOrd="0" presId="urn:microsoft.com/office/officeart/2005/8/layout/hierarchy3"/>
    <dgm:cxn modelId="{35DDF66F-A797-4830-AA58-9726AD470B4E}" type="presOf" srcId="{7F2EBBB6-B130-4232-A6F5-77D788FF8E0E}" destId="{24AB931A-7521-4CE4-B5BE-406B15266653}" srcOrd="0" destOrd="0" presId="urn:microsoft.com/office/officeart/2005/8/layout/hierarchy3"/>
    <dgm:cxn modelId="{A4926851-AFC6-4AE2-B590-937A6E2F670D}" type="presOf" srcId="{272D0C39-5599-4B92-980A-EF2431D0E0B5}" destId="{BAA689D3-F9E7-4C2C-B378-D7BD63F5130D}" srcOrd="0" destOrd="0" presId="urn:microsoft.com/office/officeart/2005/8/layout/hierarchy3"/>
    <dgm:cxn modelId="{DF8B7D71-1269-4E88-A9A9-206B6D2A0F72}" type="presOf" srcId="{CC10708A-1BA6-4CC9-872E-86E0A233BCF8}" destId="{615A900E-640B-44E7-8F02-6F95703ABB32}" srcOrd="0" destOrd="0" presId="urn:microsoft.com/office/officeart/2005/8/layout/hierarchy3"/>
    <dgm:cxn modelId="{89741356-AE0F-4892-80EB-7143D8CD7AF5}" srcId="{1AE8A47B-E54C-4E4C-9492-E9B090962A86}" destId="{946E654D-F3B8-4B0C-AA49-2D27DD162F8B}" srcOrd="3" destOrd="0" parTransId="{7808F195-448B-4932-8335-65C3AB5A7A2D}" sibTransId="{66DB194C-B914-4B78-A8C5-250BC869A83C}"/>
    <dgm:cxn modelId="{BB6C7D5A-FE86-426D-A141-70CDABF36957}" srcId="{6FF4535C-AA1B-498A-84AD-5016E3549CE8}" destId="{0B7D5FDF-2845-4CD3-AA25-5EBF26FEFF14}" srcOrd="2" destOrd="0" parTransId="{272D0C39-5599-4B92-980A-EF2431D0E0B5}" sibTransId="{524A163D-1C9B-43C2-9CD0-038E2A4B9FB2}"/>
    <dgm:cxn modelId="{D850A75A-5ED9-48AC-AA6A-324C83F609FD}" srcId="{946E654D-F3B8-4B0C-AA49-2D27DD162F8B}" destId="{5EB4F60D-8C8E-409A-826C-C3E6FB22A8B4}" srcOrd="0" destOrd="0" parTransId="{4B1B679B-5253-40D2-B670-024704AB7660}" sibTransId="{9A88B6C2-1423-48DF-A6B3-6ED916EF3A60}"/>
    <dgm:cxn modelId="{0154E75A-94CB-47A2-B469-52025D9646B8}" type="presOf" srcId="{39F4A333-ECFB-4E16-972C-C01A83BA61D8}" destId="{85752ADB-8D7F-4C13-98A1-D09C1D8308A1}" srcOrd="0" destOrd="0" presId="urn:microsoft.com/office/officeart/2005/8/layout/hierarchy3"/>
    <dgm:cxn modelId="{ED7CC084-BCC5-44B9-A311-3FC7FBD4FE2C}" type="presOf" srcId="{6BB0CABE-D492-4C48-A228-DA7C1421C304}" destId="{9BC59227-9554-49DE-BC9D-4A4A67BE2CBE}" srcOrd="0" destOrd="0" presId="urn:microsoft.com/office/officeart/2005/8/layout/hierarchy3"/>
    <dgm:cxn modelId="{22DAE48E-94F9-4BD0-96FE-9B4681DD2AB4}" type="presOf" srcId="{EF8A2FB4-EAA1-4968-A78C-E93F9A1491FA}" destId="{FE7AEC6F-9811-48D2-A256-CD7E4CD3ACDC}" srcOrd="0" destOrd="0" presId="urn:microsoft.com/office/officeart/2005/8/layout/hierarchy3"/>
    <dgm:cxn modelId="{D6F01194-C582-4C44-92E8-AB3EFC4B82D1}" type="presOf" srcId="{1AE8A47B-E54C-4E4C-9492-E9B090962A86}" destId="{58EB2F6C-2E05-407F-ACC4-4449B8EB3B30}" srcOrd="0" destOrd="0" presId="urn:microsoft.com/office/officeart/2005/8/layout/hierarchy3"/>
    <dgm:cxn modelId="{9A369495-101A-445D-838F-7321D485C2D8}" srcId="{1AE8A47B-E54C-4E4C-9492-E9B090962A86}" destId="{56DB0CBB-85B9-49C7-A434-18BB60244951}" srcOrd="0" destOrd="0" parTransId="{5C7EC1D5-9309-4FF9-8673-F9DDC84535B2}" sibTransId="{DF7EBA89-CFD9-4981-9E1E-5F4EA3D6C128}"/>
    <dgm:cxn modelId="{DB2180AD-1EEC-4394-AC57-0A86170DD7DD}" type="presOf" srcId="{946E654D-F3B8-4B0C-AA49-2D27DD162F8B}" destId="{100E5DF1-5928-4363-9821-E94042B2A86F}" srcOrd="1" destOrd="0" presId="urn:microsoft.com/office/officeart/2005/8/layout/hierarchy3"/>
    <dgm:cxn modelId="{C37EC2AE-9E48-4208-8050-D67CD4765580}" srcId="{946E654D-F3B8-4B0C-AA49-2D27DD162F8B}" destId="{736D89F7-0544-4557-BDA8-4C6272E3E225}" srcOrd="1" destOrd="0" parTransId="{97E0825B-3E92-4C13-937F-39F8084970BB}" sibTransId="{924D7CA0-251A-4C18-8246-ADC9DCE8F28C}"/>
    <dgm:cxn modelId="{DC243FB0-EBD9-44F3-94F2-7C57DEE315EE}" srcId="{1AE8A47B-E54C-4E4C-9492-E9B090962A86}" destId="{6FF4535C-AA1B-498A-84AD-5016E3549CE8}" srcOrd="1" destOrd="0" parTransId="{2A682486-E26B-4DF9-AA15-87E87FD68E5B}" sibTransId="{68B3A665-AF0A-4DA3-9F0F-D843649B01E6}"/>
    <dgm:cxn modelId="{C57E8AB0-17BE-46A3-A6F0-DD143CDEC998}" type="presOf" srcId="{736D89F7-0544-4557-BDA8-4C6272E3E225}" destId="{C5F6D5D9-285F-4E97-B591-182BD6B9FB35}" srcOrd="0" destOrd="0" presId="urn:microsoft.com/office/officeart/2005/8/layout/hierarchy3"/>
    <dgm:cxn modelId="{66E2C9B6-99EE-488F-9B4C-B18BCB56E96F}" type="presOf" srcId="{0B7D5FDF-2845-4CD3-AA25-5EBF26FEFF14}" destId="{899B5F3E-4D4A-4C9F-BAC8-47EA645AC209}" srcOrd="0" destOrd="0" presId="urn:microsoft.com/office/officeart/2005/8/layout/hierarchy3"/>
    <dgm:cxn modelId="{7F059ABE-04CD-4482-BF7A-6554585D709C}" type="presOf" srcId="{FF43BBB9-DF95-4C72-83BB-39FF4334C362}" destId="{347C30CC-E714-4D45-8DD8-31B4B9FBFDE5}" srcOrd="0" destOrd="0" presId="urn:microsoft.com/office/officeart/2005/8/layout/hierarchy3"/>
    <dgm:cxn modelId="{05F8A9C1-2DC2-4B5E-814C-011A92D1951A}" srcId="{1AE8A47B-E54C-4E4C-9492-E9B090962A86}" destId="{EF8A2FB4-EAA1-4968-A78C-E93F9A1491FA}" srcOrd="2" destOrd="0" parTransId="{11710329-452E-4C7D-AC44-B903D4A9B209}" sibTransId="{0A98FF47-7C24-4F5B-B2B6-9746CE981702}"/>
    <dgm:cxn modelId="{3E930FD3-FCA9-45AA-9183-7C6D7DD75745}" type="presOf" srcId="{EF8A2FB4-EAA1-4968-A78C-E93F9A1491FA}" destId="{4829F970-09C5-4063-A993-77345EED4419}" srcOrd="1" destOrd="0" presId="urn:microsoft.com/office/officeart/2005/8/layout/hierarchy3"/>
    <dgm:cxn modelId="{4F6F4CD4-76A3-4E1E-980F-E40BE8B8BB9B}" type="presOf" srcId="{946E654D-F3B8-4B0C-AA49-2D27DD162F8B}" destId="{235EEA95-040F-412D-9ACD-3649EB5B7E5B}" srcOrd="0" destOrd="0" presId="urn:microsoft.com/office/officeart/2005/8/layout/hierarchy3"/>
    <dgm:cxn modelId="{49E6E0DC-398D-4283-BAF4-10BE9DFD4CB6}" type="presOf" srcId="{6FF4535C-AA1B-498A-84AD-5016E3549CE8}" destId="{5148D27E-C2CA-45DC-AC05-808F47D1D4E5}" srcOrd="0" destOrd="0" presId="urn:microsoft.com/office/officeart/2005/8/layout/hierarchy3"/>
    <dgm:cxn modelId="{64F4C6ED-489F-4325-AF24-52F5364C2A00}" type="presOf" srcId="{013EF307-C68D-4409-A9C3-ACA18D9C92FE}" destId="{6CC1789E-84C8-4CAF-91E8-8F95319B2532}" srcOrd="0" destOrd="0" presId="urn:microsoft.com/office/officeart/2005/8/layout/hierarchy3"/>
    <dgm:cxn modelId="{742D3CF9-C4E1-42D8-BFF5-C7935A29FD81}" type="presOf" srcId="{B771CBE0-7B85-475E-AEB2-0C5AAFCCD57C}" destId="{B008D913-7BB8-46A1-9900-D638223473D7}" srcOrd="0" destOrd="0" presId="urn:microsoft.com/office/officeart/2005/8/layout/hierarchy3"/>
    <dgm:cxn modelId="{7EFC0BFC-0CA8-4B71-979C-896553DF58D6}" type="presOf" srcId="{56DB0CBB-85B9-49C7-A434-18BB60244951}" destId="{81BDBB3E-4C51-4DE6-9CA7-126D6C052D63}" srcOrd="0" destOrd="0" presId="urn:microsoft.com/office/officeart/2005/8/layout/hierarchy3"/>
    <dgm:cxn modelId="{18E364FC-5360-4949-A962-045341D11089}" type="presOf" srcId="{4B1B679B-5253-40D2-B670-024704AB7660}" destId="{6FCE85D6-1808-4420-BA0A-1491E208F580}" srcOrd="0" destOrd="0" presId="urn:microsoft.com/office/officeart/2005/8/layout/hierarchy3"/>
    <dgm:cxn modelId="{4E932F6D-AE6C-4285-AE74-8570175178B8}" type="presParOf" srcId="{58EB2F6C-2E05-407F-ACC4-4449B8EB3B30}" destId="{2E9406CD-C1F0-4378-917D-0859C471B5AD}" srcOrd="0" destOrd="0" presId="urn:microsoft.com/office/officeart/2005/8/layout/hierarchy3"/>
    <dgm:cxn modelId="{663E35BC-EAB5-4619-9E4F-FAF194A90F26}" type="presParOf" srcId="{2E9406CD-C1F0-4378-917D-0859C471B5AD}" destId="{104A2372-E554-40E7-ADF7-446D74456B09}" srcOrd="0" destOrd="0" presId="urn:microsoft.com/office/officeart/2005/8/layout/hierarchy3"/>
    <dgm:cxn modelId="{DB0EC2FE-D113-484F-87FC-F4AE552FD222}" type="presParOf" srcId="{104A2372-E554-40E7-ADF7-446D74456B09}" destId="{81BDBB3E-4C51-4DE6-9CA7-126D6C052D63}" srcOrd="0" destOrd="0" presId="urn:microsoft.com/office/officeart/2005/8/layout/hierarchy3"/>
    <dgm:cxn modelId="{E9D69820-5E5F-4697-A112-8E14A49D8A73}" type="presParOf" srcId="{104A2372-E554-40E7-ADF7-446D74456B09}" destId="{C2CDE3BF-0559-4013-A26B-CA75A9AE42B1}" srcOrd="1" destOrd="0" presId="urn:microsoft.com/office/officeart/2005/8/layout/hierarchy3"/>
    <dgm:cxn modelId="{800B17CC-63AB-4C47-974B-6A6A6534783F}" type="presParOf" srcId="{2E9406CD-C1F0-4378-917D-0859C471B5AD}" destId="{09776B7D-094D-471E-946A-DBC368F1530B}" srcOrd="1" destOrd="0" presId="urn:microsoft.com/office/officeart/2005/8/layout/hierarchy3"/>
    <dgm:cxn modelId="{A55C12C4-0D25-4256-82A4-42F905EDF305}" type="presParOf" srcId="{09776B7D-094D-471E-946A-DBC368F1530B}" destId="{E7DB21EF-F63C-489B-80A8-24E1ABC29B7C}" srcOrd="0" destOrd="0" presId="urn:microsoft.com/office/officeart/2005/8/layout/hierarchy3"/>
    <dgm:cxn modelId="{A22F10F8-DCEC-45CD-9C9F-79FFD1A825EF}" type="presParOf" srcId="{09776B7D-094D-471E-946A-DBC368F1530B}" destId="{8439BCE7-C49D-4DF8-8D54-3C01BFD9B158}" srcOrd="1" destOrd="0" presId="urn:microsoft.com/office/officeart/2005/8/layout/hierarchy3"/>
    <dgm:cxn modelId="{257B30F3-61A7-43DC-80CC-174BDE037801}" type="presParOf" srcId="{09776B7D-094D-471E-946A-DBC368F1530B}" destId="{24AB931A-7521-4CE4-B5BE-406B15266653}" srcOrd="2" destOrd="0" presId="urn:microsoft.com/office/officeart/2005/8/layout/hierarchy3"/>
    <dgm:cxn modelId="{4A3FEC74-540D-4A5D-984C-683B8B842A5E}" type="presParOf" srcId="{09776B7D-094D-471E-946A-DBC368F1530B}" destId="{0466E4CE-D7DC-47A7-8866-AED428A6CFFE}" srcOrd="3" destOrd="0" presId="urn:microsoft.com/office/officeart/2005/8/layout/hierarchy3"/>
    <dgm:cxn modelId="{36231E4A-8E38-478F-9A98-18E62BF1421C}" type="presParOf" srcId="{58EB2F6C-2E05-407F-ACC4-4449B8EB3B30}" destId="{671F0ABB-22A1-4BF0-9460-4FF48879F880}" srcOrd="1" destOrd="0" presId="urn:microsoft.com/office/officeart/2005/8/layout/hierarchy3"/>
    <dgm:cxn modelId="{BAC8270D-0D01-4584-8F36-96EAFA113C3B}" type="presParOf" srcId="{671F0ABB-22A1-4BF0-9460-4FF48879F880}" destId="{A732B9F5-B564-41D3-9ACC-7EAF2CE11427}" srcOrd="0" destOrd="0" presId="urn:microsoft.com/office/officeart/2005/8/layout/hierarchy3"/>
    <dgm:cxn modelId="{CE6C0BB7-3DB6-48A2-8080-E3D329892B71}" type="presParOf" srcId="{A732B9F5-B564-41D3-9ACC-7EAF2CE11427}" destId="{5148D27E-C2CA-45DC-AC05-808F47D1D4E5}" srcOrd="0" destOrd="0" presId="urn:microsoft.com/office/officeart/2005/8/layout/hierarchy3"/>
    <dgm:cxn modelId="{409CA17A-B09E-4587-8C33-4295F6A7F59F}" type="presParOf" srcId="{A732B9F5-B564-41D3-9ACC-7EAF2CE11427}" destId="{F22F15A7-3C0A-491B-ADB2-58BFAD4DAF46}" srcOrd="1" destOrd="0" presId="urn:microsoft.com/office/officeart/2005/8/layout/hierarchy3"/>
    <dgm:cxn modelId="{D3EF2CBC-FA74-4F0E-A7F7-EE7862A7AE22}" type="presParOf" srcId="{671F0ABB-22A1-4BF0-9460-4FF48879F880}" destId="{0D7C3088-ADD2-486B-9C0B-B2E3EADC3BE7}" srcOrd="1" destOrd="0" presId="urn:microsoft.com/office/officeart/2005/8/layout/hierarchy3"/>
    <dgm:cxn modelId="{F4136F45-E853-43FC-8169-AEAAAA712229}" type="presParOf" srcId="{0D7C3088-ADD2-486B-9C0B-B2E3EADC3BE7}" destId="{EA3B2193-459E-4C8E-BE4D-C5DB1D8F6B08}" srcOrd="0" destOrd="0" presId="urn:microsoft.com/office/officeart/2005/8/layout/hierarchy3"/>
    <dgm:cxn modelId="{C3FE7BEA-6641-4E62-9726-790DE9D51762}" type="presParOf" srcId="{0D7C3088-ADD2-486B-9C0B-B2E3EADC3BE7}" destId="{FC0A07C2-D23C-4B0E-8573-E5FEB93B3F7C}" srcOrd="1" destOrd="0" presId="urn:microsoft.com/office/officeart/2005/8/layout/hierarchy3"/>
    <dgm:cxn modelId="{A1F0AE3C-F1D9-455A-BFE3-F8F3EA6B5FEE}" type="presParOf" srcId="{0D7C3088-ADD2-486B-9C0B-B2E3EADC3BE7}" destId="{85752ADB-8D7F-4C13-98A1-D09C1D8308A1}" srcOrd="2" destOrd="0" presId="urn:microsoft.com/office/officeart/2005/8/layout/hierarchy3"/>
    <dgm:cxn modelId="{19750531-F612-40D1-BB6D-485DA3310198}" type="presParOf" srcId="{0D7C3088-ADD2-486B-9C0B-B2E3EADC3BE7}" destId="{B2168387-919D-4D7E-BF94-2C5678F98683}" srcOrd="3" destOrd="0" presId="urn:microsoft.com/office/officeart/2005/8/layout/hierarchy3"/>
    <dgm:cxn modelId="{DA087110-7315-4114-9E4D-5DB658AC48D2}" type="presParOf" srcId="{0D7C3088-ADD2-486B-9C0B-B2E3EADC3BE7}" destId="{BAA689D3-F9E7-4C2C-B378-D7BD63F5130D}" srcOrd="4" destOrd="0" presId="urn:microsoft.com/office/officeart/2005/8/layout/hierarchy3"/>
    <dgm:cxn modelId="{BBA38DCE-0348-4A6F-8A6D-6CB13BAF7C91}" type="presParOf" srcId="{0D7C3088-ADD2-486B-9C0B-B2E3EADC3BE7}" destId="{899B5F3E-4D4A-4C9F-BAC8-47EA645AC209}" srcOrd="5" destOrd="0" presId="urn:microsoft.com/office/officeart/2005/8/layout/hierarchy3"/>
    <dgm:cxn modelId="{81C5E7D5-44D3-4984-98A1-4153F11B1749}" type="presParOf" srcId="{58EB2F6C-2E05-407F-ACC4-4449B8EB3B30}" destId="{25852B3E-F125-426B-8C6E-4B0F5E96FF9F}" srcOrd="2" destOrd="0" presId="urn:microsoft.com/office/officeart/2005/8/layout/hierarchy3"/>
    <dgm:cxn modelId="{BA9A4E14-5745-42CF-BA3A-DF97E70D0410}" type="presParOf" srcId="{25852B3E-F125-426B-8C6E-4B0F5E96FF9F}" destId="{7275DC5B-0149-4C77-9A0F-318F7F28E974}" srcOrd="0" destOrd="0" presId="urn:microsoft.com/office/officeart/2005/8/layout/hierarchy3"/>
    <dgm:cxn modelId="{EADD70CE-516E-4F91-9C7C-59B1BB8B4295}" type="presParOf" srcId="{7275DC5B-0149-4C77-9A0F-318F7F28E974}" destId="{FE7AEC6F-9811-48D2-A256-CD7E4CD3ACDC}" srcOrd="0" destOrd="0" presId="urn:microsoft.com/office/officeart/2005/8/layout/hierarchy3"/>
    <dgm:cxn modelId="{09645D06-54A4-4D24-8C83-A2DCF04AE431}" type="presParOf" srcId="{7275DC5B-0149-4C77-9A0F-318F7F28E974}" destId="{4829F970-09C5-4063-A993-77345EED4419}" srcOrd="1" destOrd="0" presId="urn:microsoft.com/office/officeart/2005/8/layout/hierarchy3"/>
    <dgm:cxn modelId="{E80DD880-AC45-45CC-B6C7-9724B8DCE46A}" type="presParOf" srcId="{25852B3E-F125-426B-8C6E-4B0F5E96FF9F}" destId="{55E43535-FE4B-463A-B779-28E7C71942BF}" srcOrd="1" destOrd="0" presId="urn:microsoft.com/office/officeart/2005/8/layout/hierarchy3"/>
    <dgm:cxn modelId="{489F1665-3AB8-480F-9DA7-FAA62C73CC9D}" type="presParOf" srcId="{55E43535-FE4B-463A-B779-28E7C71942BF}" destId="{347C30CC-E714-4D45-8DD8-31B4B9FBFDE5}" srcOrd="0" destOrd="0" presId="urn:microsoft.com/office/officeart/2005/8/layout/hierarchy3"/>
    <dgm:cxn modelId="{79B330CD-B790-4647-A8C1-CA98B6C2D4D3}" type="presParOf" srcId="{55E43535-FE4B-463A-B779-28E7C71942BF}" destId="{7CA53D79-322A-4257-AED2-5DAD127EE58B}" srcOrd="1" destOrd="0" presId="urn:microsoft.com/office/officeart/2005/8/layout/hierarchy3"/>
    <dgm:cxn modelId="{2236AC30-8181-4B54-8D55-21626029E141}" type="presParOf" srcId="{55E43535-FE4B-463A-B779-28E7C71942BF}" destId="{9BC59227-9554-49DE-BC9D-4A4A67BE2CBE}" srcOrd="2" destOrd="0" presId="urn:microsoft.com/office/officeart/2005/8/layout/hierarchy3"/>
    <dgm:cxn modelId="{AADDB58D-BAA4-4EF9-83AF-FAFAEBA74A3E}" type="presParOf" srcId="{55E43535-FE4B-463A-B779-28E7C71942BF}" destId="{6CC1789E-84C8-4CAF-91E8-8F95319B2532}" srcOrd="3" destOrd="0" presId="urn:microsoft.com/office/officeart/2005/8/layout/hierarchy3"/>
    <dgm:cxn modelId="{465B00ED-6138-46E8-89F5-76DD5D54C297}" type="presParOf" srcId="{58EB2F6C-2E05-407F-ACC4-4449B8EB3B30}" destId="{68FB5CA1-3C60-40EC-A83A-0CE8328B2A2C}" srcOrd="3" destOrd="0" presId="urn:microsoft.com/office/officeart/2005/8/layout/hierarchy3"/>
    <dgm:cxn modelId="{0836E289-B7E1-4D86-95A2-6AF64D979C5B}" type="presParOf" srcId="{68FB5CA1-3C60-40EC-A83A-0CE8328B2A2C}" destId="{BBC462A4-798B-4F01-8B07-413B800C5EAA}" srcOrd="0" destOrd="0" presId="urn:microsoft.com/office/officeart/2005/8/layout/hierarchy3"/>
    <dgm:cxn modelId="{5967CD3A-D6EE-4A9D-BBAD-7624EBE395DD}" type="presParOf" srcId="{BBC462A4-798B-4F01-8B07-413B800C5EAA}" destId="{235EEA95-040F-412D-9ACD-3649EB5B7E5B}" srcOrd="0" destOrd="0" presId="urn:microsoft.com/office/officeart/2005/8/layout/hierarchy3"/>
    <dgm:cxn modelId="{FC438470-4260-433F-8C20-B0F4A1244FF6}" type="presParOf" srcId="{BBC462A4-798B-4F01-8B07-413B800C5EAA}" destId="{100E5DF1-5928-4363-9821-E94042B2A86F}" srcOrd="1" destOrd="0" presId="urn:microsoft.com/office/officeart/2005/8/layout/hierarchy3"/>
    <dgm:cxn modelId="{9460168E-4B38-4DD7-9E2B-AAB3E0508A85}" type="presParOf" srcId="{68FB5CA1-3C60-40EC-A83A-0CE8328B2A2C}" destId="{A9766BBB-5FBE-4976-9FF8-80BA42EBC127}" srcOrd="1" destOrd="0" presId="urn:microsoft.com/office/officeart/2005/8/layout/hierarchy3"/>
    <dgm:cxn modelId="{9ECF83C7-E465-4E5F-90D9-9C22E1F21173}" type="presParOf" srcId="{A9766BBB-5FBE-4976-9FF8-80BA42EBC127}" destId="{6FCE85D6-1808-4420-BA0A-1491E208F580}" srcOrd="0" destOrd="0" presId="urn:microsoft.com/office/officeart/2005/8/layout/hierarchy3"/>
    <dgm:cxn modelId="{E4CFB397-302B-45FE-A6C4-0269086BF866}" type="presParOf" srcId="{A9766BBB-5FBE-4976-9FF8-80BA42EBC127}" destId="{EA5634AE-E32C-43DF-87E5-3E0866778F46}" srcOrd="1" destOrd="0" presId="urn:microsoft.com/office/officeart/2005/8/layout/hierarchy3"/>
    <dgm:cxn modelId="{02880623-6C4B-4370-8587-94FC4D7EB9E3}" type="presParOf" srcId="{A9766BBB-5FBE-4976-9FF8-80BA42EBC127}" destId="{32B691A7-AA85-478D-865E-2804170424C4}" srcOrd="2" destOrd="0" presId="urn:microsoft.com/office/officeart/2005/8/layout/hierarchy3"/>
    <dgm:cxn modelId="{26847271-9495-4295-9291-53B9DA2D0EFF}" type="presParOf" srcId="{A9766BBB-5FBE-4976-9FF8-80BA42EBC127}" destId="{C5F6D5D9-285F-4E97-B591-182BD6B9FB35}" srcOrd="3" destOrd="0" presId="urn:microsoft.com/office/officeart/2005/8/layout/hierarchy3"/>
    <dgm:cxn modelId="{86E2C2F0-E5D8-4BC7-A4D3-5E4B76572E8B}" type="presParOf" srcId="{A9766BBB-5FBE-4976-9FF8-80BA42EBC127}" destId="{615A900E-640B-44E7-8F02-6F95703ABB32}" srcOrd="4" destOrd="0" presId="urn:microsoft.com/office/officeart/2005/8/layout/hierarchy3"/>
    <dgm:cxn modelId="{87660E38-C87F-4B8F-A4B6-BCB758A9B2B7}" type="presParOf" srcId="{A9766BBB-5FBE-4976-9FF8-80BA42EBC127}" destId="{B008D913-7BB8-46A1-9900-D638223473D7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BDBB3E-4C51-4DE6-9CA7-126D6C052D63}">
      <dsp:nvSpPr>
        <dsp:cNvPr id="0" name=""/>
        <dsp:cNvSpPr/>
      </dsp:nvSpPr>
      <dsp:spPr>
        <a:xfrm>
          <a:off x="113405" y="126"/>
          <a:ext cx="2200334" cy="11001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/>
            <a:t>Pochodzenie zanieczyszczeń </a:t>
          </a:r>
        </a:p>
      </dsp:txBody>
      <dsp:txXfrm>
        <a:off x="145628" y="32349"/>
        <a:ext cx="2135888" cy="1035721"/>
      </dsp:txXfrm>
    </dsp:sp>
    <dsp:sp modelId="{E7DB21EF-F63C-489B-80A8-24E1ABC29B7C}">
      <dsp:nvSpPr>
        <dsp:cNvPr id="0" name=""/>
        <dsp:cNvSpPr/>
      </dsp:nvSpPr>
      <dsp:spPr>
        <a:xfrm>
          <a:off x="333439" y="1100294"/>
          <a:ext cx="220033" cy="8251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25125"/>
              </a:lnTo>
              <a:lnTo>
                <a:pt x="220033" y="825125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39BCE7-C49D-4DF8-8D54-3C01BFD9B158}">
      <dsp:nvSpPr>
        <dsp:cNvPr id="0" name=""/>
        <dsp:cNvSpPr/>
      </dsp:nvSpPr>
      <dsp:spPr>
        <a:xfrm>
          <a:off x="553472" y="1375335"/>
          <a:ext cx="1760267" cy="11001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 dirty="0"/>
            <a:t>Naturalne</a:t>
          </a:r>
        </a:p>
      </dsp:txBody>
      <dsp:txXfrm>
        <a:off x="585695" y="1407558"/>
        <a:ext cx="1695821" cy="1035721"/>
      </dsp:txXfrm>
    </dsp:sp>
    <dsp:sp modelId="{24AB931A-7521-4CE4-B5BE-406B15266653}">
      <dsp:nvSpPr>
        <dsp:cNvPr id="0" name=""/>
        <dsp:cNvSpPr/>
      </dsp:nvSpPr>
      <dsp:spPr>
        <a:xfrm>
          <a:off x="333439" y="1100294"/>
          <a:ext cx="220033" cy="22003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00334"/>
              </a:lnTo>
              <a:lnTo>
                <a:pt x="220033" y="2200334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66E4CE-D7DC-47A7-8866-AED428A6CFFE}">
      <dsp:nvSpPr>
        <dsp:cNvPr id="0" name=""/>
        <dsp:cNvSpPr/>
      </dsp:nvSpPr>
      <dsp:spPr>
        <a:xfrm>
          <a:off x="553472" y="2750544"/>
          <a:ext cx="1760267" cy="11001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 dirty="0"/>
            <a:t>Antropogeniczne</a:t>
          </a:r>
        </a:p>
      </dsp:txBody>
      <dsp:txXfrm>
        <a:off x="585695" y="2782767"/>
        <a:ext cx="1695821" cy="1035721"/>
      </dsp:txXfrm>
    </dsp:sp>
    <dsp:sp modelId="{5148D27E-C2CA-45DC-AC05-808F47D1D4E5}">
      <dsp:nvSpPr>
        <dsp:cNvPr id="0" name=""/>
        <dsp:cNvSpPr/>
      </dsp:nvSpPr>
      <dsp:spPr>
        <a:xfrm>
          <a:off x="2863823" y="126"/>
          <a:ext cx="2200334" cy="11001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/>
            <a:t>Źródło pochodzenia</a:t>
          </a:r>
        </a:p>
      </dsp:txBody>
      <dsp:txXfrm>
        <a:off x="2896046" y="32349"/>
        <a:ext cx="2135888" cy="1035721"/>
      </dsp:txXfrm>
    </dsp:sp>
    <dsp:sp modelId="{EA3B2193-459E-4C8E-BE4D-C5DB1D8F6B08}">
      <dsp:nvSpPr>
        <dsp:cNvPr id="0" name=""/>
        <dsp:cNvSpPr/>
      </dsp:nvSpPr>
      <dsp:spPr>
        <a:xfrm>
          <a:off x="3083857" y="1100294"/>
          <a:ext cx="220033" cy="8251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25125"/>
              </a:lnTo>
              <a:lnTo>
                <a:pt x="220033" y="825125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0A07C2-D23C-4B0E-8573-E5FEB93B3F7C}">
      <dsp:nvSpPr>
        <dsp:cNvPr id="0" name=""/>
        <dsp:cNvSpPr/>
      </dsp:nvSpPr>
      <dsp:spPr>
        <a:xfrm>
          <a:off x="3303890" y="1375335"/>
          <a:ext cx="1760267" cy="11001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 dirty="0"/>
            <a:t>Punktowe</a:t>
          </a:r>
        </a:p>
      </dsp:txBody>
      <dsp:txXfrm>
        <a:off x="3336113" y="1407558"/>
        <a:ext cx="1695821" cy="1035721"/>
      </dsp:txXfrm>
    </dsp:sp>
    <dsp:sp modelId="{85752ADB-8D7F-4C13-98A1-D09C1D8308A1}">
      <dsp:nvSpPr>
        <dsp:cNvPr id="0" name=""/>
        <dsp:cNvSpPr/>
      </dsp:nvSpPr>
      <dsp:spPr>
        <a:xfrm>
          <a:off x="3083857" y="1100294"/>
          <a:ext cx="220033" cy="22003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00334"/>
              </a:lnTo>
              <a:lnTo>
                <a:pt x="220033" y="2200334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168387-919D-4D7E-BF94-2C5678F98683}">
      <dsp:nvSpPr>
        <dsp:cNvPr id="0" name=""/>
        <dsp:cNvSpPr/>
      </dsp:nvSpPr>
      <dsp:spPr>
        <a:xfrm>
          <a:off x="3303890" y="2750544"/>
          <a:ext cx="1760267" cy="11001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 dirty="0"/>
            <a:t>Powierzchniowe lub obszarowe</a:t>
          </a:r>
        </a:p>
      </dsp:txBody>
      <dsp:txXfrm>
        <a:off x="3336113" y="2782767"/>
        <a:ext cx="1695821" cy="1035721"/>
      </dsp:txXfrm>
    </dsp:sp>
    <dsp:sp modelId="{BAA689D3-F9E7-4C2C-B378-D7BD63F5130D}">
      <dsp:nvSpPr>
        <dsp:cNvPr id="0" name=""/>
        <dsp:cNvSpPr/>
      </dsp:nvSpPr>
      <dsp:spPr>
        <a:xfrm>
          <a:off x="3083857" y="1100294"/>
          <a:ext cx="220033" cy="35755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75543"/>
              </a:lnTo>
              <a:lnTo>
                <a:pt x="220033" y="3575543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9B5F3E-4D4A-4C9F-BAC8-47EA645AC209}">
      <dsp:nvSpPr>
        <dsp:cNvPr id="0" name=""/>
        <dsp:cNvSpPr/>
      </dsp:nvSpPr>
      <dsp:spPr>
        <a:xfrm>
          <a:off x="3303890" y="4125753"/>
          <a:ext cx="1760267" cy="11001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 dirty="0"/>
            <a:t>Liniowe,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 dirty="0"/>
            <a:t>pasmowe</a:t>
          </a:r>
        </a:p>
      </dsp:txBody>
      <dsp:txXfrm>
        <a:off x="3336113" y="4157976"/>
        <a:ext cx="1695821" cy="1035721"/>
      </dsp:txXfrm>
    </dsp:sp>
    <dsp:sp modelId="{FE7AEC6F-9811-48D2-A256-CD7E4CD3ACDC}">
      <dsp:nvSpPr>
        <dsp:cNvPr id="0" name=""/>
        <dsp:cNvSpPr/>
      </dsp:nvSpPr>
      <dsp:spPr>
        <a:xfrm>
          <a:off x="5614241" y="126"/>
          <a:ext cx="2200334" cy="11001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/>
            <a:t>Stopień szkodliwości</a:t>
          </a:r>
        </a:p>
      </dsp:txBody>
      <dsp:txXfrm>
        <a:off x="5646464" y="32349"/>
        <a:ext cx="2135888" cy="1035721"/>
      </dsp:txXfrm>
    </dsp:sp>
    <dsp:sp modelId="{347C30CC-E714-4D45-8DD8-31B4B9FBFDE5}">
      <dsp:nvSpPr>
        <dsp:cNvPr id="0" name=""/>
        <dsp:cNvSpPr/>
      </dsp:nvSpPr>
      <dsp:spPr>
        <a:xfrm>
          <a:off x="5834275" y="1100294"/>
          <a:ext cx="220033" cy="8251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25125"/>
              </a:lnTo>
              <a:lnTo>
                <a:pt x="220033" y="825125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A53D79-322A-4257-AED2-5DAD127EE58B}">
      <dsp:nvSpPr>
        <dsp:cNvPr id="0" name=""/>
        <dsp:cNvSpPr/>
      </dsp:nvSpPr>
      <dsp:spPr>
        <a:xfrm>
          <a:off x="6054308" y="1375335"/>
          <a:ext cx="1760267" cy="11001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 dirty="0"/>
            <a:t>Bezpośrednio szkodliwe</a:t>
          </a:r>
        </a:p>
      </dsp:txBody>
      <dsp:txXfrm>
        <a:off x="6086531" y="1407558"/>
        <a:ext cx="1695821" cy="1035721"/>
      </dsp:txXfrm>
    </dsp:sp>
    <dsp:sp modelId="{9BC59227-9554-49DE-BC9D-4A4A67BE2CBE}">
      <dsp:nvSpPr>
        <dsp:cNvPr id="0" name=""/>
        <dsp:cNvSpPr/>
      </dsp:nvSpPr>
      <dsp:spPr>
        <a:xfrm>
          <a:off x="5834275" y="1100294"/>
          <a:ext cx="220033" cy="22003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00334"/>
              </a:lnTo>
              <a:lnTo>
                <a:pt x="220033" y="2200334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C1789E-84C8-4CAF-91E8-8F95319B2532}">
      <dsp:nvSpPr>
        <dsp:cNvPr id="0" name=""/>
        <dsp:cNvSpPr/>
      </dsp:nvSpPr>
      <dsp:spPr>
        <a:xfrm>
          <a:off x="6054308" y="2750544"/>
          <a:ext cx="1760267" cy="11001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 dirty="0"/>
            <a:t>Pośrednio szkodliwe</a:t>
          </a:r>
        </a:p>
      </dsp:txBody>
      <dsp:txXfrm>
        <a:off x="6086531" y="2782767"/>
        <a:ext cx="1695821" cy="1035721"/>
      </dsp:txXfrm>
    </dsp:sp>
    <dsp:sp modelId="{235EEA95-040F-412D-9ACD-3649EB5B7E5B}">
      <dsp:nvSpPr>
        <dsp:cNvPr id="0" name=""/>
        <dsp:cNvSpPr/>
      </dsp:nvSpPr>
      <dsp:spPr>
        <a:xfrm>
          <a:off x="8364659" y="126"/>
          <a:ext cx="2200334" cy="11001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/>
            <a:t>Trwałość</a:t>
          </a:r>
          <a:r>
            <a:rPr lang="pl-PL" sz="2400" kern="1200" baseline="0" dirty="0"/>
            <a:t> zanieczyszczeń</a:t>
          </a:r>
          <a:endParaRPr lang="pl-PL" sz="2400" kern="1200" dirty="0"/>
        </a:p>
      </dsp:txBody>
      <dsp:txXfrm>
        <a:off x="8396882" y="32349"/>
        <a:ext cx="2135888" cy="1035721"/>
      </dsp:txXfrm>
    </dsp:sp>
    <dsp:sp modelId="{6FCE85D6-1808-4420-BA0A-1491E208F580}">
      <dsp:nvSpPr>
        <dsp:cNvPr id="0" name=""/>
        <dsp:cNvSpPr/>
      </dsp:nvSpPr>
      <dsp:spPr>
        <a:xfrm>
          <a:off x="8584693" y="1100294"/>
          <a:ext cx="220033" cy="8251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25125"/>
              </a:lnTo>
              <a:lnTo>
                <a:pt x="220033" y="825125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5634AE-E32C-43DF-87E5-3E0866778F46}">
      <dsp:nvSpPr>
        <dsp:cNvPr id="0" name=""/>
        <dsp:cNvSpPr/>
      </dsp:nvSpPr>
      <dsp:spPr>
        <a:xfrm>
          <a:off x="8804726" y="1375335"/>
          <a:ext cx="1760267" cy="11001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 dirty="0"/>
            <a:t>Trwałe</a:t>
          </a:r>
        </a:p>
      </dsp:txBody>
      <dsp:txXfrm>
        <a:off x="8836949" y="1407558"/>
        <a:ext cx="1695821" cy="1035721"/>
      </dsp:txXfrm>
    </dsp:sp>
    <dsp:sp modelId="{32B691A7-AA85-478D-865E-2804170424C4}">
      <dsp:nvSpPr>
        <dsp:cNvPr id="0" name=""/>
        <dsp:cNvSpPr/>
      </dsp:nvSpPr>
      <dsp:spPr>
        <a:xfrm>
          <a:off x="8584693" y="1100294"/>
          <a:ext cx="220033" cy="22003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00334"/>
              </a:lnTo>
              <a:lnTo>
                <a:pt x="220033" y="2200334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F6D5D9-285F-4E97-B591-182BD6B9FB35}">
      <dsp:nvSpPr>
        <dsp:cNvPr id="0" name=""/>
        <dsp:cNvSpPr/>
      </dsp:nvSpPr>
      <dsp:spPr>
        <a:xfrm>
          <a:off x="8804726" y="2750544"/>
          <a:ext cx="1760267" cy="11001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 dirty="0"/>
            <a:t>Rozkładalne</a:t>
          </a:r>
        </a:p>
      </dsp:txBody>
      <dsp:txXfrm>
        <a:off x="8836949" y="2782767"/>
        <a:ext cx="1695821" cy="1035721"/>
      </dsp:txXfrm>
    </dsp:sp>
    <dsp:sp modelId="{615A900E-640B-44E7-8F02-6F95703ABB32}">
      <dsp:nvSpPr>
        <dsp:cNvPr id="0" name=""/>
        <dsp:cNvSpPr/>
      </dsp:nvSpPr>
      <dsp:spPr>
        <a:xfrm>
          <a:off x="8584693" y="1100294"/>
          <a:ext cx="220033" cy="35755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75543"/>
              </a:lnTo>
              <a:lnTo>
                <a:pt x="220033" y="3575543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08D913-7BB8-46A1-9900-D638223473D7}">
      <dsp:nvSpPr>
        <dsp:cNvPr id="0" name=""/>
        <dsp:cNvSpPr/>
      </dsp:nvSpPr>
      <dsp:spPr>
        <a:xfrm>
          <a:off x="8804726" y="4125753"/>
          <a:ext cx="1760267" cy="11001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kern="1200" dirty="0"/>
            <a:t>Nierozkładalne</a:t>
          </a:r>
        </a:p>
      </dsp:txBody>
      <dsp:txXfrm>
        <a:off x="8836949" y="4157976"/>
        <a:ext cx="1695821" cy="10357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572079-7C7E-4C27-B916-FD3F7C1444AF}" type="datetimeFigureOut">
              <a:rPr lang="pl-PL" smtClean="0"/>
              <a:t>06.10.2025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7E2AE0-D369-4B7D-AC13-71390DD9F10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49237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E2AE0-D369-4B7D-AC13-71390DD9F100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993428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E2AE0-D369-4B7D-AC13-71390DD9F100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479296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E2AE0-D369-4B7D-AC13-71390DD9F100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47175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E2AE0-D369-4B7D-AC13-71390DD9F100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78424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E2AE0-D369-4B7D-AC13-71390DD9F100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611990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E2AE0-D369-4B7D-AC13-71390DD9F100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436102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E2AE0-D369-4B7D-AC13-71390DD9F100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579506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E2AE0-D369-4B7D-AC13-71390DD9F100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404523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E2AE0-D369-4B7D-AC13-71390DD9F100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514608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E2AE0-D369-4B7D-AC13-71390DD9F100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383818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E2AE0-D369-4B7D-AC13-71390DD9F100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1292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E171AAB-B985-05C3-0203-6ECAFC0629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2CF71EFF-1975-6F7B-B63C-72BA50CA5F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1B7AD8E-F79E-B00E-7CD4-00A9054BB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9180B-BB41-4B05-808C-1D655975D782}" type="datetimeFigureOut">
              <a:rPr lang="pl-PL" smtClean="0"/>
              <a:t>06.10.2025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19F429E-B950-1EBF-A8C4-BD062EDA2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B4FC2DC-624F-1F0D-1340-8EBC96C35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BC6B5-6FB8-4EC0-9BFD-A6E7F24385A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34697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1DA514D-5560-A879-877C-DADE33200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2819C6B9-3A96-5EA4-2A60-A4DC53CB3C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A342483-E66B-60E7-D8AC-64D7BFEC1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9180B-BB41-4B05-808C-1D655975D782}" type="datetimeFigureOut">
              <a:rPr lang="pl-PL" smtClean="0"/>
              <a:t>06.10.2025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2949141-8274-45CD-6105-A278D3090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A259693-FAD9-A84E-9F60-B4B14DE36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BC6B5-6FB8-4EC0-9BFD-A6E7F24385A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10510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A1867D1F-F4F4-4556-3332-6CD5DFB57C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D15CAE63-0FA4-2BDE-455D-6C03169FDD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FC20F86-2849-9FA6-6E82-255263FA9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9180B-BB41-4B05-808C-1D655975D782}" type="datetimeFigureOut">
              <a:rPr lang="pl-PL" smtClean="0"/>
              <a:t>06.10.2025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0EAB304-0B8B-5127-D197-C418872EA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E347372-2B9F-417C-FD51-6C2ACB0FD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BC6B5-6FB8-4EC0-9BFD-A6E7F24385A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7772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CD98543-439D-2B69-FECC-7711FEAF5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027403C-5B29-FED3-81EC-AE03FA22D4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747485C-0C6B-DFF6-A2DD-2BFD5B265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9180B-BB41-4B05-808C-1D655975D782}" type="datetimeFigureOut">
              <a:rPr lang="pl-PL" smtClean="0"/>
              <a:t>06.10.2025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B1ACA31-B0F5-1403-9D9F-078BBB4E2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B6140B7-D736-E455-C3F2-8BF2BC55E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BC6B5-6FB8-4EC0-9BFD-A6E7F24385A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74763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8A05E14-7EDF-72D3-C3CD-F33C0DBB5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3C5AAB5-18C9-499A-F5B8-C70AB5184E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8E57E92-F82A-6E66-5B6B-9CFB27C9D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9180B-BB41-4B05-808C-1D655975D782}" type="datetimeFigureOut">
              <a:rPr lang="pl-PL" smtClean="0"/>
              <a:t>06.10.2025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0CD64E4-5C65-AC8C-D9AC-ACAF8961E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F7655B9-8D26-9111-040E-94A0470B9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BC6B5-6FB8-4EC0-9BFD-A6E7F24385A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9082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51ACFB3-8124-9479-194A-C70F1C3C9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F345AE5-2BD8-1200-A833-4082905442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9D3AB976-8A3D-3545-E347-CFDD32FD0D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836B77E0-3F9B-2CDF-464C-9B8A5AD33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9180B-BB41-4B05-808C-1D655975D782}" type="datetimeFigureOut">
              <a:rPr lang="pl-PL" smtClean="0"/>
              <a:t>06.10.2025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2B77FAAA-7C63-AC3F-4EA1-B83EAE22B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48DCA83-793E-E923-B402-C78252FAC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BC6B5-6FB8-4EC0-9BFD-A6E7F24385A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93001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117351D-9DC2-913B-FFC2-32D864091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B692905-59B6-BC6E-98D4-6002C8E83E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98921CB-53AD-E473-98D6-0A9DAB6587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58F21A5F-1183-F4E1-045D-5636AC9A48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0D6F8B09-1431-DFD1-0C05-25EA153169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B208DD6F-4C0E-E6DE-D109-504AAD5B2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9180B-BB41-4B05-808C-1D655975D782}" type="datetimeFigureOut">
              <a:rPr lang="pl-PL" smtClean="0"/>
              <a:t>06.10.2025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277D4B84-EB78-25A9-4E47-60BBD5A1D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204C5906-AA3D-9C32-E2B6-042982152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BC6B5-6FB8-4EC0-9BFD-A6E7F24385A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9920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1B160EB-4336-2D99-3907-AEAD6BF3E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0B777340-E37E-61AA-C7E6-0078664E6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9180B-BB41-4B05-808C-1D655975D782}" type="datetimeFigureOut">
              <a:rPr lang="pl-PL" smtClean="0"/>
              <a:t>06.10.2025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47DB3DB9-00E7-B5D4-B50E-CD3DF7296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88B50447-BE35-9E4D-F87A-F545CFBEA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BC6B5-6FB8-4EC0-9BFD-A6E7F24385A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98097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4A31CC2A-C858-8751-BA39-9887EF37E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9180B-BB41-4B05-808C-1D655975D782}" type="datetimeFigureOut">
              <a:rPr lang="pl-PL" smtClean="0"/>
              <a:t>06.10.2025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B25E308C-1C42-C161-CBB6-8D82F4B7A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C07EAD5-E293-CE2F-AD03-C3E0A891F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BC6B5-6FB8-4EC0-9BFD-A6E7F24385A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91568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195C6F2-F573-1FB4-308D-5C5136B2A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A827497-3925-5E4A-1FA5-0176149D87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19F0575-8D2E-27C0-1176-C2B1EF9AE7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E6872783-94B5-952F-6F0D-AF178407E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9180B-BB41-4B05-808C-1D655975D782}" type="datetimeFigureOut">
              <a:rPr lang="pl-PL" smtClean="0"/>
              <a:t>06.10.2025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488A53A-4555-C2B7-E72E-5E9F63633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F32081F9-598D-97EC-3592-A7B43CFCC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BC6B5-6FB8-4EC0-9BFD-A6E7F24385A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51510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48853A0-5712-4E1F-4B17-246BD451F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91B35FC4-B027-D4F4-B079-2FFF339237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1E6A3694-9016-EFAD-FA50-89C14B3886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7B1397DD-B7F2-8E4D-CEE9-6A434A7C7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9180B-BB41-4B05-808C-1D655975D782}" type="datetimeFigureOut">
              <a:rPr lang="pl-PL" smtClean="0"/>
              <a:t>06.10.2025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3C0D740-9116-9AA4-721E-68417C5DE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78A2C484-DA4B-1241-6FE3-69B3CAA03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BC6B5-6FB8-4EC0-9BFD-A6E7F24385A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6491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AE94B5FF-A67F-0822-0604-0F4935C7D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A21E13A-9F84-01B7-3BF1-59CF544EA7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3315471-4CFA-A114-826D-281D68CC66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DB9180B-BB41-4B05-808C-1D655975D782}" type="datetimeFigureOut">
              <a:rPr lang="pl-PL" smtClean="0"/>
              <a:t>06.10.2025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7AE33EC-5ACE-79F7-87FF-9882A5101D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7CA0464-858F-563A-F423-7EB770DF7E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AFBC6B5-6FB8-4EC0-9BFD-A6E7F24385A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07552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0A7A8E9A-E178-AAA4-83CF-A13B5CA33C89}"/>
              </a:ext>
            </a:extLst>
          </p:cNvPr>
          <p:cNvSpPr txBox="1"/>
          <p:nvPr/>
        </p:nvSpPr>
        <p:spPr>
          <a:xfrm>
            <a:off x="662152" y="1237480"/>
            <a:ext cx="10762593" cy="1193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Wpływ użytkowania powierzchni zlewni na jakość wód powierzchniowych.</a:t>
            </a:r>
          </a:p>
          <a:p>
            <a:pPr algn="ctr"/>
            <a:r>
              <a:rPr lang="pl-PL" b="1" dirty="0"/>
              <a:t>Zlewnia rzeki Mała Panew.</a:t>
            </a:r>
            <a:endParaRPr lang="pl-PL" dirty="0"/>
          </a:p>
          <a:p>
            <a:pPr algn="r"/>
            <a:r>
              <a:rPr lang="pl-PL" dirty="0"/>
              <a:t> </a:t>
            </a:r>
          </a:p>
          <a:p>
            <a:pPr algn="ctr"/>
            <a:r>
              <a:rPr lang="pl-PL" dirty="0"/>
              <a:t>Aleksandra Steinhoff-Wrześniewska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55B12A01-E98E-7934-CA40-46F9A5C2F080}"/>
              </a:ext>
            </a:extLst>
          </p:cNvPr>
          <p:cNvSpPr txBox="1"/>
          <p:nvPr/>
        </p:nvSpPr>
        <p:spPr>
          <a:xfrm>
            <a:off x="346841" y="861700"/>
            <a:ext cx="11172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GOSPODAROWANIE WODĄ W ROLNICTWIE I NA OBSZARACH WIEJSKICH 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BD9EF450-3A58-00E5-5E87-D4381DDFEDB0}"/>
              </a:ext>
            </a:extLst>
          </p:cNvPr>
          <p:cNvSpPr txBox="1"/>
          <p:nvPr/>
        </p:nvSpPr>
        <p:spPr>
          <a:xfrm>
            <a:off x="7588469" y="492368"/>
            <a:ext cx="4603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Wrocław, 7-8 października 2025 r.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ABCA8DFC-DAF0-1189-B8B5-D7D8CCD85951}"/>
              </a:ext>
            </a:extLst>
          </p:cNvPr>
          <p:cNvSpPr txBox="1"/>
          <p:nvPr/>
        </p:nvSpPr>
        <p:spPr>
          <a:xfrm>
            <a:off x="84083" y="2732690"/>
            <a:ext cx="119502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latin typeface="Arial" charset="0"/>
              </a:rPr>
              <a:t>ZBIORTUR </a:t>
            </a:r>
            <a:r>
              <a:rPr lang="pl-PL" dirty="0">
                <a:latin typeface="Arial" charset="0"/>
              </a:rPr>
              <a:t>„Innowacyjna metoda poprawy jakości wody w wielofunkcyjnych zbiornikach retencyjnych”</a:t>
            </a:r>
          </a:p>
          <a:p>
            <a:pPr algn="ctr"/>
            <a:r>
              <a:rPr lang="pl-PL" sz="1400" dirty="0" err="1">
                <a:latin typeface="Arial" charset="0"/>
              </a:rPr>
              <a:t>NCBiR</a:t>
            </a:r>
            <a:r>
              <a:rPr lang="pl-PL" sz="1400" dirty="0">
                <a:latin typeface="Arial" charset="0"/>
              </a:rPr>
              <a:t> 2020-2022</a:t>
            </a:r>
          </a:p>
          <a:p>
            <a:pPr algn="ctr"/>
            <a:endParaRPr lang="pl-PL" sz="1400" dirty="0">
              <a:latin typeface="Arial" charset="0"/>
            </a:endParaRPr>
          </a:p>
          <a:p>
            <a:pPr algn="ctr"/>
            <a:endParaRPr lang="pl-PL" sz="1400" dirty="0">
              <a:latin typeface="Arial" charset="0"/>
            </a:endParaRPr>
          </a:p>
          <a:p>
            <a:pPr algn="ctr"/>
            <a:endParaRPr lang="pl-PL" sz="1400" dirty="0">
              <a:latin typeface="Arial" charset="0"/>
            </a:endParaRPr>
          </a:p>
          <a:p>
            <a:pPr algn="ctr"/>
            <a:endParaRPr lang="pl-PL" sz="1400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B3A26B1B-885A-EA2A-9CEB-9D5848E9B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52264"/>
            <a:ext cx="12192000" cy="1630726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2AF129F7-A414-9EFA-BC5A-53196F4887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123144"/>
            <a:ext cx="12192000" cy="1792224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9F09D1AF-FEA1-ED40-C2CC-61E27409A8F2}"/>
              </a:ext>
            </a:extLst>
          </p:cNvPr>
          <p:cNvSpPr txBox="1"/>
          <p:nvPr/>
        </p:nvSpPr>
        <p:spPr>
          <a:xfrm>
            <a:off x="0" y="5498924"/>
            <a:ext cx="1227608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400" dirty="0"/>
              <a:t>Operacja dofinansowana ze środków Unii Europejskiej w ramach Planu Strategicznego dla Wspólnej Polityki Rolnej na lata 2023-2027</a:t>
            </a:r>
          </a:p>
          <a:p>
            <a:pPr algn="ctr"/>
            <a:r>
              <a:rPr lang="pl-PL" sz="1400" dirty="0"/>
              <a:t> – Schemat II Pomocy Technicznej WPR 2023-2027 – Wsparcie operacji realizowanych w ramach KSOW+. </a:t>
            </a:r>
          </a:p>
          <a:p>
            <a:pPr algn="ctr"/>
            <a:r>
              <a:rPr lang="pl-PL" sz="1400" dirty="0"/>
              <a:t>Materiał opracowany przez Aleksandrę Steinhoff-Wrześniewską na zlecenie Centrum Doradztwa Rolniczego w Brwinowie. </a:t>
            </a:r>
          </a:p>
          <a:p>
            <a:pPr algn="ctr"/>
            <a:r>
              <a:rPr lang="pl-PL" sz="1400" dirty="0"/>
              <a:t>Instytucja Zarządzająca Planem Strategicznym dla Wspólnej Polityki Rolnej na lata 2023-2027 – Minister Rolnictwa i Rozwoju Wsi</a:t>
            </a:r>
          </a:p>
        </p:txBody>
      </p:sp>
    </p:spTree>
    <p:extLst>
      <p:ext uri="{BB962C8B-B14F-4D97-AF65-F5344CB8AC3E}">
        <p14:creationId xmlns:p14="http://schemas.microsoft.com/office/powerpoint/2010/main" val="33240330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D784EDA9-1B89-45CD-DEFB-9EBBB7B6F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808" y="464194"/>
            <a:ext cx="8802692" cy="614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rostokąt 14">
            <a:extLst>
              <a:ext uri="{FF2B5EF4-FFF2-40B4-BE49-F238E27FC236}">
                <a16:creationId xmlns:a16="http://schemas.microsoft.com/office/drawing/2014/main" id="{E85D7E71-6FF7-18D3-5B7E-728E0F14A7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3808" y="94862"/>
            <a:ext cx="88026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l-PL" altLang="pl-PL" b="1" dirty="0">
                <a:latin typeface="Aptos" panose="020B0004020202020204" pitchFamily="34" charset="0"/>
              </a:rPr>
              <a:t>Lokalizacja zlewni  rzeki Mała Panew wraz z zagospodarowaniem terenu</a:t>
            </a:r>
            <a:endParaRPr lang="pl-PL" altLang="pl-PL" b="1" i="1" dirty="0">
              <a:latin typeface="Aptos" panose="020B0004020202020204" pitchFamily="34" charset="0"/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E1408C0F-EB6E-4E1E-ADF0-E712AAB04417}"/>
              </a:ext>
            </a:extLst>
          </p:cNvPr>
          <p:cNvSpPr txBox="1"/>
          <p:nvPr/>
        </p:nvSpPr>
        <p:spPr>
          <a:xfrm>
            <a:off x="1293808" y="6608930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1200" dirty="0"/>
              <a:t>– </a:t>
            </a:r>
            <a:r>
              <a:rPr lang="pl-PL" altLang="pl-PL" sz="1200" i="1" dirty="0"/>
              <a:t>oprac. K. </a:t>
            </a:r>
            <a:r>
              <a:rPr lang="pl-PL" altLang="pl-PL" sz="1200" i="1" dirty="0" err="1"/>
              <a:t>Kulejewska</a:t>
            </a:r>
            <a:r>
              <a:rPr lang="pl-PL" altLang="pl-PL" sz="1200" i="1" dirty="0"/>
              <a:t>, M. Helis</a:t>
            </a:r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val="10064692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8D5B25E7-031E-E8A7-25B0-CACCE004837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816438" y="602901"/>
            <a:ext cx="8559123" cy="6053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79228E35-816A-7B06-FE09-52B828370687}"/>
              </a:ext>
            </a:extLst>
          </p:cNvPr>
          <p:cNvSpPr txBox="1"/>
          <p:nvPr/>
        </p:nvSpPr>
        <p:spPr>
          <a:xfrm>
            <a:off x="7474936" y="5108991"/>
            <a:ext cx="147710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b="1" dirty="0"/>
              <a:t>Tarnowskie Góry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07D48B62-CC9C-CF14-43DB-013F61C8A7A3}"/>
              </a:ext>
            </a:extLst>
          </p:cNvPr>
          <p:cNvSpPr txBox="1"/>
          <p:nvPr/>
        </p:nvSpPr>
        <p:spPr>
          <a:xfrm>
            <a:off x="1816438" y="6633608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1200" dirty="0"/>
              <a:t>– </a:t>
            </a:r>
            <a:r>
              <a:rPr lang="pl-PL" altLang="pl-PL" sz="1200" i="1" dirty="0"/>
              <a:t>oprac. M. Helis</a:t>
            </a:r>
            <a:endParaRPr lang="pl-PL" sz="1200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C828B3AF-A3F4-EE1E-15E3-B8EEFC039C7E}"/>
              </a:ext>
            </a:extLst>
          </p:cNvPr>
          <p:cNvSpPr txBox="1"/>
          <p:nvPr/>
        </p:nvSpPr>
        <p:spPr>
          <a:xfrm>
            <a:off x="1668026" y="325902"/>
            <a:ext cx="8591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Zlewnie cząstkowe i punkty poboru prób wody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35E5C27-FF26-F1E7-48FE-DD87A21CC5AD}"/>
              </a:ext>
            </a:extLst>
          </p:cNvPr>
          <p:cNvSpPr txBox="1"/>
          <p:nvPr/>
        </p:nvSpPr>
        <p:spPr>
          <a:xfrm>
            <a:off x="622300" y="85892"/>
            <a:ext cx="10185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GOSPODAROWANIE WODĄ W ROLNICTWIE I NA OBSZARACH WIEJSKICH        Wrocław, 7-8.10.2025 r.</a:t>
            </a:r>
          </a:p>
        </p:txBody>
      </p:sp>
    </p:spTree>
    <p:extLst>
      <p:ext uri="{BB962C8B-B14F-4D97-AF65-F5344CB8AC3E}">
        <p14:creationId xmlns:p14="http://schemas.microsoft.com/office/powerpoint/2010/main" val="28524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7FD1C170-D872-8F65-9B89-53891658AEA7}"/>
              </a:ext>
            </a:extLst>
          </p:cNvPr>
          <p:cNvSpPr txBox="1"/>
          <p:nvPr/>
        </p:nvSpPr>
        <p:spPr>
          <a:xfrm>
            <a:off x="419100" y="292101"/>
            <a:ext cx="11772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altLang="pl-PL" b="1" dirty="0"/>
              <a:t> BZT</a:t>
            </a:r>
            <a:r>
              <a:rPr lang="pl-PL" altLang="pl-PL" b="1" baseline="-25000" dirty="0"/>
              <a:t>5</a:t>
            </a:r>
            <a:r>
              <a:rPr lang="pl-PL" altLang="pl-PL" b="1" dirty="0"/>
              <a:t>, </a:t>
            </a:r>
            <a:r>
              <a:rPr lang="pl-PL" altLang="pl-PL" b="1" dirty="0" err="1"/>
              <a:t>ChZT</a:t>
            </a:r>
            <a:r>
              <a:rPr lang="pl-PL" altLang="pl-PL" b="1" baseline="-25000" dirty="0" err="1"/>
              <a:t>Cr</a:t>
            </a:r>
            <a:r>
              <a:rPr lang="pl-PL" altLang="pl-PL" b="1" baseline="-25000" dirty="0"/>
              <a:t> , </a:t>
            </a:r>
            <a:r>
              <a:rPr lang="pl-PL" altLang="pl-PL" b="1" dirty="0" err="1"/>
              <a:t>pH</a:t>
            </a:r>
            <a:r>
              <a:rPr lang="pl-PL" altLang="pl-PL" b="1" dirty="0"/>
              <a:t>, elektroprzewodnictwo, </a:t>
            </a:r>
            <a:r>
              <a:rPr lang="pl-PL" altLang="pl-PL" b="1" dirty="0" err="1"/>
              <a:t>P</a:t>
            </a:r>
            <a:r>
              <a:rPr lang="pl-PL" altLang="pl-PL" b="1" baseline="-25000" dirty="0" err="1"/>
              <a:t>og</a:t>
            </a:r>
            <a:r>
              <a:rPr lang="pl-PL" altLang="pl-PL" b="1" dirty="0"/>
              <a:t>, N i jego formy oraz metale Cu, Zn, Pb, Cr, Ni</a:t>
            </a: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D0AB8AB5-5932-F51C-C4F5-5FE172CBAE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8223533"/>
              </p:ext>
            </p:extLst>
          </p:nvPr>
        </p:nvGraphicFramePr>
        <p:xfrm>
          <a:off x="1373446" y="706439"/>
          <a:ext cx="9802554" cy="58594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999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3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93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5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86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86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332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3736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7404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1971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1868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1868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3390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1868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1868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231138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1868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1868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231829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21868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1868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231829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21868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21868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233905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21868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  <a:gridCol w="218680">
                  <a:extLst>
                    <a:ext uri="{9D8B030D-6E8A-4147-A177-3AD203B41FA5}">
                      <a16:colId xmlns:a16="http://schemas.microsoft.com/office/drawing/2014/main" val="20026"/>
                    </a:ext>
                  </a:extLst>
                </a:gridCol>
                <a:gridCol w="231138">
                  <a:extLst>
                    <a:ext uri="{9D8B030D-6E8A-4147-A177-3AD203B41FA5}">
                      <a16:colId xmlns:a16="http://schemas.microsoft.com/office/drawing/2014/main" val="20027"/>
                    </a:ext>
                  </a:extLst>
                </a:gridCol>
                <a:gridCol w="218680">
                  <a:extLst>
                    <a:ext uri="{9D8B030D-6E8A-4147-A177-3AD203B41FA5}">
                      <a16:colId xmlns:a16="http://schemas.microsoft.com/office/drawing/2014/main" val="20028"/>
                    </a:ext>
                  </a:extLst>
                </a:gridCol>
                <a:gridCol w="218680">
                  <a:extLst>
                    <a:ext uri="{9D8B030D-6E8A-4147-A177-3AD203B41FA5}">
                      <a16:colId xmlns:a16="http://schemas.microsoft.com/office/drawing/2014/main" val="20029"/>
                    </a:ext>
                  </a:extLst>
                </a:gridCol>
                <a:gridCol w="230446">
                  <a:extLst>
                    <a:ext uri="{9D8B030D-6E8A-4147-A177-3AD203B41FA5}">
                      <a16:colId xmlns:a16="http://schemas.microsoft.com/office/drawing/2014/main" val="20030"/>
                    </a:ext>
                  </a:extLst>
                </a:gridCol>
                <a:gridCol w="218680">
                  <a:extLst>
                    <a:ext uri="{9D8B030D-6E8A-4147-A177-3AD203B41FA5}">
                      <a16:colId xmlns:a16="http://schemas.microsoft.com/office/drawing/2014/main" val="20031"/>
                    </a:ext>
                  </a:extLst>
                </a:gridCol>
                <a:gridCol w="218680">
                  <a:extLst>
                    <a:ext uri="{9D8B030D-6E8A-4147-A177-3AD203B41FA5}">
                      <a16:colId xmlns:a16="http://schemas.microsoft.com/office/drawing/2014/main" val="20032"/>
                    </a:ext>
                  </a:extLst>
                </a:gridCol>
                <a:gridCol w="229753">
                  <a:extLst>
                    <a:ext uri="{9D8B030D-6E8A-4147-A177-3AD203B41FA5}">
                      <a16:colId xmlns:a16="http://schemas.microsoft.com/office/drawing/2014/main" val="20033"/>
                    </a:ext>
                  </a:extLst>
                </a:gridCol>
                <a:gridCol w="218680">
                  <a:extLst>
                    <a:ext uri="{9D8B030D-6E8A-4147-A177-3AD203B41FA5}">
                      <a16:colId xmlns:a16="http://schemas.microsoft.com/office/drawing/2014/main" val="20034"/>
                    </a:ext>
                  </a:extLst>
                </a:gridCol>
                <a:gridCol w="218680">
                  <a:extLst>
                    <a:ext uri="{9D8B030D-6E8A-4147-A177-3AD203B41FA5}">
                      <a16:colId xmlns:a16="http://schemas.microsoft.com/office/drawing/2014/main" val="20035"/>
                    </a:ext>
                  </a:extLst>
                </a:gridCol>
                <a:gridCol w="229061">
                  <a:extLst>
                    <a:ext uri="{9D8B030D-6E8A-4147-A177-3AD203B41FA5}">
                      <a16:colId xmlns:a16="http://schemas.microsoft.com/office/drawing/2014/main" val="20036"/>
                    </a:ext>
                  </a:extLst>
                </a:gridCol>
                <a:gridCol w="218680">
                  <a:extLst>
                    <a:ext uri="{9D8B030D-6E8A-4147-A177-3AD203B41FA5}">
                      <a16:colId xmlns:a16="http://schemas.microsoft.com/office/drawing/2014/main" val="20037"/>
                    </a:ext>
                  </a:extLst>
                </a:gridCol>
                <a:gridCol w="218680">
                  <a:extLst>
                    <a:ext uri="{9D8B030D-6E8A-4147-A177-3AD203B41FA5}">
                      <a16:colId xmlns:a16="http://schemas.microsoft.com/office/drawing/2014/main" val="20038"/>
                    </a:ext>
                  </a:extLst>
                </a:gridCol>
                <a:gridCol w="173006">
                  <a:extLst>
                    <a:ext uri="{9D8B030D-6E8A-4147-A177-3AD203B41FA5}">
                      <a16:colId xmlns:a16="http://schemas.microsoft.com/office/drawing/2014/main" val="20039"/>
                    </a:ext>
                  </a:extLst>
                </a:gridCol>
              </a:tblGrid>
              <a:tr h="929213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effectLst/>
                        </a:rPr>
                        <a:t>Wskaźnik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</a:rPr>
                        <a:t>Warunki tlenowe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</a:rPr>
                        <a:t>i zanieczyszczenia organiczne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Odczyn</a:t>
                      </a: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effectLst/>
                        </a:rPr>
                        <a:t> Zasolenie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effectLst/>
                        </a:rPr>
                        <a:t>Substancje biogenne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1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effectLst/>
                        </a:rPr>
                        <a:t>Metale ciężkie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408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ChZT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BZT5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pH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E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Nogk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N-NO3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N-NH4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effectLst/>
                        </a:rPr>
                        <a:t>P-PO4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Cr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Cu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Zn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Ni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Pb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04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Rok badań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2019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2020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2021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2019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2020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2021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2019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2020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2021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2019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2020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2021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2019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</a:rPr>
                        <a:t>2020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2021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2019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2020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2021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2019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2020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2021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2019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</a:rPr>
                        <a:t>2020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2021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2019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2020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2021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2019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2020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2021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2019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2020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2021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2019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2020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2021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2019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2020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2021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58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Most Jedlice huta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9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Krasiejów most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414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Kajaki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58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Zawadzkie Stadion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54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Zawadzkie Ziai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414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Żędowice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414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Kielcza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effectLst/>
                        </a:rPr>
                        <a:t>+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54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Krupski Młyn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effectLst/>
                        </a:rPr>
                        <a:t>+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effectLst/>
                        </a:rPr>
                        <a:t>+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414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Potępa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54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Pusta Kuźnica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414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Brusiek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54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Kalety 3-maja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effectLst/>
                        </a:rPr>
                        <a:t>+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effectLst/>
                        </a:rPr>
                        <a:t>+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3414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Miotek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effectLst/>
                        </a:rPr>
                        <a:t>+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effectLst/>
                        </a:rPr>
                        <a:t>+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effectLst/>
                        </a:rPr>
                        <a:t>+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3414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Źródło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pl-PL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>
                          <a:effectLst/>
                        </a:rPr>
                        <a:t>+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effectLst/>
                        </a:rPr>
                        <a:t>+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l-PL" sz="1000" dirty="0">
                          <a:effectLst/>
                        </a:rPr>
                        <a:t>+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43" marR="1743" marT="17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26242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Wykres 1">
            <a:extLst>
              <a:ext uri="{FF2B5EF4-FFF2-40B4-BE49-F238E27FC236}">
                <a16:creationId xmlns:a16="http://schemas.microsoft.com/office/drawing/2014/main" id="{2683B1EA-66A1-3E04-F316-5EDC86FA8E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97812901"/>
              </p:ext>
            </p:extLst>
          </p:nvPr>
        </p:nvGraphicFramePr>
        <p:xfrm>
          <a:off x="1059627" y="1547814"/>
          <a:ext cx="10072746" cy="37623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Prostokąt 11">
            <a:extLst>
              <a:ext uri="{FF2B5EF4-FFF2-40B4-BE49-F238E27FC236}">
                <a16:creationId xmlns:a16="http://schemas.microsoft.com/office/drawing/2014/main" id="{86547D65-5CF0-37AD-3DE1-39E7F47151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1891" y="880347"/>
            <a:ext cx="96282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l-PL" altLang="pl-PL" b="1" dirty="0">
                <a:latin typeface="+mn-lt"/>
              </a:rPr>
              <a:t> Sezonowa zmienność stężenia </a:t>
            </a:r>
            <a:r>
              <a:rPr lang="pl-PL" altLang="pl-PL" b="1" dirty="0" err="1">
                <a:latin typeface="+mn-lt"/>
              </a:rPr>
              <a:t>P</a:t>
            </a:r>
            <a:r>
              <a:rPr lang="pl-PL" altLang="pl-PL" b="1" baseline="-25000" dirty="0" err="1">
                <a:latin typeface="+mn-lt"/>
              </a:rPr>
              <a:t>og</a:t>
            </a:r>
            <a:r>
              <a:rPr lang="pl-PL" altLang="pl-PL" b="1" dirty="0">
                <a:latin typeface="+mn-lt"/>
              </a:rPr>
              <a:t> w wybranych punktach na rzece Mała Panew  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151139D2-DBDC-F90E-A907-D94B16B96B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1891" y="6210300"/>
            <a:ext cx="547897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pl-PL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pl-PL" sz="1200" dirty="0">
                <a:latin typeface="+mn-lt"/>
              </a:rPr>
              <a:t>– </a:t>
            </a:r>
            <a:r>
              <a:rPr lang="pl-PL" altLang="pl-PL" sz="1200" dirty="0">
                <a:latin typeface="+mn-lt"/>
              </a:rPr>
              <a:t>oprac. </a:t>
            </a:r>
            <a:r>
              <a:rPr lang="pl-PL" altLang="pl-PL" sz="1200" i="1" dirty="0">
                <a:latin typeface="+mn-lt"/>
              </a:rPr>
              <a:t>K. </a:t>
            </a:r>
            <a:r>
              <a:rPr lang="pl-PL" altLang="pl-PL" sz="1200" i="1" dirty="0" err="1">
                <a:latin typeface="+mn-lt"/>
              </a:rPr>
              <a:t>Kulejewska</a:t>
            </a:r>
            <a:endParaRPr lang="pl-PL" altLang="pl-PL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445050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Wykres 1">
            <a:extLst>
              <a:ext uri="{FF2B5EF4-FFF2-40B4-BE49-F238E27FC236}">
                <a16:creationId xmlns:a16="http://schemas.microsoft.com/office/drawing/2014/main" id="{DD253BA7-703A-F249-3F01-731A4D5B98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3579057"/>
              </p:ext>
            </p:extLst>
          </p:nvPr>
        </p:nvGraphicFramePr>
        <p:xfrm>
          <a:off x="1000538" y="1555577"/>
          <a:ext cx="10454584" cy="39433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Prostokąt 2">
            <a:extLst>
              <a:ext uri="{FF2B5EF4-FFF2-40B4-BE49-F238E27FC236}">
                <a16:creationId xmlns:a16="http://schemas.microsoft.com/office/drawing/2014/main" id="{6E4B1548-C053-2F73-18FF-4D77D67075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5851" y="6281664"/>
            <a:ext cx="4432300" cy="284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pl-PL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pl-PL" sz="1200" dirty="0">
                <a:latin typeface="Aptos" panose="020B0004020202020204" pitchFamily="34" charset="0"/>
              </a:rPr>
              <a:t>– </a:t>
            </a:r>
            <a:r>
              <a:rPr lang="pl-PL" altLang="pl-PL" sz="1200" dirty="0">
                <a:latin typeface="Aptos" panose="020B0004020202020204" pitchFamily="34" charset="0"/>
              </a:rPr>
              <a:t>oprac. </a:t>
            </a:r>
            <a:r>
              <a:rPr lang="pl-PL" altLang="pl-PL" sz="1200" i="1" dirty="0">
                <a:latin typeface="Aptos" panose="020B0004020202020204" pitchFamily="34" charset="0"/>
              </a:rPr>
              <a:t>K. </a:t>
            </a:r>
            <a:r>
              <a:rPr lang="pl-PL" altLang="pl-PL" sz="1200" i="1" dirty="0" err="1">
                <a:latin typeface="Aptos" panose="020B0004020202020204" pitchFamily="34" charset="0"/>
              </a:rPr>
              <a:t>Kulejewska</a:t>
            </a:r>
            <a:endParaRPr lang="pl-PL" altLang="pl-PL" sz="1200" dirty="0">
              <a:latin typeface="Aptos" panose="020B0004020202020204" pitchFamily="34" charset="0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06DB459C-AEF6-C47B-25EA-B9DC33CF531C}"/>
              </a:ext>
            </a:extLst>
          </p:cNvPr>
          <p:cNvSpPr txBox="1"/>
          <p:nvPr/>
        </p:nvSpPr>
        <p:spPr>
          <a:xfrm>
            <a:off x="1879043" y="762104"/>
            <a:ext cx="8832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altLang="pl-PL" sz="1800" b="1" dirty="0">
                <a:latin typeface="+mn-lt"/>
              </a:rPr>
              <a:t>Sezonowa zmienność stężenia </a:t>
            </a:r>
            <a:r>
              <a:rPr lang="pl-PL" altLang="pl-PL" sz="1800" b="1" dirty="0" err="1">
                <a:latin typeface="+mn-lt"/>
              </a:rPr>
              <a:t>N</a:t>
            </a:r>
            <a:r>
              <a:rPr lang="pl-PL" altLang="pl-PL" sz="1800" b="1" baseline="-25000" dirty="0" err="1">
                <a:latin typeface="+mn-lt"/>
              </a:rPr>
              <a:t>og</a:t>
            </a:r>
            <a:r>
              <a:rPr lang="pl-PL" altLang="pl-PL" sz="1800" b="1" dirty="0">
                <a:latin typeface="+mn-lt"/>
              </a:rPr>
              <a:t> w wybranych punktach na rzece Mała Panew 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23157622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Wykres 1">
            <a:extLst>
              <a:ext uri="{FF2B5EF4-FFF2-40B4-BE49-F238E27FC236}">
                <a16:creationId xmlns:a16="http://schemas.microsoft.com/office/drawing/2014/main" id="{1C5467AB-5A0E-4646-5FA4-EEC80D505E1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0307423"/>
              </p:ext>
            </p:extLst>
          </p:nvPr>
        </p:nvGraphicFramePr>
        <p:xfrm>
          <a:off x="1750087" y="1718268"/>
          <a:ext cx="8691825" cy="38485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Prostokąt 11">
            <a:extLst>
              <a:ext uri="{FF2B5EF4-FFF2-40B4-BE49-F238E27FC236}">
                <a16:creationId xmlns:a16="http://schemas.microsoft.com/office/drawing/2014/main" id="{CD9B5305-1F53-6685-BDB5-7247103C2B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1891" y="1106547"/>
            <a:ext cx="96282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l-PL" altLang="pl-PL" b="1" dirty="0">
                <a:latin typeface="+mn-lt"/>
              </a:rPr>
              <a:t>Sezonowa zmienność stężeń metali w wybranych punktach na rzece Mała Panew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5F0CDE0E-7134-9CED-9E6E-B02C7A9C13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0087" y="6085115"/>
            <a:ext cx="444137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pl-PL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pl-PL" sz="1200" dirty="0">
                <a:latin typeface="Aptos" panose="020B0004020202020204" pitchFamily="34" charset="0"/>
              </a:rPr>
              <a:t>– </a:t>
            </a:r>
            <a:r>
              <a:rPr lang="pl-PL" altLang="pl-PL" sz="1200" dirty="0">
                <a:latin typeface="Aptos" panose="020B0004020202020204" pitchFamily="34" charset="0"/>
              </a:rPr>
              <a:t>oprac. </a:t>
            </a:r>
            <a:r>
              <a:rPr lang="pl-PL" altLang="pl-PL" sz="1200" i="1" dirty="0">
                <a:latin typeface="Aptos" panose="020B0004020202020204" pitchFamily="34" charset="0"/>
              </a:rPr>
              <a:t>K. </a:t>
            </a:r>
            <a:r>
              <a:rPr lang="pl-PL" altLang="pl-PL" sz="1200" i="1" dirty="0" err="1">
                <a:latin typeface="Aptos" panose="020B0004020202020204" pitchFamily="34" charset="0"/>
              </a:rPr>
              <a:t>Kulejewska</a:t>
            </a:r>
            <a:endParaRPr lang="pl-PL" altLang="pl-PL" sz="12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0921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Wykres 2">
            <a:extLst>
              <a:ext uri="{FF2B5EF4-FFF2-40B4-BE49-F238E27FC236}">
                <a16:creationId xmlns:a16="http://schemas.microsoft.com/office/drawing/2014/main" id="{F159C6FB-CAAC-ED61-F83B-F8B759D28D3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3528560"/>
              </p:ext>
            </p:extLst>
          </p:nvPr>
        </p:nvGraphicFramePr>
        <p:xfrm>
          <a:off x="1664677" y="1221774"/>
          <a:ext cx="8862646" cy="53557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Prostokąt 11">
            <a:extLst>
              <a:ext uri="{FF2B5EF4-FFF2-40B4-BE49-F238E27FC236}">
                <a16:creationId xmlns:a16="http://schemas.microsoft.com/office/drawing/2014/main" id="{7A3D5E4B-A450-2C7A-34DE-A5FC6BB04A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1891" y="852442"/>
            <a:ext cx="96282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l-PL" altLang="pl-PL" b="1" dirty="0">
                <a:latin typeface="+mn-lt"/>
              </a:rPr>
              <a:t>Sezonowa zmienność stężeń metali w wybranych punktach na rzece Mała Panew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E7401B15-A5FE-5B55-C8AD-446AC51EC8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1891" y="6439046"/>
            <a:ext cx="661469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pl-PL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pl-PL" sz="1200" dirty="0">
                <a:latin typeface="Aptos" panose="020B0004020202020204" pitchFamily="34" charset="0"/>
              </a:rPr>
              <a:t>– </a:t>
            </a:r>
            <a:r>
              <a:rPr lang="pl-PL" altLang="pl-PL" sz="1200" dirty="0">
                <a:latin typeface="Aptos" panose="020B0004020202020204" pitchFamily="34" charset="0"/>
              </a:rPr>
              <a:t>oprac. </a:t>
            </a:r>
            <a:r>
              <a:rPr lang="pl-PL" altLang="pl-PL" sz="1200" i="1" dirty="0">
                <a:latin typeface="Aptos" panose="020B0004020202020204" pitchFamily="34" charset="0"/>
              </a:rPr>
              <a:t>K. </a:t>
            </a:r>
            <a:r>
              <a:rPr lang="pl-PL" altLang="pl-PL" sz="1200" i="1" dirty="0" err="1">
                <a:latin typeface="Aptos" panose="020B0004020202020204" pitchFamily="34" charset="0"/>
              </a:rPr>
              <a:t>Kulejewska</a:t>
            </a:r>
            <a:endParaRPr lang="pl-PL" altLang="pl-PL" sz="12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2542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Wykres 4">
            <a:extLst>
              <a:ext uri="{FF2B5EF4-FFF2-40B4-BE49-F238E27FC236}">
                <a16:creationId xmlns:a16="http://schemas.microsoft.com/office/drawing/2014/main" id="{F7CECE6C-525F-C08E-89B4-9B392DAB423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4231405"/>
              </p:ext>
            </p:extLst>
          </p:nvPr>
        </p:nvGraphicFramePr>
        <p:xfrm>
          <a:off x="1464666" y="1704094"/>
          <a:ext cx="8714314" cy="46156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Prostokąt 11">
            <a:extLst>
              <a:ext uri="{FF2B5EF4-FFF2-40B4-BE49-F238E27FC236}">
                <a16:creationId xmlns:a16="http://schemas.microsoft.com/office/drawing/2014/main" id="{BE48A16A-2888-F32B-ABC5-66814A0BBC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1491" y="1037108"/>
            <a:ext cx="96282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l-PL" altLang="pl-PL" b="1" dirty="0">
                <a:latin typeface="+mn-lt"/>
              </a:rPr>
              <a:t>Sezonowa zmienność stężeń metali w wybranych punktach na rzece Mała Panew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39A4F3AD-2466-125F-509D-4D3B10C3B4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4666" y="6319763"/>
            <a:ext cx="68479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pl-PL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pl-PL" sz="1200" dirty="0">
                <a:latin typeface="Aptos" panose="020B0004020202020204" pitchFamily="34" charset="0"/>
              </a:rPr>
              <a:t>– </a:t>
            </a:r>
            <a:r>
              <a:rPr lang="pl-PL" altLang="pl-PL" sz="1200" dirty="0">
                <a:latin typeface="Aptos" panose="020B0004020202020204" pitchFamily="34" charset="0"/>
              </a:rPr>
              <a:t>oprac. </a:t>
            </a:r>
            <a:r>
              <a:rPr lang="pl-PL" altLang="pl-PL" sz="1200" i="1" dirty="0">
                <a:latin typeface="Aptos" panose="020B0004020202020204" pitchFamily="34" charset="0"/>
              </a:rPr>
              <a:t>K. </a:t>
            </a:r>
            <a:r>
              <a:rPr lang="pl-PL" altLang="pl-PL" sz="1200" i="1" dirty="0" err="1">
                <a:latin typeface="Aptos" panose="020B0004020202020204" pitchFamily="34" charset="0"/>
              </a:rPr>
              <a:t>Kulejewska</a:t>
            </a:r>
            <a:endParaRPr lang="pl-PL" altLang="pl-PL" sz="12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8314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Wykres 5">
            <a:extLst>
              <a:ext uri="{FF2B5EF4-FFF2-40B4-BE49-F238E27FC236}">
                <a16:creationId xmlns:a16="http://schemas.microsoft.com/office/drawing/2014/main" id="{D8B43206-E6EC-E94E-FF93-2E32EA3E218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4717852"/>
              </p:ext>
            </p:extLst>
          </p:nvPr>
        </p:nvGraphicFramePr>
        <p:xfrm>
          <a:off x="1473758" y="1093562"/>
          <a:ext cx="9244483" cy="48242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Prostokąt 11">
            <a:extLst>
              <a:ext uri="{FF2B5EF4-FFF2-40B4-BE49-F238E27FC236}">
                <a16:creationId xmlns:a16="http://schemas.microsoft.com/office/drawing/2014/main" id="{BA272142-9A10-3A2F-1084-FE3FDF1B9B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1891" y="538237"/>
            <a:ext cx="96282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l-PL" altLang="pl-PL" b="1" dirty="0">
                <a:latin typeface="+mn-lt"/>
              </a:rPr>
              <a:t>Sezonowa zmienność stężeń metali w wybranych punktach na rzece Mała Panew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EB16A87B-252C-C1C8-F81C-F2326438176A}"/>
              </a:ext>
            </a:extLst>
          </p:cNvPr>
          <p:cNvSpPr txBox="1"/>
          <p:nvPr/>
        </p:nvSpPr>
        <p:spPr>
          <a:xfrm>
            <a:off x="1281891" y="6406849"/>
            <a:ext cx="3568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latin typeface="Aptos" panose="020B0004020202020204" pitchFamily="34" charset="0"/>
              </a:rPr>
              <a:t>– </a:t>
            </a:r>
            <a:r>
              <a:rPr lang="pl-PL" altLang="pl-PL" sz="1200" dirty="0">
                <a:latin typeface="Aptos" panose="020B0004020202020204" pitchFamily="34" charset="0"/>
              </a:rPr>
              <a:t>oprac. </a:t>
            </a:r>
            <a:r>
              <a:rPr lang="pl-PL" altLang="pl-PL" sz="1200" i="1" dirty="0">
                <a:latin typeface="Aptos" panose="020B0004020202020204" pitchFamily="34" charset="0"/>
              </a:rPr>
              <a:t>K. </a:t>
            </a:r>
            <a:r>
              <a:rPr lang="pl-PL" altLang="pl-PL" sz="1200" i="1" dirty="0" err="1">
                <a:latin typeface="Aptos" panose="020B0004020202020204" pitchFamily="34" charset="0"/>
              </a:rPr>
              <a:t>Kulejewska</a:t>
            </a:r>
            <a:endParaRPr lang="pl-PL" altLang="pl-PL" sz="12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5899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Wykres 3">
            <a:extLst>
              <a:ext uri="{FF2B5EF4-FFF2-40B4-BE49-F238E27FC236}">
                <a16:creationId xmlns:a16="http://schemas.microsoft.com/office/drawing/2014/main" id="{4EF8E037-96DB-CF6F-2E72-347CC830BB3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3156095"/>
              </p:ext>
            </p:extLst>
          </p:nvPr>
        </p:nvGraphicFramePr>
        <p:xfrm>
          <a:off x="2064019" y="1651853"/>
          <a:ext cx="8235542" cy="42465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Prostokąt 11">
            <a:extLst>
              <a:ext uri="{FF2B5EF4-FFF2-40B4-BE49-F238E27FC236}">
                <a16:creationId xmlns:a16="http://schemas.microsoft.com/office/drawing/2014/main" id="{887BAE99-2693-4FBF-1637-0FC367B8E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1491" y="1037108"/>
            <a:ext cx="96282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l-PL" altLang="pl-PL" b="1" dirty="0">
                <a:latin typeface="+mn-lt"/>
              </a:rPr>
              <a:t>Sezonowa zmienność stężeń metali w wybranych punktach na rzece Mała Panew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48A115D8-DD5A-A852-2DC5-9402FF8289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1491" y="6143796"/>
            <a:ext cx="737046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pl-PL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pl-PL" sz="1200" dirty="0">
                <a:latin typeface="Aptos" panose="020B0004020202020204" pitchFamily="34" charset="0"/>
              </a:rPr>
              <a:t>– </a:t>
            </a:r>
            <a:r>
              <a:rPr lang="pl-PL" altLang="pl-PL" sz="1200" dirty="0">
                <a:latin typeface="Aptos" panose="020B0004020202020204" pitchFamily="34" charset="0"/>
              </a:rPr>
              <a:t>oprac. </a:t>
            </a:r>
            <a:r>
              <a:rPr lang="pl-PL" altLang="pl-PL" sz="1200" i="1" dirty="0">
                <a:latin typeface="Aptos" panose="020B0004020202020204" pitchFamily="34" charset="0"/>
              </a:rPr>
              <a:t>K. </a:t>
            </a:r>
            <a:r>
              <a:rPr lang="pl-PL" altLang="pl-PL" sz="1200" i="1" dirty="0" err="1">
                <a:latin typeface="Aptos" panose="020B0004020202020204" pitchFamily="34" charset="0"/>
              </a:rPr>
              <a:t>Kulejewska</a:t>
            </a:r>
            <a:endParaRPr lang="pl-PL" altLang="pl-PL" sz="12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278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4066457E-6B9D-2757-C4C3-4815C8456636}"/>
              </a:ext>
            </a:extLst>
          </p:cNvPr>
          <p:cNvSpPr txBox="1"/>
          <p:nvPr/>
        </p:nvSpPr>
        <p:spPr>
          <a:xfrm>
            <a:off x="1337187" y="1120877"/>
            <a:ext cx="105106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Użytkowanie powierzchni</a:t>
            </a: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Rolnictwo – postrzegane jako główne źródło zanieczyszczeń. Czy na pewno?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Tereny miejskie oraz silnie zurbanizowane obszary z definicji wiejskie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Przemysł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Lasy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Wody powierzchniowe – rekreacja, rybactwo</a:t>
            </a:r>
          </a:p>
          <a:p>
            <a:endParaRPr lang="pl-PL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92EE41A8-21CC-D1AA-7772-2E5E71E19FCA}"/>
              </a:ext>
            </a:extLst>
          </p:cNvPr>
          <p:cNvSpPr txBox="1"/>
          <p:nvPr/>
        </p:nvSpPr>
        <p:spPr>
          <a:xfrm>
            <a:off x="1337187" y="2965814"/>
            <a:ext cx="88686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Mechanizmy zanieczyszczeń</a:t>
            </a: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Spływ powierzchniowy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Przesiąkanie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Przedostawanie się zanieczyszczeń z opadami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Akumulacja</a:t>
            </a:r>
          </a:p>
          <a:p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8739F938-D6D2-D571-23A5-62FC37341B17}"/>
              </a:ext>
            </a:extLst>
          </p:cNvPr>
          <p:cNvSpPr txBox="1"/>
          <p:nvPr/>
        </p:nvSpPr>
        <p:spPr>
          <a:xfrm>
            <a:off x="1337187" y="4513654"/>
            <a:ext cx="107092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Skutki zanieczyszczeń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/>
              <a:t>Eutrofizacja – zwiększony dopływ biogenów z rolnictwa, zanieczyszczenia z atmosfery – opad związków azotu wraz z opadami atmosferycznymi, ścieki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/>
              <a:t>Degradacja ekosystemów – spadek bioróżnorodności, utrata szczególnie wartościowych gatunków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/>
              <a:t>Spadek wartości użytkowej terenów powiązanych z akwenami wodnymi (rekreacja, rybactwo)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87E0C90E-D284-CB19-FBAE-CB608CA1108F}"/>
              </a:ext>
            </a:extLst>
          </p:cNvPr>
          <p:cNvSpPr txBox="1"/>
          <p:nvPr/>
        </p:nvSpPr>
        <p:spPr>
          <a:xfrm>
            <a:off x="873508" y="291603"/>
            <a:ext cx="10185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GOSPODAROWANIE WODĄ W ROLNICTWIE I NA OBSZARACH WIEJSKICH        Wrocław, 7-8.10.2025 r.</a:t>
            </a:r>
          </a:p>
        </p:txBody>
      </p:sp>
    </p:spTree>
    <p:extLst>
      <p:ext uri="{BB962C8B-B14F-4D97-AF65-F5344CB8AC3E}">
        <p14:creationId xmlns:p14="http://schemas.microsoft.com/office/powerpoint/2010/main" val="20630561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9713DC8C-87BC-218D-E243-84AA1CBCBB16}"/>
              </a:ext>
            </a:extLst>
          </p:cNvPr>
          <p:cNvSpPr txBox="1"/>
          <p:nvPr/>
        </p:nvSpPr>
        <p:spPr>
          <a:xfrm>
            <a:off x="285886" y="114858"/>
            <a:ext cx="11560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altLang="pl-PL" sz="1600" b="1" dirty="0"/>
              <a:t> Klasyfikacja obszarów zlewni pod względem źródeł zanieczyszczeń wraz z oceną jakości wód powierzchniowych zlewni zbiornika</a:t>
            </a:r>
          </a:p>
        </p:txBody>
      </p:sp>
      <p:pic>
        <p:nvPicPr>
          <p:cNvPr id="6" name="Picture 6" descr="D:\Zlewnie\2021\ZbiorTur\prezentacja na odbiory wstępne\Wododzialy.tif">
            <a:extLst>
              <a:ext uri="{FF2B5EF4-FFF2-40B4-BE49-F238E27FC236}">
                <a16:creationId xmlns:a16="http://schemas.microsoft.com/office/drawing/2014/main" id="{D72673C5-6C1A-DCA6-727C-447A4851F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580" y="613999"/>
            <a:ext cx="7275233" cy="5133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4C8B5E85-98B5-4C74-4E2D-4D56FDB722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530" y="5767755"/>
            <a:ext cx="1080197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pl-PL" altLang="pl-PL" sz="1200" dirty="0"/>
              <a:t>Na podstawie analiz chemicznych prób wody pobranych z punktów monitoringu fizyczno-chemicznego podzielono obszar zlewni Małej Panwi na 4 jednorodne pod względem pochodzenia zanieczyszczenia, grupy:                 zanieczyszczenie rolnicze,                  zanieczyszczenie leśne, 	zanieczyszczenie niewiadomego pochodzenia (mieszany), 	         strefa ujścia rzeki. W przypadku rzeki </a:t>
            </a:r>
            <a:r>
              <a:rPr lang="pl-PL" altLang="pl-PL" sz="1200" dirty="0" err="1"/>
              <a:t>Libawy</a:t>
            </a:r>
            <a:r>
              <a:rPr lang="pl-PL" altLang="pl-PL" sz="1200" dirty="0"/>
              <a:t> zanieczyszczenia na obszarze zlewni mają charakter leśny.</a:t>
            </a:r>
          </a:p>
        </p:txBody>
      </p:sp>
      <p:sp>
        <p:nvSpPr>
          <p:cNvPr id="9" name="Prostokąt 7">
            <a:extLst>
              <a:ext uri="{FF2B5EF4-FFF2-40B4-BE49-F238E27FC236}">
                <a16:creationId xmlns:a16="http://schemas.microsoft.com/office/drawing/2014/main" id="{B1C52BBB-3E24-1EE7-3D5C-35379C4568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9504" y="5999648"/>
            <a:ext cx="381000" cy="152400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10" name="Prostokąt 8">
            <a:extLst>
              <a:ext uri="{FF2B5EF4-FFF2-40B4-BE49-F238E27FC236}">
                <a16:creationId xmlns:a16="http://schemas.microsoft.com/office/drawing/2014/main" id="{8AE08676-BDD0-8E52-E5C8-E81841193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1005" y="5994087"/>
            <a:ext cx="381000" cy="163521"/>
          </a:xfrm>
          <a:prstGeom prst="rect">
            <a:avLst/>
          </a:prstGeom>
          <a:solidFill>
            <a:srgbClr val="92D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4E0F614B-7C0A-80FC-95AF-A6B4477A0396}"/>
              </a:ext>
            </a:extLst>
          </p:cNvPr>
          <p:cNvSpPr>
            <a:spLocks/>
          </p:cNvSpPr>
          <p:nvPr/>
        </p:nvSpPr>
        <p:spPr bwMode="auto">
          <a:xfrm>
            <a:off x="2492616" y="6172680"/>
            <a:ext cx="381000" cy="1524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pl-PL">
              <a:latin typeface="Arial" charset="0"/>
            </a:endParaRP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6533918B-FFF6-A830-2FB3-887FDD0E4892}"/>
              </a:ext>
            </a:extLst>
          </p:cNvPr>
          <p:cNvSpPr>
            <a:spLocks/>
          </p:cNvSpPr>
          <p:nvPr/>
        </p:nvSpPr>
        <p:spPr bwMode="auto">
          <a:xfrm>
            <a:off x="8472006" y="5994087"/>
            <a:ext cx="381000" cy="152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pl-PL">
              <a:latin typeface="Arial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534E4A77-0EC6-ABFF-2737-68DEAF08C019}"/>
              </a:ext>
            </a:extLst>
          </p:cNvPr>
          <p:cNvSpPr txBox="1"/>
          <p:nvPr/>
        </p:nvSpPr>
        <p:spPr>
          <a:xfrm>
            <a:off x="2061580" y="6542012"/>
            <a:ext cx="26831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latin typeface="Aptos" panose="020B0004020202020204" pitchFamily="34" charset="0"/>
              </a:rPr>
              <a:t>– </a:t>
            </a:r>
            <a:r>
              <a:rPr lang="pl-PL" altLang="pl-PL" sz="1200" dirty="0">
                <a:latin typeface="Aptos" panose="020B0004020202020204" pitchFamily="34" charset="0"/>
              </a:rPr>
              <a:t>oprac. </a:t>
            </a:r>
            <a:r>
              <a:rPr lang="pl-PL" altLang="pl-PL" sz="1200" i="1" dirty="0">
                <a:latin typeface="Aptos" panose="020B0004020202020204" pitchFamily="34" charset="0"/>
              </a:rPr>
              <a:t>M. Helis</a:t>
            </a:r>
            <a:endParaRPr lang="pl-PL" altLang="pl-PL" sz="12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0685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mapa, atlas, diagram">
            <a:extLst>
              <a:ext uri="{FF2B5EF4-FFF2-40B4-BE49-F238E27FC236}">
                <a16:creationId xmlns:a16="http://schemas.microsoft.com/office/drawing/2014/main" id="{F5A2117A-9BE3-501F-498B-369E1AA7B3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537" y="196671"/>
            <a:ext cx="7274966" cy="5136002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80E54759-8334-1D7D-1C9F-C6FC6735952E}"/>
              </a:ext>
            </a:extLst>
          </p:cNvPr>
          <p:cNvSpPr txBox="1"/>
          <p:nvPr/>
        </p:nvSpPr>
        <p:spPr>
          <a:xfrm>
            <a:off x="387350" y="5332673"/>
            <a:ext cx="114173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dirty="0"/>
              <a:t>Strefy zagrożenia azotanami na obszarze zlewni Małej Panwi</a:t>
            </a:r>
          </a:p>
          <a:p>
            <a:pPr algn="just"/>
            <a:r>
              <a:rPr lang="pl-PL" dirty="0"/>
              <a:t>Wyznaczone obszary zagrożenia pokrywają się z obszarami intensywnego gospodarowania na gruntach ornych znajdujących się w obszarach peryferycznych zlewni. Szczegółowa analiza zmian stężeń azotanów wskazała, że na obszarze źródliskowym obserwowano zmiany stężeń tej formy azotu charakterystyczne dla przebiegu okresu wegetacyjnego.</a:t>
            </a:r>
          </a:p>
        </p:txBody>
      </p:sp>
    </p:spTree>
    <p:extLst>
      <p:ext uri="{BB962C8B-B14F-4D97-AF65-F5344CB8AC3E}">
        <p14:creationId xmlns:p14="http://schemas.microsoft.com/office/powerpoint/2010/main" val="3265514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mapa, diagram">
            <a:extLst>
              <a:ext uri="{FF2B5EF4-FFF2-40B4-BE49-F238E27FC236}">
                <a16:creationId xmlns:a16="http://schemas.microsoft.com/office/drawing/2014/main" id="{678D33CE-8B1E-6E3D-5B1E-4317174D47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009" y="238471"/>
            <a:ext cx="7488936" cy="5287061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4CE4B26F-14BF-6AA3-6D6D-A689C3CFE0E0}"/>
              </a:ext>
            </a:extLst>
          </p:cNvPr>
          <p:cNvSpPr txBox="1"/>
          <p:nvPr/>
        </p:nvSpPr>
        <p:spPr>
          <a:xfrm>
            <a:off x="387350" y="5525532"/>
            <a:ext cx="114173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dirty="0"/>
              <a:t>Strefy zagrożenia fosforanami na obszarze zlewni Małej Panwi </a:t>
            </a:r>
          </a:p>
          <a:p>
            <a:pPr algn="just"/>
            <a:r>
              <a:rPr lang="pl-PL" dirty="0"/>
              <a:t>Wnioski z badania: Stężenie związków fosforu ujemnie korelowały z udziałem gruntów ornych w ogólnej powierzchni analizowanych zlewni cząstkowych. Natomiast udział lasów i terenów zurbanizowanych wpływa dodatnio na wartości tych stężeń. 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959119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>
            <a:extLst>
              <a:ext uri="{FF2B5EF4-FFF2-40B4-BE49-F238E27FC236}">
                <a16:creationId xmlns:a16="http://schemas.microsoft.com/office/drawing/2014/main" id="{0250E96B-E02D-06EF-5F0E-19CB2E978656}"/>
              </a:ext>
            </a:extLst>
          </p:cNvPr>
          <p:cNvSpPr txBox="1"/>
          <p:nvPr/>
        </p:nvSpPr>
        <p:spPr>
          <a:xfrm>
            <a:off x="396073" y="1640903"/>
            <a:ext cx="11560628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Tarnowskie Góry – obszar źródliskowy, obszar silnie zurbanizowany, liczne zakłady przemysłu ciężkiego (huty Zn, Fe)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Kalety – miasto historycznego rozwoju hutnictwa na Górnym Śląsku, fabryka celulozy i papiernia –  1884–1991 – Zn, Fe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Krupski Młyn – Alfred Nobel? – (Górnośląska Spółka Akcyjna do Produkcji Lignozy – Wełny Strzelniczej dla Armii i Marynarki w Krupskim Młynie) 1872–2025  </a:t>
            </a:r>
            <a:r>
              <a:rPr lang="pl-PL" dirty="0" err="1"/>
              <a:t>Nitroerg</a:t>
            </a:r>
            <a:r>
              <a:rPr lang="pl-PL" dirty="0"/>
              <a:t> – w przeszłości składowanie i zakopywanie odpadów z produkcji </a:t>
            </a:r>
            <a:r>
              <a:rPr lang="pl-PL" dirty="0" err="1"/>
              <a:t>ammatolu</a:t>
            </a:r>
            <a:r>
              <a:rPr lang="pl-PL" dirty="0"/>
              <a:t> (zw. </a:t>
            </a:r>
            <a:r>
              <a:rPr lang="pl-PL" dirty="0" err="1"/>
              <a:t>amonowe-saletra</a:t>
            </a:r>
            <a:r>
              <a:rPr lang="pl-PL" dirty="0"/>
              <a:t>), zw. siarki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Zawadzkie – huta Andrzej 1836–2003 – Fe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Kolonowskie (</a:t>
            </a:r>
            <a:r>
              <a:rPr lang="pl-PL" dirty="0" err="1"/>
              <a:t>Fosowskie</a:t>
            </a:r>
            <a:r>
              <a:rPr lang="pl-PL" dirty="0"/>
              <a:t>) – fabryka suchej destylacji drewna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Ozimek 1754 r. – huta żelaza – najstarsza działająca huta w Polsce – Fe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 Jedlice –Huta szkła powstała w 1960 r. na terenie starych (z XIX wieku) zabudowań walcowni Zn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r>
              <a:rPr lang="pl-PL" dirty="0"/>
              <a:t>1957 </a:t>
            </a:r>
            <a:r>
              <a:rPr lang="pl-PL" dirty="0" err="1"/>
              <a:t>konf</a:t>
            </a:r>
            <a:r>
              <a:rPr lang="pl-PL" dirty="0"/>
              <a:t>. – prof. Marian </a:t>
            </a:r>
            <a:r>
              <a:rPr lang="pl-PL" dirty="0" err="1"/>
              <a:t>Stangenberg</a:t>
            </a:r>
            <a:endParaRPr lang="pl-PL" dirty="0"/>
          </a:p>
          <a:p>
            <a:pPr algn="just"/>
            <a:r>
              <a:rPr lang="pl-PL" dirty="0"/>
              <a:t>„</a:t>
            </a:r>
            <a:r>
              <a:rPr lang="pl-PL" i="1" dirty="0"/>
              <a:t>Mała Panew nawet przy ujściu do Odry i </a:t>
            </a:r>
            <a:r>
              <a:rPr lang="pl-PL" b="1" i="1" dirty="0"/>
              <a:t>mimo przejścia przez jezioro zaporowe w Turawie </a:t>
            </a:r>
            <a:r>
              <a:rPr lang="pl-PL" i="1" dirty="0"/>
              <a:t>ma wodę silnie zabrudzoną i cuchnącą w wyniku zanieczyszczenia </a:t>
            </a:r>
            <a:r>
              <a:rPr lang="pl-PL" b="1" i="1" dirty="0"/>
              <a:t>ściekami z </a:t>
            </a:r>
            <a:r>
              <a:rPr lang="pl-PL" b="1" i="1" dirty="0" err="1"/>
              <a:t>f-ki</a:t>
            </a:r>
            <a:r>
              <a:rPr lang="pl-PL" b="1" i="1" dirty="0"/>
              <a:t> celulozy w Kaletach, </a:t>
            </a:r>
            <a:r>
              <a:rPr lang="pl-PL" i="1" dirty="0"/>
              <a:t>położonej kilkanaście kilometrów poniżej jej źródeł. Fabryka ta przepuszcza całą wodę rzeczki przez siebie, która wypływa w postaci brunatno </a:t>
            </a:r>
            <a:r>
              <a:rPr lang="pl-PL" dirty="0"/>
              <a:t>–</a:t>
            </a:r>
            <a:r>
              <a:rPr lang="pl-PL" i="1" dirty="0"/>
              <a:t> fioletowego ścieku”. </a:t>
            </a:r>
          </a:p>
          <a:p>
            <a:endParaRPr lang="pl-PL" dirty="0"/>
          </a:p>
          <a:p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0240D04D-848A-BE58-9688-75C7B03A237C}"/>
              </a:ext>
            </a:extLst>
          </p:cNvPr>
          <p:cNvSpPr txBox="1"/>
          <p:nvPr/>
        </p:nvSpPr>
        <p:spPr>
          <a:xfrm>
            <a:off x="396073" y="647049"/>
            <a:ext cx="109039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Rolnictwo i przemysł w zlewni Małej Panwi</a:t>
            </a:r>
          </a:p>
          <a:p>
            <a:r>
              <a:rPr lang="pl-PL" dirty="0"/>
              <a:t>Lesistość obszaru od źródła do zbiornika Turawa 67%, użytki zielone 11%, grunty orne 20%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F1311840-65B6-46C9-7F76-1A8A81A7AB54}"/>
              </a:ext>
            </a:extLst>
          </p:cNvPr>
          <p:cNvSpPr txBox="1"/>
          <p:nvPr/>
        </p:nvSpPr>
        <p:spPr>
          <a:xfrm>
            <a:off x="1003300" y="299526"/>
            <a:ext cx="10185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GOSPODAROWANIE WODĄ W ROLNICTWIE I NA OBSZARACH WIEJSKICH        Wrocław 7-8.10.2025 r.</a:t>
            </a:r>
          </a:p>
        </p:txBody>
      </p:sp>
    </p:spTree>
    <p:extLst>
      <p:ext uri="{BB962C8B-B14F-4D97-AF65-F5344CB8AC3E}">
        <p14:creationId xmlns:p14="http://schemas.microsoft.com/office/powerpoint/2010/main" val="32728446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5CBDFE48-D06F-FE95-920A-FF0153A97BF0}"/>
              </a:ext>
            </a:extLst>
          </p:cNvPr>
          <p:cNvSpPr txBox="1"/>
          <p:nvPr/>
        </p:nvSpPr>
        <p:spPr>
          <a:xfrm>
            <a:off x="522514" y="5844805"/>
            <a:ext cx="117666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1854 r., 1903 r., 1913 r., 1933 r., 1938 r., 1944 r., 1954 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28 mln marek,  </a:t>
            </a:r>
            <a:r>
              <a:rPr lang="pl-PL" dirty="0" err="1"/>
              <a:t>Hitlersee</a:t>
            </a: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</p:txBody>
      </p:sp>
      <p:pic>
        <p:nvPicPr>
          <p:cNvPr id="4" name="Obraz 3" descr="Obraz zawierający mapa, tekst, atlas">
            <a:extLst>
              <a:ext uri="{FF2B5EF4-FFF2-40B4-BE49-F238E27FC236}">
                <a16:creationId xmlns:a16="http://schemas.microsoft.com/office/drawing/2014/main" id="{4098E975-C8CC-93BA-F53D-A1B65EE21E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315008"/>
            <a:ext cx="10349802" cy="4678973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AE101C3E-540E-E5A1-4148-A32746922907}"/>
              </a:ext>
            </a:extLst>
          </p:cNvPr>
          <p:cNvSpPr txBox="1"/>
          <p:nvPr/>
        </p:nvSpPr>
        <p:spPr>
          <a:xfrm>
            <a:off x="103834" y="263855"/>
            <a:ext cx="1208816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dirty="0"/>
              <a:t>Zbiornik retencyjny  Turawa - o powierzchni 21 km</a:t>
            </a:r>
            <a:r>
              <a:rPr lang="pl-PL" baseline="30000" dirty="0"/>
              <a:t>2</a:t>
            </a:r>
            <a:r>
              <a:rPr lang="pl-PL" dirty="0"/>
              <a:t>, wys. Zapory 13 m, głębokości do 13 m, poj. max. 107,6 mln m</a:t>
            </a:r>
            <a:r>
              <a:rPr lang="pl-PL" baseline="30000" dirty="0"/>
              <a:t>3 </a:t>
            </a:r>
            <a:r>
              <a:rPr lang="pl-PL" dirty="0"/>
              <a:t> w całości położony w Obszarze Chronionego Krajobrazu Lasy </a:t>
            </a:r>
            <a:r>
              <a:rPr lang="pl-PL" dirty="0" err="1"/>
              <a:t>Stobrawsko</a:t>
            </a:r>
            <a:r>
              <a:rPr lang="pl-PL" dirty="0"/>
              <a:t>-Turawskie oraz należy do obszaru Natura 2000 – obszaru specjalnej ochrony ptaków (86 zaobserwowanych gatunków)</a:t>
            </a:r>
          </a:p>
        </p:txBody>
      </p:sp>
    </p:spTree>
    <p:extLst>
      <p:ext uri="{BB962C8B-B14F-4D97-AF65-F5344CB8AC3E}">
        <p14:creationId xmlns:p14="http://schemas.microsoft.com/office/powerpoint/2010/main" val="25568053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pływy kajakowe Dolina Małej Panwi. Zobacz trasy | Nowa Trybuna Opolska">
            <a:extLst>
              <a:ext uri="{FF2B5EF4-FFF2-40B4-BE49-F238E27FC236}">
                <a16:creationId xmlns:a16="http://schemas.microsoft.com/office/drawing/2014/main" id="{CBE6FF3A-CBA7-E064-7762-4F7DDD10A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890588"/>
            <a:ext cx="7620000" cy="507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153D024E-B7B4-F385-A03B-1FD1727B3A3A}"/>
              </a:ext>
            </a:extLst>
          </p:cNvPr>
          <p:cNvSpPr txBox="1"/>
          <p:nvPr/>
        </p:nvSpPr>
        <p:spPr>
          <a:xfrm>
            <a:off x="2286000" y="139919"/>
            <a:ext cx="762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/>
              <a:t>Dziękuję</a:t>
            </a:r>
          </a:p>
        </p:txBody>
      </p:sp>
    </p:spTree>
    <p:extLst>
      <p:ext uri="{BB962C8B-B14F-4D97-AF65-F5344CB8AC3E}">
        <p14:creationId xmlns:p14="http://schemas.microsoft.com/office/powerpoint/2010/main" val="890189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00E02A4E-A251-38AC-D5EA-0CFF4B12D6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1380180"/>
              </p:ext>
            </p:extLst>
          </p:nvPr>
        </p:nvGraphicFramePr>
        <p:xfrm>
          <a:off x="1081800" y="815977"/>
          <a:ext cx="10678400" cy="5226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Prostokąt 7">
            <a:extLst>
              <a:ext uri="{FF2B5EF4-FFF2-40B4-BE49-F238E27FC236}">
                <a16:creationId xmlns:a16="http://schemas.microsoft.com/office/drawing/2014/main" id="{2DD04CB4-20F3-EE0F-D3D2-C5B98A2817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4600" y="6110391"/>
            <a:ext cx="95631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pl-PL" altLang="pl-PL" sz="1600" dirty="0">
                <a:latin typeface="Aptos" panose="020B0004020202020204" pitchFamily="34" charset="0"/>
              </a:rPr>
              <a:t> </a:t>
            </a:r>
            <a:r>
              <a:rPr lang="pl-PL" sz="1200" dirty="0"/>
              <a:t>–</a:t>
            </a:r>
            <a:r>
              <a:rPr lang="pl-PL" altLang="pl-PL" sz="1200" dirty="0">
                <a:latin typeface="Aptos" panose="020B0004020202020204" pitchFamily="34" charset="0"/>
              </a:rPr>
              <a:t> </a:t>
            </a:r>
            <a:r>
              <a:rPr lang="pl-PL" altLang="pl-PL" sz="1200" i="1" dirty="0">
                <a:latin typeface="Aptos" panose="020B0004020202020204" pitchFamily="34" charset="0"/>
              </a:rPr>
              <a:t>oprac. K. </a:t>
            </a:r>
            <a:r>
              <a:rPr lang="pl-PL" altLang="pl-PL" sz="1200" i="1" dirty="0" err="1">
                <a:latin typeface="Aptos" panose="020B0004020202020204" pitchFamily="34" charset="0"/>
              </a:rPr>
              <a:t>Kulejewska</a:t>
            </a:r>
            <a:endParaRPr lang="pl-PL" altLang="pl-PL" sz="1200" i="1" dirty="0">
              <a:latin typeface="Aptos" panose="020B0004020202020204" pitchFamily="34" charset="0"/>
            </a:endParaRPr>
          </a:p>
          <a:p>
            <a:r>
              <a:rPr lang="pl-PL" altLang="pl-PL" sz="1600" dirty="0">
                <a:latin typeface="Aptos" panose="020B0004020202020204" pitchFamily="34" charset="0"/>
              </a:rPr>
              <a:t> 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185A1DEC-1BEE-16A2-0D03-E471581BCF96}"/>
              </a:ext>
            </a:extLst>
          </p:cNvPr>
          <p:cNvSpPr txBox="1"/>
          <p:nvPr/>
        </p:nvSpPr>
        <p:spPr>
          <a:xfrm>
            <a:off x="2781300" y="37827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1800" dirty="0">
                <a:latin typeface="Aptos" panose="020B0004020202020204" pitchFamily="34" charset="0"/>
              </a:rPr>
              <a:t>Podział zanieczyszczeń wód powierzchniowych</a:t>
            </a:r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EE9CB886-DA09-2701-4297-B00286D57E48}"/>
              </a:ext>
            </a:extLst>
          </p:cNvPr>
          <p:cNvSpPr txBox="1"/>
          <p:nvPr/>
        </p:nvSpPr>
        <p:spPr>
          <a:xfrm>
            <a:off x="622300" y="128737"/>
            <a:ext cx="10185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GOSPODAROWANIE WODĄ W ROLNICTWIE I NA OBSZARACH WIEJSKICH        Wrocław, 7-8.10.2025 r.</a:t>
            </a:r>
          </a:p>
        </p:txBody>
      </p:sp>
    </p:spTree>
    <p:extLst>
      <p:ext uri="{BB962C8B-B14F-4D97-AF65-F5344CB8AC3E}">
        <p14:creationId xmlns:p14="http://schemas.microsoft.com/office/powerpoint/2010/main" val="468784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5807BB9B-0647-A992-2A2D-77A581DCA2C8}"/>
              </a:ext>
            </a:extLst>
          </p:cNvPr>
          <p:cNvSpPr txBox="1"/>
          <p:nvPr/>
        </p:nvSpPr>
        <p:spPr>
          <a:xfrm>
            <a:off x="914398" y="1064430"/>
            <a:ext cx="114467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Rolnictwo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="1" dirty="0"/>
              <a:t>Odbudowa</a:t>
            </a:r>
            <a:r>
              <a:rPr lang="pl-PL" dirty="0"/>
              <a:t> i utrzymanie łąk, pastwisk, pasów buforowych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="1" dirty="0"/>
              <a:t>Ochrona</a:t>
            </a:r>
            <a:r>
              <a:rPr lang="pl-PL" dirty="0"/>
              <a:t> gleb, mulczowanie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="1" dirty="0"/>
              <a:t>Utrzymanie</a:t>
            </a:r>
            <a:r>
              <a:rPr lang="pl-PL" dirty="0"/>
              <a:t> enklaw ekologicznych (zielone obszary)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9BF5FFA-B363-C3CC-ED8B-48956FD55796}"/>
              </a:ext>
            </a:extLst>
          </p:cNvPr>
          <p:cNvSpPr txBox="1"/>
          <p:nvPr/>
        </p:nvSpPr>
        <p:spPr>
          <a:xfrm>
            <a:off x="1003300" y="158849"/>
            <a:ext cx="10185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KONFERENCJA - GOSPODAROWANIE WODĄ W ROLNICTWIE I NA OBSZARACH WIEJSKICH        Wrocław 7-8.10.2025 r.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B7163F7C-8EBB-0392-AFFB-521E1530F22A}"/>
              </a:ext>
            </a:extLst>
          </p:cNvPr>
          <p:cNvSpPr txBox="1"/>
          <p:nvPr/>
        </p:nvSpPr>
        <p:spPr>
          <a:xfrm>
            <a:off x="914399" y="2712471"/>
            <a:ext cx="114467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Agrotechniczne sposoby poprawy warunków wodnych w glebie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="1" dirty="0"/>
              <a:t>Magazynowanie wody </a:t>
            </a:r>
            <a:r>
              <a:rPr lang="pl-PL" dirty="0"/>
              <a:t>w profilu glebowym w tak zwanej strefie aeracji, czyli powyżej zwierciadła wód gruntowych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="1" dirty="0"/>
              <a:t>Zwiększenie zawartości próchnicy w glebie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="1" dirty="0"/>
              <a:t>Optymalne nawożenie </a:t>
            </a:r>
            <a:r>
              <a:rPr lang="pl-PL" dirty="0"/>
              <a:t>(prawidłowy stan fizjologiczny roślin)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="1" dirty="0"/>
              <a:t>P, Ca, Mg, Zn</a:t>
            </a:r>
            <a:r>
              <a:rPr lang="pl-PL" dirty="0"/>
              <a:t> – system korzeniowy – strefa włośnikowa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="1" dirty="0"/>
              <a:t>K</a:t>
            </a:r>
            <a:r>
              <a:rPr lang="pl-PL" dirty="0"/>
              <a:t> – turgor roślin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="1" dirty="0"/>
              <a:t>Wapnowanie gleb </a:t>
            </a:r>
            <a:r>
              <a:rPr lang="pl-PL" dirty="0"/>
              <a:t>– zabieg strukturotwórczy</a:t>
            </a:r>
          </a:p>
        </p:txBody>
      </p:sp>
    </p:spTree>
    <p:extLst>
      <p:ext uri="{BB962C8B-B14F-4D97-AF65-F5344CB8AC3E}">
        <p14:creationId xmlns:p14="http://schemas.microsoft.com/office/powerpoint/2010/main" val="2782957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72AAB2A9-8667-B1B9-DA7C-FC6F255D44AB}"/>
              </a:ext>
            </a:extLst>
          </p:cNvPr>
          <p:cNvSpPr txBox="1"/>
          <p:nvPr/>
        </p:nvSpPr>
        <p:spPr>
          <a:xfrm>
            <a:off x="663191" y="612844"/>
            <a:ext cx="1063115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="1" dirty="0"/>
              <a:t>Innowacyjne rozwiązania w uprawie roli </a:t>
            </a:r>
            <a:r>
              <a:rPr lang="pl-PL" dirty="0"/>
              <a:t>(tzw. konserwująca uprawa roli) – ograniczenie erozji wodnej i wietrznej, poprawa struktury i zwiększenie </a:t>
            </a:r>
            <a:r>
              <a:rPr lang="pl-PL" dirty="0" err="1"/>
              <a:t>wsiąkalności</a:t>
            </a:r>
            <a:r>
              <a:rPr lang="pl-PL" dirty="0"/>
              <a:t> wód opadowych, wzrost biologicznej aktywności gleby i zasiedlanie jej przez dżdżownice, spowolnienie mineralizacji próchnicy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="1" dirty="0"/>
              <a:t>Zabiegi agromelioracyjne </a:t>
            </a:r>
            <a:r>
              <a:rPr lang="pl-PL" dirty="0"/>
              <a:t>– głęboka orka dla zmniejszenia zagęszczenia gleby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="1" dirty="0"/>
              <a:t>Poplony</a:t>
            </a:r>
            <a:r>
              <a:rPr lang="pl-PL" dirty="0"/>
              <a:t> –</a:t>
            </a:r>
            <a:r>
              <a:rPr lang="pl-PL" b="1" dirty="0"/>
              <a:t>  </a:t>
            </a:r>
            <a:r>
              <a:rPr lang="pl-PL" dirty="0"/>
              <a:t>zmniejszenie spływu powierzchniowego wydłużenie czasu retencji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="1" dirty="0"/>
              <a:t>Strefy buforowe wzdłuż rzek </a:t>
            </a:r>
            <a:r>
              <a:rPr lang="pl-PL" dirty="0"/>
              <a:t>– ograniczenie spływu, wydłużenie czasu retencji, ograniczenie wymywania związków chemicznych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="1" dirty="0"/>
              <a:t>Pastwiska </a:t>
            </a:r>
            <a:r>
              <a:rPr lang="pl-PL" dirty="0"/>
              <a:t>– ograniczenie liczby zwierząt wypasanych w strefach brzegowych pastwisk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b="1" dirty="0"/>
              <a:t>Odpady pochodzenia zwierzęcego </a:t>
            </a:r>
            <a:r>
              <a:rPr lang="pl-PL" dirty="0"/>
              <a:t>– przechowywane w specjalnych i szczelnych zbiornikach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/>
              <a:t>Pozarolnicze technologie oczyszczania wody w ciekach (rowy melioracyjne, małe dopływy, oczka wodne, starorzecza)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7C2922B8-3BAF-6ABC-C0D0-F305ADAB7624}"/>
              </a:ext>
            </a:extLst>
          </p:cNvPr>
          <p:cNvSpPr txBox="1"/>
          <p:nvPr/>
        </p:nvSpPr>
        <p:spPr>
          <a:xfrm>
            <a:off x="1003300" y="168898"/>
            <a:ext cx="10185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GOSPODAROWANIE WODĄ W ROLNICTWIE I NA OBSZARACH WIEJSKICH        Wrocław, 7-8.10.2025 r.</a:t>
            </a:r>
          </a:p>
        </p:txBody>
      </p:sp>
    </p:spTree>
    <p:extLst>
      <p:ext uri="{BB962C8B-B14F-4D97-AF65-F5344CB8AC3E}">
        <p14:creationId xmlns:p14="http://schemas.microsoft.com/office/powerpoint/2010/main" val="19994859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601ADF27-F79F-0CFF-8258-E66EBDEE8291}"/>
              </a:ext>
            </a:extLst>
          </p:cNvPr>
          <p:cNvSpPr txBox="1"/>
          <p:nvPr/>
        </p:nvSpPr>
        <p:spPr>
          <a:xfrm>
            <a:off x="1091921" y="1152352"/>
            <a:ext cx="100081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Leśnictwo i pastwiska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Zadrzewienia górnych terenów zlewni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Przechwytywanie opadów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Utrzymanie ciągłości lasów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Strefy buforowe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A7F9AFED-550F-6F0D-3D27-D7BEBA7DDFE4}"/>
              </a:ext>
            </a:extLst>
          </p:cNvPr>
          <p:cNvSpPr txBox="1"/>
          <p:nvPr/>
        </p:nvSpPr>
        <p:spPr>
          <a:xfrm>
            <a:off x="1091921" y="3205508"/>
            <a:ext cx="85210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Tereny zurbanizowane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Zielone dachy, zbiór wody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Przepuszczalne nawierzchnie ulic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Deszczowe ogrody – zbiorniki na wody deszczowe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Odbudowa kanałów miejskich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0D896E37-8BEE-69AE-47B1-E90D3005F9F8}"/>
              </a:ext>
            </a:extLst>
          </p:cNvPr>
          <p:cNvSpPr txBox="1"/>
          <p:nvPr/>
        </p:nvSpPr>
        <p:spPr>
          <a:xfrm>
            <a:off x="1003300" y="299526"/>
            <a:ext cx="10185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GOSPODAROWANIE WODĄ W ROLNICTWIE I NA OBSZARACH WIEJSKICH        Wrocław, 7-8.10.2025 r.</a:t>
            </a:r>
          </a:p>
        </p:txBody>
      </p:sp>
    </p:spTree>
    <p:extLst>
      <p:ext uri="{BB962C8B-B14F-4D97-AF65-F5344CB8AC3E}">
        <p14:creationId xmlns:p14="http://schemas.microsoft.com/office/powerpoint/2010/main" val="26584531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8087DCC-5A5C-A6AB-C629-EC903AF731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>
            <a:normAutofit fontScale="90000"/>
          </a:bodyPr>
          <a:lstStyle/>
          <a:p>
            <a:br>
              <a:rPr lang="pl-PL" dirty="0"/>
            </a:br>
            <a:br>
              <a:rPr lang="pl-PL" dirty="0"/>
            </a:br>
            <a:endParaRPr lang="pl-PL" dirty="0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B999565B-2492-3BEC-F3C5-204842427173}"/>
              </a:ext>
            </a:extLst>
          </p:cNvPr>
          <p:cNvSpPr txBox="1"/>
          <p:nvPr/>
        </p:nvSpPr>
        <p:spPr>
          <a:xfrm>
            <a:off x="267131" y="751344"/>
            <a:ext cx="110998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b="1" dirty="0"/>
              <a:t>Mała Panew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/>
              <a:t>Prawobrzeżny dopływ Odry, całkowita długość  131,8 km – woj. śląskie (54 km), woj. opolskie (77,8 km), </a:t>
            </a:r>
          </a:p>
          <a:p>
            <a:pPr algn="just"/>
            <a:r>
              <a:rPr lang="pl-PL" dirty="0"/>
              <a:t>      oddzielona zbiornikiem retencyjnym Turawa – tzw. Jezioro Turawskie – dwa oddzielne odcinki o  </a:t>
            </a:r>
          </a:p>
          <a:p>
            <a:pPr algn="just"/>
            <a:r>
              <a:rPr lang="pl-PL" dirty="0"/>
              <a:t>      zróżnicowanych właściwościach hydrologicznych i przyrodniczych. Przed zbiornikiem – charakter zbliżony do </a:t>
            </a:r>
          </a:p>
          <a:p>
            <a:pPr algn="just"/>
            <a:r>
              <a:rPr lang="pl-PL" dirty="0"/>
              <a:t>      naturalnego, poniżej do ujścia do Odry przepływy regulowane w wyniku gospodarki wodnej prowadzonej na </a:t>
            </a:r>
          </a:p>
          <a:p>
            <a:pPr algn="just"/>
            <a:r>
              <a:rPr lang="pl-PL" dirty="0"/>
              <a:t>      zbiorniku</a:t>
            </a:r>
          </a:p>
          <a:p>
            <a:pPr algn="just"/>
            <a:endParaRPr lang="pl-PL" dirty="0"/>
          </a:p>
          <a:p>
            <a:pPr algn="just"/>
            <a:r>
              <a:rPr lang="pl-PL" b="1" dirty="0"/>
              <a:t>Zlewnia rzeki Mała Panew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/>
              <a:t> Wraz z Jeziorem Turawskim i jego dopływami ma powierzchnię 2131,5 km</a:t>
            </a:r>
            <a:r>
              <a:rPr lang="pl-PL" baseline="30000" dirty="0"/>
              <a:t>2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/>
              <a:t> Sieć rzeczna zlewni – istotne zróżnicowanie pod względem zasobności w wodę. Największe ilości wody prowadzi sama Mała Panew oraz jej najdłuższe dopływy: </a:t>
            </a:r>
            <a:r>
              <a:rPr lang="pl-PL" dirty="0" err="1"/>
              <a:t>Dubielski</a:t>
            </a:r>
            <a:r>
              <a:rPr lang="pl-PL" dirty="0"/>
              <a:t> Potok, Zimna Woda, Lublinianka, </a:t>
            </a:r>
            <a:r>
              <a:rPr lang="pl-PL" dirty="0" err="1"/>
              <a:t>Bziniczka</a:t>
            </a:r>
            <a:r>
              <a:rPr lang="pl-PL" dirty="0"/>
              <a:t>, Myślina, </a:t>
            </a:r>
            <a:r>
              <a:rPr lang="pl-PL" dirty="0" err="1"/>
              <a:t>Stoła</a:t>
            </a:r>
            <a:r>
              <a:rPr lang="pl-PL" dirty="0"/>
              <a:t>, Bziczka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/>
              <a:t>Rozbudowana sieć rowów, które wodę prowadzą okresowo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/>
              <a:t>W projekcie badaniami objęto obszar dorzecza od źródła do zamknięcia w punkcie cofki Jeziora Turawskiego, co stanowi powierzchnię 1220,2 km</a:t>
            </a:r>
            <a:r>
              <a:rPr lang="pl-PL" baseline="30000" dirty="0"/>
              <a:t>2</a:t>
            </a:r>
            <a:r>
              <a:rPr lang="pl-PL" dirty="0"/>
              <a:t>, a długość cieku na tym odcinku wynosi 86 km. </a:t>
            </a:r>
            <a:endParaRPr lang="pl-PL" baseline="30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8CF92B27-C704-0049-E24A-32B7C0F7C2BF}"/>
              </a:ext>
            </a:extLst>
          </p:cNvPr>
          <p:cNvSpPr txBox="1"/>
          <p:nvPr/>
        </p:nvSpPr>
        <p:spPr>
          <a:xfrm>
            <a:off x="622300" y="85892"/>
            <a:ext cx="10185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GOSPODAROWANIE WODĄ W ROLNICTWIE I NA OBSZARACH WIEJSKICH        Wrocław, 7-8.10.2025 r.</a:t>
            </a:r>
          </a:p>
        </p:txBody>
      </p:sp>
    </p:spTree>
    <p:extLst>
      <p:ext uri="{BB962C8B-B14F-4D97-AF65-F5344CB8AC3E}">
        <p14:creationId xmlns:p14="http://schemas.microsoft.com/office/powerpoint/2010/main" val="9565814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Szlak kajakowy - Mała Panew - Śląskie. Informacja Turysty...">
            <a:extLst>
              <a:ext uri="{FF2B5EF4-FFF2-40B4-BE49-F238E27FC236}">
                <a16:creationId xmlns:a16="http://schemas.microsoft.com/office/drawing/2014/main" id="{58737937-A5A5-FCF3-AFAC-6954C2CB7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300" y="1096956"/>
            <a:ext cx="6591489" cy="527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1428341F-54DC-13E6-5786-E73F76CB0500}"/>
              </a:ext>
            </a:extLst>
          </p:cNvPr>
          <p:cNvSpPr txBox="1"/>
          <p:nvPr/>
        </p:nvSpPr>
        <p:spPr>
          <a:xfrm>
            <a:off x="1929283" y="301450"/>
            <a:ext cx="7447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/>
              <a:t>Mała Panew – w górnym odcinku silnie meandrująca</a:t>
            </a:r>
          </a:p>
        </p:txBody>
      </p:sp>
    </p:spTree>
    <p:extLst>
      <p:ext uri="{BB962C8B-B14F-4D97-AF65-F5344CB8AC3E}">
        <p14:creationId xmlns:p14="http://schemas.microsoft.com/office/powerpoint/2010/main" val="24045961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D:\Zlewnie\2021\ZbiorTur\prezentacja na odbiory wstępne\Dopływy.tif">
            <a:extLst>
              <a:ext uri="{FF2B5EF4-FFF2-40B4-BE49-F238E27FC236}">
                <a16:creationId xmlns:a16="http://schemas.microsoft.com/office/drawing/2014/main" id="{52FCA3FF-95FC-35B5-A0E0-9B9C10B76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631999"/>
            <a:ext cx="8305800" cy="5869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rostokąt 7">
            <a:extLst>
              <a:ext uri="{FF2B5EF4-FFF2-40B4-BE49-F238E27FC236}">
                <a16:creationId xmlns:a16="http://schemas.microsoft.com/office/drawing/2014/main" id="{75881CBB-8B2E-655A-6638-6FEB6DCF8A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593" y="323848"/>
            <a:ext cx="8305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l-PL" altLang="pl-PL" b="1" dirty="0">
                <a:solidFill>
                  <a:srgbClr val="002060"/>
                </a:solidFill>
              </a:rPr>
              <a:t>Sieć hydrograficzna zlewni Zbiornika/Jeziora Turawskiego</a:t>
            </a:r>
          </a:p>
          <a:p>
            <a:endParaRPr lang="pl-PL" altLang="pl-PL" dirty="0">
              <a:solidFill>
                <a:srgbClr val="002060"/>
              </a:solidFill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BDD6A345-3E62-18E7-7339-D254DF4D13A0}"/>
              </a:ext>
            </a:extLst>
          </p:cNvPr>
          <p:cNvSpPr txBox="1"/>
          <p:nvPr/>
        </p:nvSpPr>
        <p:spPr>
          <a:xfrm>
            <a:off x="622300" y="85892"/>
            <a:ext cx="10185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/>
              <a:t>GOSPODAROWANIE WODĄ W ROLNICTWIE I NA OBSZARACH WIEJSKICH        Wrocław, 7-8.10.2025 r.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77D7C3CA-41EE-FF68-F39F-0FC555D94445}"/>
              </a:ext>
            </a:extLst>
          </p:cNvPr>
          <p:cNvSpPr txBox="1"/>
          <p:nvPr/>
        </p:nvSpPr>
        <p:spPr>
          <a:xfrm>
            <a:off x="1943100" y="6493477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altLang="pl-PL" sz="1200" dirty="0"/>
              <a:t>– </a:t>
            </a:r>
            <a:r>
              <a:rPr lang="pl-PL" altLang="pl-PL" sz="1200" i="1" dirty="0"/>
              <a:t>oprac. M. Helis</a:t>
            </a:r>
            <a:endParaRPr lang="pl-PL" sz="1200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87C2E152-8F76-0FB6-BD45-BEDA410024F7}"/>
              </a:ext>
            </a:extLst>
          </p:cNvPr>
          <p:cNvSpPr txBox="1"/>
          <p:nvPr/>
        </p:nvSpPr>
        <p:spPr>
          <a:xfrm>
            <a:off x="7497460" y="4988411"/>
            <a:ext cx="147710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b="1" dirty="0"/>
              <a:t>Tarnowskie Góry</a:t>
            </a:r>
          </a:p>
        </p:txBody>
      </p:sp>
    </p:spTree>
    <p:extLst>
      <p:ext uri="{BB962C8B-B14F-4D97-AF65-F5344CB8AC3E}">
        <p14:creationId xmlns:p14="http://schemas.microsoft.com/office/powerpoint/2010/main" val="3933035104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4362</TotalTime>
  <Words>1803</Words>
  <Application>Microsoft Office PowerPoint</Application>
  <PresentationFormat>Panoramiczny</PresentationFormat>
  <Paragraphs>490</Paragraphs>
  <Slides>25</Slides>
  <Notes>11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25</vt:i4>
      </vt:variant>
    </vt:vector>
  </HeadingPairs>
  <TitlesOfParts>
    <vt:vector size="31" baseType="lpstr">
      <vt:lpstr>Aptos</vt:lpstr>
      <vt:lpstr>Aptos Display</vt:lpstr>
      <vt:lpstr>Arial</vt:lpstr>
      <vt:lpstr>Calibri</vt:lpstr>
      <vt:lpstr>Times New Roman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Aleksandra Steinhoff-Wrześniewska (ITP-PIB)</dc:creator>
  <cp:lastModifiedBy>DMM</cp:lastModifiedBy>
  <cp:revision>21</cp:revision>
  <dcterms:created xsi:type="dcterms:W3CDTF">2025-10-03T08:33:40Z</dcterms:created>
  <dcterms:modified xsi:type="dcterms:W3CDTF">2025-10-06T12:14:04Z</dcterms:modified>
</cp:coreProperties>
</file>