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669088" cy="9926638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Noto Sans" panose="020B0604020202020204" charset="0"/>
      <p:regular r:id="rId33"/>
      <p:bold r:id="rId34"/>
      <p:italic r:id="rId35"/>
      <p:boldItalic r:id="rId36"/>
    </p:embeddedFont>
    <p:embeddedFont>
      <p:font typeface="Archivo" panose="020B0604020202020204" charset="-18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Quattrocento Sans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000000"/>
          </p15:clr>
        </p15:guide>
        <p15:guide id="2" pos="192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000000"/>
          </p15:clr>
        </p15:guide>
        <p15:guide id="2" pos="2112">
          <p15:clr>
            <a:srgbClr val="000000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wnwFJkgbs0yKlTb3QUYUMjgWK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388" y="52"/>
      </p:cViewPr>
      <p:guideLst>
        <p:guide orient="horz" pos="1296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95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0000" y="0"/>
            <a:ext cx="2895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8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0000" y="9448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9B9993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8db09bf15_0_529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388db09bf15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88db09bf15_0_534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388db09bf15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8db09bf15_0_208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88db09bf1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8db09bf15_0_317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88db09bf15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88db09bf15_0_426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88db09bf1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8db09bf15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263" y="636588"/>
            <a:ext cx="5659437" cy="3184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g388db09bf15_0_230:notes"/>
          <p:cNvSpPr txBox="1">
            <a:spLocks noGrp="1"/>
          </p:cNvSpPr>
          <p:nvPr>
            <p:ph type="body" idx="1"/>
          </p:nvPr>
        </p:nvSpPr>
        <p:spPr>
          <a:xfrm>
            <a:off x="605006" y="4032558"/>
            <a:ext cx="4840200" cy="3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75" tIns="82075" rIns="82075" bIns="82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8db09bf15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263" y="636588"/>
            <a:ext cx="5659437" cy="3184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Google Shape;145;g388db09bf15_0_345:notes"/>
          <p:cNvSpPr txBox="1">
            <a:spLocks noGrp="1"/>
          </p:cNvSpPr>
          <p:nvPr>
            <p:ph type="body" idx="1"/>
          </p:nvPr>
        </p:nvSpPr>
        <p:spPr>
          <a:xfrm>
            <a:off x="605006" y="4032558"/>
            <a:ext cx="4840200" cy="3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75" tIns="82075" rIns="82075" bIns="82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8db09bf15_0_333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88db09bf15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922eb73d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8922eb73d4_0_148:notes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8922eb73d4_0_148:notes"/>
          <p:cNvSpPr txBox="1">
            <a:spLocks noGrp="1"/>
          </p:cNvSpPr>
          <p:nvPr>
            <p:ph type="sldNum" idx="12"/>
          </p:nvPr>
        </p:nvSpPr>
        <p:spPr>
          <a:xfrm>
            <a:off x="3810000" y="9448800"/>
            <a:ext cx="2895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B9993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88db09bf15_0_477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388db09bf15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88db09bf15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g388db09bf15_0_673:notes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8922eb73d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8922eb73d4_0_54:notes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38922eb73d4_0_54:notes"/>
          <p:cNvSpPr txBox="1">
            <a:spLocks noGrp="1"/>
          </p:cNvSpPr>
          <p:nvPr>
            <p:ph type="sldNum" idx="12"/>
          </p:nvPr>
        </p:nvSpPr>
        <p:spPr>
          <a:xfrm>
            <a:off x="3810000" y="9448800"/>
            <a:ext cx="2895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B9993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922eb73d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8922eb73d4_0_64:notes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38922eb73d4_0_64:notes"/>
          <p:cNvSpPr txBox="1">
            <a:spLocks noGrp="1"/>
          </p:cNvSpPr>
          <p:nvPr>
            <p:ph type="sldNum" idx="12"/>
          </p:nvPr>
        </p:nvSpPr>
        <p:spPr>
          <a:xfrm>
            <a:off x="3810000" y="9448800"/>
            <a:ext cx="2895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B9993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922eb73d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8922eb73d4_0_17:notes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8922eb73d4_0_17:notes"/>
          <p:cNvSpPr txBox="1">
            <a:spLocks noGrp="1"/>
          </p:cNvSpPr>
          <p:nvPr>
            <p:ph type="sldNum" idx="12"/>
          </p:nvPr>
        </p:nvSpPr>
        <p:spPr>
          <a:xfrm>
            <a:off x="3810000" y="9448800"/>
            <a:ext cx="2895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B9993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8922eb73d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8922eb73d4_0_36:notes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8922eb73d4_0_36:notes"/>
          <p:cNvSpPr txBox="1">
            <a:spLocks noGrp="1"/>
          </p:cNvSpPr>
          <p:nvPr>
            <p:ph type="sldNum" idx="12"/>
          </p:nvPr>
        </p:nvSpPr>
        <p:spPr>
          <a:xfrm>
            <a:off x="3810000" y="9448800"/>
            <a:ext cx="2895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B9993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8922eb73d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62000"/>
            <a:ext cx="6635750" cy="37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8922eb73d4_0_44:notes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4876800" cy="44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8922eb73d4_0_44:notes"/>
          <p:cNvSpPr txBox="1">
            <a:spLocks noGrp="1"/>
          </p:cNvSpPr>
          <p:nvPr>
            <p:ph type="sldNum" idx="12"/>
          </p:nvPr>
        </p:nvSpPr>
        <p:spPr>
          <a:xfrm>
            <a:off x="3810000" y="9448800"/>
            <a:ext cx="2895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B9993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88db09bf15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g388db09bf15_0_589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388db09bf15_0_589:notes"/>
          <p:cNvSpPr txBox="1">
            <a:spLocks noGrp="1"/>
          </p:cNvSpPr>
          <p:nvPr>
            <p:ph type="sldNum" idx="12"/>
          </p:nvPr>
        </p:nvSpPr>
        <p:spPr>
          <a:xfrm>
            <a:off x="3774859" y="9430470"/>
            <a:ext cx="28944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300" b="0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88db09bf15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263" y="636588"/>
            <a:ext cx="5659437" cy="3184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g388db09bf15_0_648:notes"/>
          <p:cNvSpPr txBox="1">
            <a:spLocks noGrp="1"/>
          </p:cNvSpPr>
          <p:nvPr>
            <p:ph type="body" idx="1"/>
          </p:nvPr>
        </p:nvSpPr>
        <p:spPr>
          <a:xfrm>
            <a:off x="605006" y="4032558"/>
            <a:ext cx="4840200" cy="3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75" tIns="82075" rIns="82075" bIns="82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88db09bf15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88db09bf15_0_772:notes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88db09bf15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88db09bf15_0_777:notes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8db09bf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263" y="636588"/>
            <a:ext cx="5659437" cy="3184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g388db09bf15_0_0:notes"/>
          <p:cNvSpPr txBox="1">
            <a:spLocks noGrp="1"/>
          </p:cNvSpPr>
          <p:nvPr>
            <p:ph type="body" idx="1"/>
          </p:nvPr>
        </p:nvSpPr>
        <p:spPr>
          <a:xfrm>
            <a:off x="605006" y="4032558"/>
            <a:ext cx="4840200" cy="3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75" tIns="82075" rIns="82075" bIns="82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8922eb73d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8922eb73d4_0_76:notes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8922eb73d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8922eb73d4_0_83:notes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88db09bf15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88db09bf15_0_723:notes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88db09bf15_0_199:notes"/>
          <p:cNvSpPr txBox="1">
            <a:spLocks noGrp="1"/>
          </p:cNvSpPr>
          <p:nvPr>
            <p:ph type="body" idx="1"/>
          </p:nvPr>
        </p:nvSpPr>
        <p:spPr>
          <a:xfrm>
            <a:off x="666936" y="4715068"/>
            <a:ext cx="5335200" cy="44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388db09bf15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1755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88db09bf15_0_58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388db09bf15_0_5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g388db09bf15_0_58"/>
          <p:cNvSpPr txBox="1">
            <a:spLocks noGrp="1"/>
          </p:cNvSpPr>
          <p:nvPr>
            <p:ph type="sldNum" idx="12"/>
          </p:nvPr>
        </p:nvSpPr>
        <p:spPr>
          <a:xfrm>
            <a:off x="11296609" y="6217623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102"/>
              <a:buFont typeface="Arial"/>
              <a:buNone/>
              <a:defRPr sz="110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myślny 3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88db09bf15_0_92"/>
          <p:cNvSpPr txBox="1">
            <a:spLocks noGrp="1"/>
          </p:cNvSpPr>
          <p:nvPr>
            <p:ph type="title"/>
          </p:nvPr>
        </p:nvSpPr>
        <p:spPr>
          <a:xfrm>
            <a:off x="837712" y="364854"/>
            <a:ext cx="105136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388db09bf15_0_92"/>
          <p:cNvSpPr txBox="1">
            <a:spLocks noGrp="1"/>
          </p:cNvSpPr>
          <p:nvPr>
            <p:ph type="body" idx="1"/>
          </p:nvPr>
        </p:nvSpPr>
        <p:spPr>
          <a:xfrm>
            <a:off x="609563" y="1604399"/>
            <a:ext cx="109720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g388db09bf15_0_92"/>
          <p:cNvSpPr txBox="1">
            <a:spLocks noGrp="1"/>
          </p:cNvSpPr>
          <p:nvPr>
            <p:ph type="ftr" idx="11"/>
          </p:nvPr>
        </p:nvSpPr>
        <p:spPr>
          <a:xfrm>
            <a:off x="3685675" y="6458956"/>
            <a:ext cx="48212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388db09bf15_0_92"/>
          <p:cNvSpPr txBox="1">
            <a:spLocks noGrp="1"/>
          </p:cNvSpPr>
          <p:nvPr>
            <p:ph type="sldNum" idx="12"/>
          </p:nvPr>
        </p:nvSpPr>
        <p:spPr>
          <a:xfrm>
            <a:off x="9899291" y="6458956"/>
            <a:ext cx="13108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050"/>
              <a:buFont typeface="Calibri"/>
              <a:buNone/>
              <a:defRPr sz="1050" b="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2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g388db09bf15_0_92"/>
          <p:cNvSpPr txBox="1">
            <a:spLocks noGrp="1"/>
          </p:cNvSpPr>
          <p:nvPr>
            <p:ph type="dt" idx="10"/>
          </p:nvPr>
        </p:nvSpPr>
        <p:spPr>
          <a:xfrm>
            <a:off x="1096776" y="6458956"/>
            <a:ext cx="24708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388db09bf15_0_313"/>
          <p:cNvSpPr txBox="1">
            <a:spLocks noGrp="1"/>
          </p:cNvSpPr>
          <p:nvPr>
            <p:ph type="ftr" idx="11"/>
          </p:nvPr>
        </p:nvSpPr>
        <p:spPr>
          <a:xfrm>
            <a:off x="4165052" y="6355770"/>
            <a:ext cx="38592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388db09bf15_0_313"/>
          <p:cNvSpPr txBox="1">
            <a:spLocks noGrp="1"/>
          </p:cNvSpPr>
          <p:nvPr>
            <p:ph type="sldNum" idx="12"/>
          </p:nvPr>
        </p:nvSpPr>
        <p:spPr>
          <a:xfrm>
            <a:off x="8736768" y="6355770"/>
            <a:ext cx="28436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4" name="Google Shape;34;g388db09bf15_0_313"/>
          <p:cNvSpPr txBox="1">
            <a:spLocks noGrp="1"/>
          </p:cNvSpPr>
          <p:nvPr>
            <p:ph type="dt" idx="10"/>
          </p:nvPr>
        </p:nvSpPr>
        <p:spPr>
          <a:xfrm>
            <a:off x="609563" y="6355770"/>
            <a:ext cx="28436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1" u="none" strike="noStrike" cap="none">
                <a:solidFill>
                  <a:srgbClr val="9B9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nxkxDEVvB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hyperlink" Target="https://www.youtube.com/watch?v=0W_gCiVLP48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ndzimir.org.pl/projekty/miedzy-susza-a-powodzia/miedzy-susza-a-powodzia-jak-zatrzymywac-wode-w-krajobrazi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limat.ekomalopolska.pl/ekoporadnik-adaptacja-rolnictwa-do-zmian-klimatu-dobre-praktyki-krajowe-i-zagraniczne-dotyczace-rolnictwa-przyjaznego-klimatowi/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dnesprawy.pl/licznik-i-mianownik-polskiej-retencji-czyli-15-odpl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odnesprawy.pl/licznik-i-mianownik-polskiej-retencji-czyli-15-odpl/?fbclid=IwAR3oF9x0wdnJ2mIqfj37kedmmBk1YuTiIurxyco4J3nOZ2o5xHop-PPSYiU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wodnesprawy.pl/author/mateuszgrygoru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splay.pl/mapy/11482-na-tej-mapie-sprawdzisz-aktualne-i-prognozowane-stany-wody-w-rzekach.htm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awicz24.pl/wiadomosci/zbiornik-retencyjny-pod-rawiczem-ujety-w-panstwowych-planach/Uo2sCNYk3HbbX1acwpCP" TargetMode="External"/><Relationship Id="rId7" Type="http://schemas.openxmlformats.org/officeDocument/2006/relationships/hyperlink" Target="https://inzynieria.com/geoinzynieria/wiadomosci/65901,co-z-budowa-zbiornika-maslowka-decyzje-podejma-wody-polski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hyperlink" Target="https://rawicz24.pl/wiadomosci/podpisali-porozumienie-w-sprawie-budowy-zbiornika-foto/FUIwJn85jR2UUFvPlzU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>
            <a:spLocks noGrp="1"/>
          </p:cNvSpPr>
          <p:nvPr>
            <p:ph type="ctrTitle"/>
          </p:nvPr>
        </p:nvSpPr>
        <p:spPr>
          <a:xfrm>
            <a:off x="2279650" y="836613"/>
            <a:ext cx="7848600" cy="129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400" i="1" dirty="0" err="1">
                <a:solidFill>
                  <a:srgbClr val="376092"/>
                </a:solidFill>
              </a:rPr>
              <a:t>Konferencja</a:t>
            </a:r>
            <a:r>
              <a:rPr lang="en-US" sz="2400" i="1" dirty="0">
                <a:solidFill>
                  <a:srgbClr val="376092"/>
                </a:solidFill>
              </a:rPr>
              <a:t> </a:t>
            </a:r>
            <a:r>
              <a:rPr lang="en-US" sz="2400" i="1" dirty="0" err="1">
                <a:solidFill>
                  <a:srgbClr val="376092"/>
                </a:solidFill>
              </a:rPr>
              <a:t>pn</a:t>
            </a:r>
            <a:r>
              <a:rPr lang="en-US" sz="2400" i="1" dirty="0">
                <a:solidFill>
                  <a:srgbClr val="376092"/>
                </a:solidFill>
              </a:rPr>
              <a:t>.:</a:t>
            </a:r>
            <a:r>
              <a:rPr lang="en-US" sz="2800" dirty="0">
                <a:solidFill>
                  <a:srgbClr val="376092"/>
                </a:solidFill>
              </a:rPr>
              <a:t/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400" b="1" dirty="0" err="1">
                <a:solidFill>
                  <a:srgbClr val="376092"/>
                </a:solidFill>
              </a:rPr>
              <a:t>Gospodarowanie</a:t>
            </a:r>
            <a:r>
              <a:rPr lang="en-US" sz="2400" b="1" dirty="0">
                <a:solidFill>
                  <a:srgbClr val="376092"/>
                </a:solidFill>
              </a:rPr>
              <a:t> </a:t>
            </a:r>
            <a:r>
              <a:rPr lang="en-US" sz="2400" b="1" dirty="0" err="1">
                <a:solidFill>
                  <a:srgbClr val="376092"/>
                </a:solidFill>
              </a:rPr>
              <a:t>zasobami</a:t>
            </a:r>
            <a:r>
              <a:rPr lang="en-US" sz="2400" b="1" dirty="0">
                <a:solidFill>
                  <a:srgbClr val="376092"/>
                </a:solidFill>
              </a:rPr>
              <a:t> </a:t>
            </a:r>
            <a:r>
              <a:rPr lang="en-US" sz="2400" b="1" dirty="0" err="1">
                <a:solidFill>
                  <a:srgbClr val="376092"/>
                </a:solidFill>
              </a:rPr>
              <a:t>wody</a:t>
            </a:r>
            <a:r>
              <a:rPr lang="en-US" sz="2400" b="1" dirty="0">
                <a:solidFill>
                  <a:srgbClr val="376092"/>
                </a:solidFill>
              </a:rPr>
              <a:t> </a:t>
            </a:r>
            <a:br>
              <a:rPr lang="en-US" sz="2400" b="1" dirty="0">
                <a:solidFill>
                  <a:srgbClr val="376092"/>
                </a:solidFill>
              </a:rPr>
            </a:br>
            <a:r>
              <a:rPr lang="en-US" sz="2400" b="1" dirty="0">
                <a:solidFill>
                  <a:srgbClr val="376092"/>
                </a:solidFill>
              </a:rPr>
              <a:t>w </a:t>
            </a:r>
            <a:r>
              <a:rPr lang="en-US" sz="2400" b="1" dirty="0" err="1">
                <a:solidFill>
                  <a:srgbClr val="376092"/>
                </a:solidFill>
              </a:rPr>
              <a:t>rolnictwie</a:t>
            </a:r>
            <a:r>
              <a:rPr lang="en-US" sz="2400" b="1" dirty="0">
                <a:solidFill>
                  <a:srgbClr val="376092"/>
                </a:solidFill>
              </a:rPr>
              <a:t> </a:t>
            </a:r>
            <a:r>
              <a:rPr lang="en-US" sz="2400" b="1" dirty="0" err="1">
                <a:solidFill>
                  <a:srgbClr val="376092"/>
                </a:solidFill>
              </a:rPr>
              <a:t>i</a:t>
            </a:r>
            <a:r>
              <a:rPr lang="en-US" sz="2400" b="1" dirty="0">
                <a:solidFill>
                  <a:srgbClr val="376092"/>
                </a:solidFill>
              </a:rPr>
              <a:t> </a:t>
            </a:r>
            <a:r>
              <a:rPr lang="en-US" sz="2400" b="1" dirty="0" err="1">
                <a:solidFill>
                  <a:srgbClr val="376092"/>
                </a:solidFill>
              </a:rPr>
              <a:t>na</a:t>
            </a:r>
            <a:r>
              <a:rPr lang="en-US" sz="2400" b="1" dirty="0">
                <a:solidFill>
                  <a:srgbClr val="376092"/>
                </a:solidFill>
              </a:rPr>
              <a:t> </a:t>
            </a:r>
            <a:r>
              <a:rPr lang="en-US" sz="2400" b="1" dirty="0" err="1">
                <a:solidFill>
                  <a:srgbClr val="376092"/>
                </a:solidFill>
              </a:rPr>
              <a:t>obszarach</a:t>
            </a:r>
            <a:r>
              <a:rPr lang="en-US" sz="2400" b="1" dirty="0">
                <a:solidFill>
                  <a:srgbClr val="376092"/>
                </a:solidFill>
              </a:rPr>
              <a:t> </a:t>
            </a:r>
            <a:r>
              <a:rPr lang="en-US" sz="2400" b="1" dirty="0" err="1">
                <a:solidFill>
                  <a:srgbClr val="376092"/>
                </a:solidFill>
              </a:rPr>
              <a:t>wiejskich</a:t>
            </a:r>
            <a:r>
              <a:rPr lang="en-US" sz="2400" b="1" dirty="0">
                <a:solidFill>
                  <a:srgbClr val="376092"/>
                </a:solidFill>
              </a:rPr>
              <a:t/>
            </a:r>
            <a:br>
              <a:rPr lang="en-US" sz="2400" b="1" dirty="0">
                <a:solidFill>
                  <a:srgbClr val="376092"/>
                </a:solidFill>
              </a:rPr>
            </a:br>
            <a:r>
              <a:rPr lang="en-US" sz="2800" dirty="0">
                <a:solidFill>
                  <a:srgbClr val="376092"/>
                </a:solidFill>
              </a:rPr>
              <a:t/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800" dirty="0"/>
              <a:t> </a:t>
            </a:r>
            <a:endParaRPr dirty="0"/>
          </a:p>
        </p:txBody>
      </p:sp>
      <p:sp>
        <p:nvSpPr>
          <p:cNvPr id="40" name="Google Shape;40;p1"/>
          <p:cNvSpPr txBox="1">
            <a:spLocks noGrp="1"/>
          </p:cNvSpPr>
          <p:nvPr>
            <p:ph type="subTitle" idx="1"/>
          </p:nvPr>
        </p:nvSpPr>
        <p:spPr>
          <a:xfrm>
            <a:off x="2147888" y="2397126"/>
            <a:ext cx="7896225" cy="146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US" sz="2000" b="1" i="1" dirty="0" err="1">
                <a:solidFill>
                  <a:schemeClr val="dk1"/>
                </a:solidFill>
              </a:rPr>
              <a:t>Kilka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słów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praktycznych</a:t>
            </a:r>
            <a:r>
              <a:rPr lang="en-US" sz="2000" b="1" i="1" dirty="0">
                <a:solidFill>
                  <a:schemeClr val="dk1"/>
                </a:solidFill>
              </a:rPr>
              <a:t> o </a:t>
            </a:r>
            <a:r>
              <a:rPr lang="en-US" sz="2000" b="1" i="1" dirty="0" err="1">
                <a:solidFill>
                  <a:schemeClr val="dk1"/>
                </a:solidFill>
              </a:rPr>
              <a:t>wpływie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nietechnicznych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metod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retencjonowania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wody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na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strukturę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bilansu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wodnego</a:t>
            </a:r>
            <a:r>
              <a:rPr lang="en-US" sz="2000" b="1" i="1" dirty="0">
                <a:solidFill>
                  <a:schemeClr val="dk1"/>
                </a:solidFill>
              </a:rPr>
              <a:t> w </a:t>
            </a:r>
            <a:r>
              <a:rPr lang="en-US" sz="2000" b="1" i="1" dirty="0" err="1">
                <a:solidFill>
                  <a:schemeClr val="dk1"/>
                </a:solidFill>
              </a:rPr>
              <a:t>zlewni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rolniczej</a:t>
            </a:r>
            <a:endParaRPr sz="2000" b="1" i="1" dirty="0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280"/>
              </a:spcBef>
              <a:buSzPts val="1400"/>
            </a:pPr>
            <a:endParaRPr sz="1400" b="1" dirty="0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280"/>
              </a:spcBef>
              <a:buClr>
                <a:schemeClr val="dk1"/>
              </a:buClr>
              <a:buSzPts val="1100"/>
            </a:pPr>
            <a:r>
              <a:rPr lang="en-US" sz="1100" b="1" dirty="0">
                <a:solidFill>
                  <a:schemeClr val="dk1"/>
                </a:solidFill>
              </a:rPr>
              <a:t> </a:t>
            </a:r>
            <a:r>
              <a:rPr lang="en-US" sz="1400" b="1" dirty="0" err="1">
                <a:solidFill>
                  <a:schemeClr val="dk1"/>
                </a:solidFill>
              </a:rPr>
              <a:t>dr</a:t>
            </a:r>
            <a:r>
              <a:rPr lang="en-US" sz="1400" b="1" dirty="0">
                <a:solidFill>
                  <a:schemeClr val="dk1"/>
                </a:solidFill>
              </a:rPr>
              <a:t> hab. </a:t>
            </a:r>
            <a:r>
              <a:rPr lang="en-US" sz="1400" b="1" dirty="0" err="1">
                <a:solidFill>
                  <a:schemeClr val="dk1"/>
                </a:solidFill>
              </a:rPr>
              <a:t>inż</a:t>
            </a:r>
            <a:r>
              <a:rPr lang="en-US" sz="1400" b="1" dirty="0">
                <a:solidFill>
                  <a:schemeClr val="dk1"/>
                </a:solidFill>
              </a:rPr>
              <a:t>. Tomasz Kowalczyk, prof </a:t>
            </a:r>
            <a:r>
              <a:rPr lang="en-US" sz="1400" b="1" dirty="0" err="1">
                <a:solidFill>
                  <a:schemeClr val="dk1"/>
                </a:solidFill>
              </a:rPr>
              <a:t>uczelni</a:t>
            </a:r>
            <a:endParaRPr dirty="0"/>
          </a:p>
          <a:p>
            <a:pPr marL="0" indent="0">
              <a:lnSpc>
                <a:spcPct val="80000"/>
              </a:lnSpc>
              <a:spcBef>
                <a:spcPts val="280"/>
              </a:spcBef>
              <a:buSzPts val="1400"/>
            </a:pPr>
            <a:endParaRPr sz="1400" dirty="0">
              <a:solidFill>
                <a:srgbClr val="898989"/>
              </a:solidFill>
            </a:endParaRPr>
          </a:p>
          <a:p>
            <a:pPr marL="0" indent="0">
              <a:lnSpc>
                <a:spcPct val="80000"/>
              </a:lnSpc>
              <a:spcBef>
                <a:spcPts val="100"/>
              </a:spcBef>
              <a:buSzPts val="500"/>
            </a:pPr>
            <a:endParaRPr sz="500" dirty="0">
              <a:solidFill>
                <a:srgbClr val="898989"/>
              </a:solidFill>
            </a:endParaRPr>
          </a:p>
          <a:p>
            <a:pPr marL="0" indent="0">
              <a:lnSpc>
                <a:spcPct val="80000"/>
              </a:lnSpc>
              <a:spcBef>
                <a:spcPts val="100"/>
              </a:spcBef>
              <a:buSzPts val="500"/>
            </a:pPr>
            <a:endParaRPr sz="500" dirty="0">
              <a:solidFill>
                <a:srgbClr val="898989"/>
              </a:solidFill>
            </a:endParaRPr>
          </a:p>
          <a:p>
            <a:pPr marL="0" indent="0">
              <a:lnSpc>
                <a:spcPct val="80000"/>
              </a:lnSpc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n-US" sz="1400" i="1" dirty="0">
                <a:solidFill>
                  <a:schemeClr val="dk1"/>
                </a:solidFill>
              </a:rPr>
              <a:t>7.10.2025 r.</a:t>
            </a:r>
            <a:r>
              <a:rPr lang="en-US" sz="1400" dirty="0">
                <a:solidFill>
                  <a:schemeClr val="dk1"/>
                </a:solidFill>
              </a:rPr>
              <a:t>, </a:t>
            </a:r>
            <a:r>
              <a:rPr lang="en-US" sz="1400" dirty="0" err="1">
                <a:solidFill>
                  <a:schemeClr val="dk1"/>
                </a:solidFill>
              </a:rPr>
              <a:t>Wrocław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sp>
        <p:nvSpPr>
          <p:cNvPr id="41" name="Google Shape;41;p1"/>
          <p:cNvSpPr txBox="1"/>
          <p:nvPr/>
        </p:nvSpPr>
        <p:spPr>
          <a:xfrm>
            <a:off x="1524000" y="6248400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000"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Materiał opracowany przez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prof. Tomasz Kowalczyka 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na zlecenie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Centrum Doradztwa Rolniczego w Brwinowie, Oddział w Warszawie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0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Materiał dofinansowany ze środków Unii Europejskiej w ramach Planu Strategicznego WPR 2023-2027 </a:t>
            </a:r>
            <a:endParaRPr/>
          </a:p>
          <a:p>
            <a:pPr algn="ctr">
              <a:buSzPts val="1000"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Instytucja Zarządzająca Planem Strategicznym dla Wspólnej Polityki Rolnej na lata 2023-2027 - Minister Rolnictwa i Rozwoju Wsi</a:t>
            </a:r>
            <a:br>
              <a:rPr lang="en-US" sz="10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42" name="Google Shape;42;p1" descr="Obraz zawierający tekst, Czcionka, zrzut ekranu, linia&#10;&#10;Zawartość wygenerowana przez AI może być niepoprawn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8825" y="4908550"/>
            <a:ext cx="8134350" cy="135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388db09bf15_0_5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541" y="842723"/>
            <a:ext cx="5089311" cy="496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88db09bf15_0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8775" y="3325658"/>
            <a:ext cx="4559226" cy="351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88db09bf15_0_5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8775" y="1"/>
            <a:ext cx="4488674" cy="336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88db09bf15_0_529"/>
          <p:cNvSpPr txBox="1"/>
          <p:nvPr/>
        </p:nvSpPr>
        <p:spPr>
          <a:xfrm>
            <a:off x="6108775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900" b="1">
                <a:solidFill>
                  <a:schemeClr val="dk1"/>
                </a:solidFill>
              </a:rPr>
              <a:t>https://gazetawroclawska.pl/powodz-pod-wroclawiem-czarna-woda-zalala-wioski-i-mosty-wstrzymany-ruch-pociagow-domy-odciete-od-swiata-zdjecia/gh/c1-16788969</a:t>
            </a:r>
            <a:endParaRPr sz="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388db09bf15_0_5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918" y="197224"/>
            <a:ext cx="9744635" cy="6526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88db09bf15_0_208"/>
          <p:cNvSpPr txBox="1">
            <a:spLocks noGrp="1"/>
          </p:cNvSpPr>
          <p:nvPr>
            <p:ph type="body" idx="1"/>
          </p:nvPr>
        </p:nvSpPr>
        <p:spPr>
          <a:xfrm>
            <a:off x="6638319" y="4940629"/>
            <a:ext cx="43608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126004" indent="0">
              <a:buSzPct val="121621"/>
              <a:buNone/>
            </a:pPr>
            <a:r>
              <a:rPr lang="en-US" sz="1600" u="sng" dirty="0">
                <a:solidFill>
                  <a:schemeClr val="hlink"/>
                </a:solidFill>
                <a:hlinkClick r:id="rId3"/>
              </a:rPr>
              <a:t>https://www.youtube.com/watch?v=YnxkxDEVvBc</a:t>
            </a:r>
            <a:r>
              <a:rPr lang="en-US" sz="1600" dirty="0"/>
              <a:t> </a:t>
            </a:r>
            <a:endParaRPr dirty="0"/>
          </a:p>
          <a:p>
            <a:pPr marL="126004" indent="0">
              <a:buSzPct val="121621"/>
              <a:buNone/>
            </a:pPr>
            <a:r>
              <a:rPr lang="en-US" sz="1600" u="sng" dirty="0">
                <a:solidFill>
                  <a:schemeClr val="hlink"/>
                </a:solidFill>
                <a:hlinkClick r:id="rId4"/>
              </a:rPr>
              <a:t>https://www.youtube.com/watch?v=0W_gCiVLP48</a:t>
            </a:r>
            <a:endParaRPr sz="1600" dirty="0"/>
          </a:p>
        </p:txBody>
      </p:sp>
      <p:pic>
        <p:nvPicPr>
          <p:cNvPr id="121" name="Google Shape;121;g388db09bf15_0_208" descr="W tym miejscu ma powstać suchy zbiornik przeciwpowodziowy, który - przy maksymalnym piętrzeniu - pomieści ponad milion metrów sześciennych wody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376" y="331695"/>
            <a:ext cx="6105825" cy="5629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88db09bf15_0_208"/>
          <p:cNvSpPr/>
          <p:nvPr/>
        </p:nvSpPr>
        <p:spPr>
          <a:xfrm>
            <a:off x="6638319" y="1187664"/>
            <a:ext cx="3945600" cy="3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>
                <a:solidFill>
                  <a:srgbClr val="141415"/>
                </a:solidFill>
                <a:latin typeface="Archivo"/>
                <a:ea typeface="Archivo"/>
                <a:cs typeface="Archivo"/>
                <a:sym typeface="Archivo"/>
              </a:rPr>
              <a:t>Zbiornik Kątki powstanie przez wybudowanie zapory ziemnej o długości 390 metrów. Jego pojemność - przy maksymalnym poziomie piętrzenia - wyniesie około 1,225 mln metrów sześciennych. Maksymalna wysokość piętrzenia zbliży się do 10 metrów na zaporze, a powierzchnia może wówczas sięgnąć 70 hektarów. </a:t>
            </a:r>
            <a:r>
              <a:rPr lang="en-US" sz="1800">
                <a:solidFill>
                  <a:schemeClr val="dk1"/>
                </a:solidFill>
              </a:rPr>
              <a:t>Inwestycja ma kosztować od 80 do 100 mln złotych.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8db09bf15_0_317"/>
          <p:cNvSpPr/>
          <p:nvPr/>
        </p:nvSpPr>
        <p:spPr>
          <a:xfrm>
            <a:off x="636494" y="768539"/>
            <a:ext cx="10865224" cy="56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100" b="1" u="sng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Metody</a:t>
            </a:r>
            <a:r>
              <a:rPr lang="en-US" sz="2100" b="1" u="sng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b="1" u="sng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planistyczne</a:t>
            </a:r>
            <a:r>
              <a:rPr lang="en-US" sz="2100" b="1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prawidłowe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kształtowanie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ładu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przestrzennego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obszarów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wiejskich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dzięki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któremu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zostanie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zahamowany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szybki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odpływ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wód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opadowych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roztopowych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Do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takich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działań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można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m.in.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zaliczyć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endParaRPr sz="2100" dirty="0"/>
          </a:p>
          <a:p>
            <a:pPr marL="285840" indent="-292190" algn="just">
              <a:lnSpc>
                <a:spcPct val="150000"/>
              </a:lnSpc>
              <a:buClr>
                <a:srgbClr val="3C131A"/>
              </a:buClr>
              <a:buSzPts val="2100"/>
              <a:buFont typeface="Arial"/>
              <a:buChar char="•"/>
            </a:pP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odpowiedniego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układu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pól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ornych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użytków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zielonych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lasów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endParaRPr sz="2100" dirty="0"/>
          </a:p>
          <a:p>
            <a:pPr marL="285840" indent="-292190" algn="just">
              <a:lnSpc>
                <a:spcPct val="150000"/>
              </a:lnSpc>
              <a:buClr>
                <a:srgbClr val="3C131A"/>
              </a:buClr>
              <a:buSzPts val="2100"/>
              <a:buFont typeface="Arial"/>
              <a:buChar char="•"/>
            </a:pP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prawidłowe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projektowanie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infrastruktury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komunikacyjnej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endParaRPr sz="1500" dirty="0"/>
          </a:p>
          <a:p>
            <a:pPr marL="285840" indent="-292190">
              <a:lnSpc>
                <a:spcPct val="150000"/>
              </a:lnSpc>
              <a:buClr>
                <a:srgbClr val="3C131A"/>
              </a:buClr>
              <a:buSzPts val="2100"/>
              <a:buFont typeface="Arial"/>
              <a:buChar char="•"/>
            </a:pP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tworzenie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roślinnych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pasów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ochronnych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krzewy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drzewa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), </a:t>
            </a:r>
            <a:endParaRPr sz="2100" dirty="0"/>
          </a:p>
          <a:p>
            <a:pPr marL="285840" indent="-292190">
              <a:lnSpc>
                <a:spcPct val="150000"/>
              </a:lnSpc>
              <a:buClr>
                <a:srgbClr val="3C131A"/>
              </a:buClr>
              <a:buSzPts val="2100"/>
              <a:buFont typeface="Arial"/>
              <a:buChar char="•"/>
            </a:pP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tworzenie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zadarnionych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pasów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spływów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wód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powierzchniowych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wraz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z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budowlami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hamującymi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ten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spływ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endParaRPr sz="2100" dirty="0"/>
          </a:p>
          <a:p>
            <a:pPr marL="285840" indent="-292190">
              <a:lnSpc>
                <a:spcPct val="150000"/>
              </a:lnSpc>
              <a:buClr>
                <a:srgbClr val="3C131A"/>
              </a:buClr>
              <a:buSzPts val="2100"/>
              <a:buFont typeface="Arial"/>
              <a:buChar char="•"/>
            </a:pP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tworzenie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użytków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ekologicznych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w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tym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odtwarzanie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oczek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wodnych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mokradeł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obszarów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zalewowych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100" dirty="0" err="1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itp</a:t>
            </a:r>
            <a:r>
              <a:rPr lang="en-US" sz="2100" dirty="0">
                <a:solidFill>
                  <a:srgbClr val="3C131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2100" dirty="0"/>
          </a:p>
        </p:txBody>
      </p:sp>
      <p:sp>
        <p:nvSpPr>
          <p:cNvPr id="128" name="Google Shape;128;g388db09bf15_0_317"/>
          <p:cNvSpPr txBox="1"/>
          <p:nvPr/>
        </p:nvSpPr>
        <p:spPr>
          <a:xfrm>
            <a:off x="1999125" y="0"/>
            <a:ext cx="4066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Retencja krajobrazowa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388db09bf15_0_426" descr="Może być zdjęciem przedstawiającym rzut, mapa i traw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965" y="349625"/>
            <a:ext cx="4925170" cy="605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388db09bf15_0_426"/>
          <p:cNvSpPr/>
          <p:nvPr/>
        </p:nvSpPr>
        <p:spPr>
          <a:xfrm>
            <a:off x="5976078" y="202189"/>
            <a:ext cx="45720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543"/>
              <a:t>https://www.facebook.com/photo/?fbid=662875136425525&amp;set=a.156294307083613</a:t>
            </a:r>
            <a:endParaRPr/>
          </a:p>
        </p:txBody>
      </p:sp>
      <p:sp>
        <p:nvSpPr>
          <p:cNvPr id="135" name="Google Shape;135;g388db09bf15_0_426"/>
          <p:cNvSpPr txBox="1"/>
          <p:nvPr/>
        </p:nvSpPr>
        <p:spPr>
          <a:xfrm>
            <a:off x="5848662" y="3421400"/>
            <a:ext cx="42948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spAutoFit/>
          </a:bodyPr>
          <a:lstStyle/>
          <a:p>
            <a:r>
              <a:rPr lang="en-US" sz="2205" b="1">
                <a:solidFill>
                  <a:srgbClr val="FF0000"/>
                </a:solidFill>
              </a:rPr>
              <a:t>Złe gospodarowanie przestrzenią i nadmierna antropopresja to spadek ilości i jakości zasobów wodnych, wzrost zagrożenia powodziowego i utrata bioróżnorodności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88db09bf15_0_230"/>
          <p:cNvSpPr txBox="1">
            <a:spLocks noGrp="1"/>
          </p:cNvSpPr>
          <p:nvPr>
            <p:ph type="body" idx="1"/>
          </p:nvPr>
        </p:nvSpPr>
        <p:spPr>
          <a:xfrm>
            <a:off x="6784725" y="2447474"/>
            <a:ext cx="3586200" cy="3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normAutofit/>
          </a:bodyPr>
          <a:lstStyle/>
          <a:p>
            <a:pPr marL="0" indent="0" algn="just">
              <a:lnSpc>
                <a:spcPct val="107916"/>
              </a:lnSpc>
              <a:spcBef>
                <a:spcPts val="661"/>
              </a:spcBef>
              <a:buNone/>
            </a:pPr>
            <a:r>
              <a:rPr lang="en-US" sz="2302"/>
              <a:t>Praktyki gospodarowania w zlewni, służące poprawie obiegu wody i naturalnemu retencjonowaniu wód w krajobrazie rolniczym.</a:t>
            </a:r>
            <a:endParaRPr sz="2302"/>
          </a:p>
          <a:p>
            <a:pPr marL="0" indent="0">
              <a:lnSpc>
                <a:spcPct val="100000"/>
              </a:lnSpc>
              <a:spcBef>
                <a:spcPts val="661"/>
              </a:spcBef>
              <a:buNone/>
            </a:pPr>
            <a:r>
              <a:rPr lang="en-US" sz="992"/>
              <a:t>opracowanie własne w: “EKO PORADNIK - ADAPTACJA ROLNICTWA DO ZMIANY KLIMATU, DOBRE PRAKTYKI KRAJOWE I ZAGRANICZNE DOTYCZĄCE  ROLNICTWA PRZYJAZNEGO KLIMATOWI“,  Fundacja Zdrowa Rzeka, Kraków 2024 r., na podstawie: </a:t>
            </a:r>
            <a:r>
              <a:rPr lang="en-US" sz="992" u="sng">
                <a:solidFill>
                  <a:schemeClr val="hlink"/>
                </a:solidFill>
                <a:hlinkClick r:id="rId3"/>
              </a:rPr>
              <a:t>https://sendzimir.org.pl/projekty/miedzy-susza-a-powodzia/miedzy-susza-a-powodzia-jak-zatrzymywac-wode-w-krajobrazie</a:t>
            </a:r>
            <a:r>
              <a:rPr lang="en-US" sz="992"/>
              <a:t> </a:t>
            </a:r>
            <a:endParaRPr sz="992"/>
          </a:p>
        </p:txBody>
      </p:sp>
      <p:pic>
        <p:nvPicPr>
          <p:cNvPr id="141" name="Google Shape;141;g388db09bf15_0_230" descr="ZLEWNIA_finalwork_.png"/>
          <p:cNvPicPr preferRelativeResize="0"/>
          <p:nvPr/>
        </p:nvPicPr>
        <p:blipFill rotWithShape="1">
          <a:blip r:embed="rId4">
            <a:alphaModFix/>
          </a:blip>
          <a:srcRect t="5150"/>
          <a:stretch/>
        </p:blipFill>
        <p:spPr>
          <a:xfrm>
            <a:off x="1524000" y="121"/>
            <a:ext cx="5133760" cy="68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88db09bf15_0_230"/>
          <p:cNvSpPr txBox="1"/>
          <p:nvPr/>
        </p:nvSpPr>
        <p:spPr>
          <a:xfrm>
            <a:off x="6657750" y="0"/>
            <a:ext cx="3713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u="sng">
                <a:solidFill>
                  <a:schemeClr val="hlink"/>
                </a:solidFill>
                <a:hlinkClick r:id="rId5"/>
              </a:rPr>
              <a:t>https://klimat.ekomalopolska.pl/ekoporadnik-adaptacja-rolnictwa-do-zmian-klimatu-dobre-praktyki-krajowe-i-zagraniczne-dotyczace-rolnictwa-przyjaznego-klimatowi/</a:t>
            </a:r>
            <a:r>
              <a:rPr lang="en-US">
                <a:solidFill>
                  <a:schemeClr val="dk1"/>
                </a:solidFill>
              </a:rPr>
              <a:t> </a:t>
            </a:r>
            <a:endParaRPr sz="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8db09bf15_0_345"/>
          <p:cNvSpPr txBox="1">
            <a:spLocks noGrp="1"/>
          </p:cNvSpPr>
          <p:nvPr>
            <p:ph type="body" idx="1"/>
          </p:nvPr>
        </p:nvSpPr>
        <p:spPr>
          <a:xfrm>
            <a:off x="1690099" y="5939612"/>
            <a:ext cx="47919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normAutofit fontScale="40000" lnSpcReduction="20000"/>
          </a:bodyPr>
          <a:lstStyle/>
          <a:p>
            <a:pPr marL="0" indent="0">
              <a:buSzPct val="80357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https://www.researchgate.net/figure/Aging-of-groundwater-A-hill-valley-system-showing-groundwater-flow-paths-blue-arrows_fig1_284244280</a:t>
            </a:r>
            <a:endParaRPr/>
          </a:p>
        </p:txBody>
      </p:sp>
      <p:pic>
        <p:nvPicPr>
          <p:cNvPr id="148" name="Google Shape;148;g388db09bf15_0_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099" y="718835"/>
            <a:ext cx="6623120" cy="4302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g388db09bf15_0_345"/>
          <p:cNvCxnSpPr/>
          <p:nvPr/>
        </p:nvCxnSpPr>
        <p:spPr>
          <a:xfrm flipH="1">
            <a:off x="2516224" y="1127814"/>
            <a:ext cx="521100" cy="1188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0" name="Google Shape;150;g388db09bf15_0_345"/>
          <p:cNvSpPr txBox="1"/>
          <p:nvPr/>
        </p:nvSpPr>
        <p:spPr>
          <a:xfrm>
            <a:off x="1690099" y="209446"/>
            <a:ext cx="23898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spAutoFit/>
          </a:bodyPr>
          <a:lstStyle/>
          <a:p>
            <a:r>
              <a:rPr lang="en-US" sz="1984" b="1">
                <a:solidFill>
                  <a:srgbClr val="FF0000"/>
                </a:solidFill>
              </a:rPr>
              <a:t>100 000 zł dotacji na nawadnianie</a:t>
            </a:r>
            <a:endParaRPr sz="1984" b="1">
              <a:solidFill>
                <a:srgbClr val="FF0000"/>
              </a:solidFill>
            </a:endParaRPr>
          </a:p>
        </p:txBody>
      </p:sp>
      <p:sp>
        <p:nvSpPr>
          <p:cNvPr id="151" name="Google Shape;151;g388db09bf15_0_345"/>
          <p:cNvSpPr txBox="1"/>
          <p:nvPr/>
        </p:nvSpPr>
        <p:spPr>
          <a:xfrm>
            <a:off x="8386525" y="2642828"/>
            <a:ext cx="2217900" cy="19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spAutoFit/>
          </a:bodyPr>
          <a:lstStyle/>
          <a:p>
            <a:r>
              <a:rPr lang="en-US" sz="2205" b="1">
                <a:solidFill>
                  <a:srgbClr val="FF0000"/>
                </a:solidFill>
              </a:rPr>
              <a:t>Przepływy </a:t>
            </a:r>
            <a:endParaRPr/>
          </a:p>
          <a:p>
            <a:r>
              <a:rPr lang="en-US" sz="2205" b="1">
                <a:solidFill>
                  <a:srgbClr val="FF0000"/>
                </a:solidFill>
              </a:rPr>
              <a:t>w rzekach, </a:t>
            </a:r>
            <a:endParaRPr/>
          </a:p>
          <a:p>
            <a:r>
              <a:rPr lang="en-US" sz="2205" b="1">
                <a:solidFill>
                  <a:srgbClr val="FF0000"/>
                </a:solidFill>
              </a:rPr>
              <a:t>stany wody </a:t>
            </a:r>
            <a:endParaRPr/>
          </a:p>
          <a:p>
            <a:r>
              <a:rPr lang="en-US" sz="2205" b="1">
                <a:solidFill>
                  <a:srgbClr val="FF0000"/>
                </a:solidFill>
              </a:rPr>
              <a:t>w jeziorach, mokradłach.</a:t>
            </a:r>
            <a:endParaRPr sz="2205" b="1">
              <a:solidFill>
                <a:srgbClr val="FF0000"/>
              </a:solidFill>
            </a:endParaRPr>
          </a:p>
        </p:txBody>
      </p:sp>
      <p:cxnSp>
        <p:nvCxnSpPr>
          <p:cNvPr id="152" name="Google Shape;152;g388db09bf15_0_345"/>
          <p:cNvCxnSpPr/>
          <p:nvPr/>
        </p:nvCxnSpPr>
        <p:spPr>
          <a:xfrm rot="10800000">
            <a:off x="7526425" y="3305448"/>
            <a:ext cx="860100" cy="625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3" name="Google Shape;153;g388db09bf15_0_345"/>
          <p:cNvCxnSpPr/>
          <p:nvPr/>
        </p:nvCxnSpPr>
        <p:spPr>
          <a:xfrm flipH="1">
            <a:off x="4344775" y="1182050"/>
            <a:ext cx="12000" cy="129750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4" name="Google Shape;154;g388db09bf15_0_345"/>
          <p:cNvCxnSpPr/>
          <p:nvPr/>
        </p:nvCxnSpPr>
        <p:spPr>
          <a:xfrm>
            <a:off x="5415824" y="2174544"/>
            <a:ext cx="1009500" cy="3825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388db09bf15_0_333" descr="The hyporheic zone is found beneath the stream channel and can extend laterally below the banks of a stream. It is the interface between the surface water and groundwater. Karen Jackson, ©2021, Clemson University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575" y="375424"/>
            <a:ext cx="5391361" cy="32816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88db09bf15_0_333"/>
          <p:cNvSpPr/>
          <p:nvPr/>
        </p:nvSpPr>
        <p:spPr>
          <a:xfrm>
            <a:off x="1524000" y="0"/>
            <a:ext cx="49458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solidFill>
                  <a:schemeClr val="dk1"/>
                </a:solidFill>
              </a:rPr>
              <a:t>https://hgic.clemson.edu/the-hyporheic-zone-and-streams/</a:t>
            </a:r>
            <a:endParaRPr sz="1000"/>
          </a:p>
        </p:txBody>
      </p:sp>
      <p:pic>
        <p:nvPicPr>
          <p:cNvPr id="161" name="Google Shape;161;g388db09bf15_0_333" descr="The hyporheic zo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9936" y="2952308"/>
            <a:ext cx="5204891" cy="316850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88db09bf15_0_333"/>
          <p:cNvSpPr/>
          <p:nvPr/>
        </p:nvSpPr>
        <p:spPr>
          <a:xfrm>
            <a:off x="7132012" y="6052501"/>
            <a:ext cx="35136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</a:rPr>
              <a:t>https://www2.bgs.ac.uk/groundwater/catchment/hyporheic_zone/home.html</a:t>
            </a:r>
            <a:endParaRPr dirty="0"/>
          </a:p>
        </p:txBody>
      </p:sp>
      <p:pic>
        <p:nvPicPr>
          <p:cNvPr id="163" name="Google Shape;163;g388db09bf15_0_333" descr="Fig.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416" y="4397376"/>
            <a:ext cx="5303876" cy="221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388db09bf15_0_333"/>
          <p:cNvSpPr/>
          <p:nvPr/>
        </p:nvSpPr>
        <p:spPr>
          <a:xfrm>
            <a:off x="932334" y="4062362"/>
            <a:ext cx="36447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000" dirty="0">
                <a:solidFill>
                  <a:schemeClr val="dk1"/>
                </a:solidFill>
              </a:rPr>
              <a:t>https://link.springer.com/article/10.1007/s42398-023-00290-9</a:t>
            </a:r>
            <a:endParaRPr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38922eb73d4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1" y="875280"/>
            <a:ext cx="8839201" cy="341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8922eb73d4_0_148"/>
          <p:cNvSpPr/>
          <p:nvPr/>
        </p:nvSpPr>
        <p:spPr>
          <a:xfrm>
            <a:off x="1940925" y="2463038"/>
            <a:ext cx="8303100" cy="1030650"/>
          </a:xfrm>
          <a:custGeom>
            <a:avLst/>
            <a:gdLst/>
            <a:ahLst/>
            <a:cxnLst/>
            <a:rect l="l" t="t" r="r" b="b"/>
            <a:pathLst>
              <a:path w="332124" h="41226" extrusionOk="0">
                <a:moveTo>
                  <a:pt x="0" y="3463"/>
                </a:moveTo>
                <a:cubicBezTo>
                  <a:pt x="11866" y="4618"/>
                  <a:pt x="47208" y="4875"/>
                  <a:pt x="71197" y="10391"/>
                </a:cubicBezTo>
                <a:cubicBezTo>
                  <a:pt x="95186" y="15907"/>
                  <a:pt x="123921" y="31814"/>
                  <a:pt x="143933" y="36560"/>
                </a:cubicBezTo>
                <a:cubicBezTo>
                  <a:pt x="163945" y="41306"/>
                  <a:pt x="172476" y="42846"/>
                  <a:pt x="191269" y="38869"/>
                </a:cubicBezTo>
                <a:cubicBezTo>
                  <a:pt x="210063" y="34892"/>
                  <a:pt x="233218" y="19178"/>
                  <a:pt x="256694" y="12700"/>
                </a:cubicBezTo>
                <a:cubicBezTo>
                  <a:pt x="280170" y="6222"/>
                  <a:pt x="319552" y="2117"/>
                  <a:pt x="332124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g38922eb73d4_0_148"/>
          <p:cNvSpPr/>
          <p:nvPr/>
        </p:nvSpPr>
        <p:spPr>
          <a:xfrm>
            <a:off x="5654700" y="3627210"/>
            <a:ext cx="952500" cy="471425"/>
          </a:xfrm>
          <a:custGeom>
            <a:avLst/>
            <a:gdLst/>
            <a:ahLst/>
            <a:cxnLst/>
            <a:rect l="l" t="t" r="r" b="b"/>
            <a:pathLst>
              <a:path w="38100" h="18857" extrusionOk="0">
                <a:moveTo>
                  <a:pt x="0" y="0"/>
                </a:moveTo>
                <a:lnTo>
                  <a:pt x="8852" y="18857"/>
                </a:lnTo>
                <a:lnTo>
                  <a:pt x="31173" y="18857"/>
                </a:lnTo>
                <a:lnTo>
                  <a:pt x="38100" y="1539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Google Shape;173;g38922eb73d4_0_148"/>
          <p:cNvSpPr txBox="1">
            <a:spLocks noGrp="1"/>
          </p:cNvSpPr>
          <p:nvPr>
            <p:ph type="body" idx="1"/>
          </p:nvPr>
        </p:nvSpPr>
        <p:spPr>
          <a:xfrm>
            <a:off x="2405450" y="5627025"/>
            <a:ext cx="7740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noAutofit/>
          </a:bodyPr>
          <a:lstStyle/>
          <a:p>
            <a:pPr marL="0" indent="0" algn="ctr">
              <a:lnSpc>
                <a:spcPct val="95000"/>
              </a:lnSpc>
              <a:buSzPts val="605"/>
              <a:buNone/>
            </a:pPr>
            <a:r>
              <a:rPr lang="en-US" sz="2139" b="1"/>
              <a:t>Efekty odwadniania użytków rolnych (na glebach organicznych)</a:t>
            </a:r>
            <a:endParaRPr sz="2139" b="1"/>
          </a:p>
          <a:p>
            <a:pPr marL="0" indent="0" algn="ctr">
              <a:lnSpc>
                <a:spcPct val="95000"/>
              </a:lnSpc>
              <a:buSzPts val="605"/>
              <a:buNone/>
            </a:pPr>
            <a:r>
              <a:rPr lang="en-US" sz="2139" b="1"/>
              <a:t>w dolinach cieków</a:t>
            </a:r>
            <a:endParaRPr sz="2139" b="1"/>
          </a:p>
          <a:p>
            <a:pPr marL="0" indent="0">
              <a:lnSpc>
                <a:spcPct val="95000"/>
              </a:lnSpc>
              <a:spcAft>
                <a:spcPts val="1323"/>
              </a:spcAft>
              <a:buSzPts val="605"/>
              <a:buNone/>
            </a:pPr>
            <a:endParaRPr sz="1532"/>
          </a:p>
        </p:txBody>
      </p:sp>
      <p:cxnSp>
        <p:nvCxnSpPr>
          <p:cNvPr id="174" name="Google Shape;174;g38922eb73d4_0_148"/>
          <p:cNvCxnSpPr/>
          <p:nvPr/>
        </p:nvCxnSpPr>
        <p:spPr>
          <a:xfrm rot="10800000" flipH="1">
            <a:off x="4834186" y="4098625"/>
            <a:ext cx="974400" cy="903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5" name="Google Shape;175;g38922eb73d4_0_148"/>
          <p:cNvSpPr txBox="1"/>
          <p:nvPr/>
        </p:nvSpPr>
        <p:spPr>
          <a:xfrm>
            <a:off x="1882810" y="4713002"/>
            <a:ext cx="37719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spAutoFit/>
          </a:bodyPr>
          <a:lstStyle/>
          <a:p>
            <a:r>
              <a:rPr lang="en-US" sz="1984" b="1">
                <a:solidFill>
                  <a:srgbClr val="FF0000"/>
                </a:solidFill>
              </a:rPr>
              <a:t>Koryto uregulowane i utrzymane zgodnie z PUW</a:t>
            </a:r>
            <a:endParaRPr sz="1984" b="1">
              <a:solidFill>
                <a:srgbClr val="FF0000"/>
              </a:solidFill>
            </a:endParaRPr>
          </a:p>
        </p:txBody>
      </p:sp>
      <p:cxnSp>
        <p:nvCxnSpPr>
          <p:cNvPr id="176" name="Google Shape;176;g38922eb73d4_0_148"/>
          <p:cNvCxnSpPr/>
          <p:nvPr/>
        </p:nvCxnSpPr>
        <p:spPr>
          <a:xfrm rot="10800000">
            <a:off x="6616932" y="3454064"/>
            <a:ext cx="874200" cy="101250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7" name="Google Shape;177;g38922eb73d4_0_148"/>
          <p:cNvSpPr txBox="1"/>
          <p:nvPr/>
        </p:nvSpPr>
        <p:spPr>
          <a:xfrm>
            <a:off x="7312200" y="4475210"/>
            <a:ext cx="33558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spAutoFit/>
          </a:bodyPr>
          <a:lstStyle/>
          <a:p>
            <a:r>
              <a:rPr lang="en-US" sz="1984" b="1">
                <a:solidFill>
                  <a:srgbClr val="4A86E8"/>
                </a:solidFill>
              </a:rPr>
              <a:t>Koryto naturalne lub zastawka</a:t>
            </a:r>
            <a:endParaRPr sz="1984" b="1">
              <a:solidFill>
                <a:srgbClr val="4A86E8"/>
              </a:solidFill>
            </a:endParaRPr>
          </a:p>
        </p:txBody>
      </p:sp>
      <p:sp>
        <p:nvSpPr>
          <p:cNvPr id="178" name="Google Shape;178;g38922eb73d4_0_148"/>
          <p:cNvSpPr txBox="1"/>
          <p:nvPr/>
        </p:nvSpPr>
        <p:spPr>
          <a:xfrm>
            <a:off x="8146600" y="286600"/>
            <a:ext cx="19542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spAutoFit/>
          </a:bodyPr>
          <a:lstStyle/>
          <a:p>
            <a:r>
              <a:rPr lang="en-US" sz="2756">
                <a:solidFill>
                  <a:srgbClr val="FFFF00"/>
                </a:solidFill>
                <a:highlight>
                  <a:srgbClr val="000000"/>
                </a:highlight>
              </a:rPr>
              <a:t>SUSZA!!!</a:t>
            </a:r>
            <a:endParaRPr sz="2756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8db09bf15_0_477"/>
          <p:cNvSpPr txBox="1">
            <a:spLocks noGrp="1"/>
          </p:cNvSpPr>
          <p:nvPr>
            <p:ph type="title"/>
          </p:nvPr>
        </p:nvSpPr>
        <p:spPr>
          <a:xfrm>
            <a:off x="2178149" y="262800"/>
            <a:ext cx="7719300" cy="1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SzPct val="100000"/>
            </a:pPr>
            <a:r>
              <a:rPr lang="en-US"/>
              <a:t>Licznik i mianownik polskiej retencji, czyli 15% odpływu. Cel osiągnięty!</a:t>
            </a:r>
            <a:br>
              <a:rPr lang="en-US"/>
            </a:br>
            <a:r>
              <a:rPr lang="en-US" sz="2000"/>
              <a:t>OPUBLIKOWANO </a:t>
            </a:r>
            <a:r>
              <a:rPr lang="en-US" sz="2000" u="sng"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23 MARCA 2023</a:t>
            </a:r>
            <a:r>
              <a:rPr lang="en-US" sz="2000"/>
              <a:t> PRZEZ </a:t>
            </a:r>
            <a:r>
              <a:rPr lang="en-US" sz="2000" u="sng"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MATEUSZ GRYGORUK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g388db09bf15_0_477" descr="Licznik i mianownik polskiej retencj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4758" y="2135790"/>
            <a:ext cx="6942478" cy="31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88db09bf15_0_477"/>
          <p:cNvSpPr/>
          <p:nvPr/>
        </p:nvSpPr>
        <p:spPr>
          <a:xfrm>
            <a:off x="2503654" y="5953365"/>
            <a:ext cx="73938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https://wodnesprawy.pl/licznik-i-mianownik-polskiej-retencji-czyli-15-odpl/?fbclid=IwAR3oF9x0wdnJ2mIqfj37kedmmBk1YuTiIurxyco4J3nOZ2o5xHop-PPSYiU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88db09bf15_0_673"/>
          <p:cNvSpPr txBox="1">
            <a:spLocks noGrp="1"/>
          </p:cNvSpPr>
          <p:nvPr>
            <p:ph type="title"/>
          </p:nvPr>
        </p:nvSpPr>
        <p:spPr>
          <a:xfrm>
            <a:off x="1835700" y="136580"/>
            <a:ext cx="85206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59"/>
              <a:t>Wpływ rolnictwa na zasoby wodne i środowisko</a:t>
            </a:r>
            <a:endParaRPr sz="3259"/>
          </a:p>
        </p:txBody>
      </p:sp>
      <p:sp>
        <p:nvSpPr>
          <p:cNvPr id="48" name="Google Shape;48;g388db09bf15_0_673"/>
          <p:cNvSpPr txBox="1">
            <a:spLocks noGrp="1"/>
          </p:cNvSpPr>
          <p:nvPr>
            <p:ph type="body" idx="1"/>
          </p:nvPr>
        </p:nvSpPr>
        <p:spPr>
          <a:xfrm>
            <a:off x="918883" y="1155080"/>
            <a:ext cx="1035423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indent="-308610" algn="just">
              <a:buSzPct val="56250"/>
            </a:pPr>
            <a:r>
              <a:rPr lang="en-US" dirty="0" err="1">
                <a:solidFill>
                  <a:schemeClr val="dk1"/>
                </a:solidFill>
              </a:rPr>
              <a:t>Wielkoobszarowe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rolnictwo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przemysłowe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przyczyniło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się</a:t>
            </a:r>
            <a:r>
              <a:rPr lang="en-US" dirty="0">
                <a:solidFill>
                  <a:schemeClr val="dk1"/>
                </a:solidFill>
              </a:rPr>
              <a:t> do </a:t>
            </a:r>
            <a:r>
              <a:rPr lang="en-US" dirty="0" err="1">
                <a:solidFill>
                  <a:schemeClr val="dk1"/>
                </a:solidFill>
              </a:rPr>
              <a:t>uproszczenie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struktury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zmniejszenia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naturalnych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zdolności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retencyjnych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krajobrazu</a:t>
            </a:r>
            <a:r>
              <a:rPr lang="en-US" dirty="0">
                <a:solidFill>
                  <a:schemeClr val="dk1"/>
                </a:solidFill>
              </a:rPr>
              <a:t>. </a:t>
            </a:r>
            <a:r>
              <a:rPr lang="en-US" dirty="0" err="1">
                <a:solidFill>
                  <a:schemeClr val="dk1"/>
                </a:solidFill>
              </a:rPr>
              <a:t>Systematycznie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znikały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miedze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zadrzewienia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oczka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wodne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mokradła</a:t>
            </a:r>
            <a:r>
              <a:rPr lang="en-US" dirty="0">
                <a:solidFill>
                  <a:schemeClr val="dk1"/>
                </a:solidFill>
              </a:rPr>
              <a:t>, a </a:t>
            </a:r>
            <a:r>
              <a:rPr lang="en-US" dirty="0" err="1">
                <a:solidFill>
                  <a:schemeClr val="dk1"/>
                </a:solidFill>
              </a:rPr>
              <a:t>także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przywodne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strefy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buforowe</a:t>
            </a:r>
            <a:r>
              <a:rPr lang="en-US" dirty="0">
                <a:solidFill>
                  <a:schemeClr val="dk1"/>
                </a:solidFill>
              </a:rPr>
              <a:t>. </a:t>
            </a:r>
            <a:endParaRPr dirty="0">
              <a:solidFill>
                <a:schemeClr val="dk1"/>
              </a:solidFill>
            </a:endParaRPr>
          </a:p>
          <a:p>
            <a:pPr indent="-308610" algn="just">
              <a:buSzPct val="56250"/>
            </a:pPr>
            <a:r>
              <a:rPr lang="en-US" dirty="0" err="1">
                <a:solidFill>
                  <a:schemeClr val="dk1"/>
                </a:solidFill>
              </a:rPr>
              <a:t>Liczne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badania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wskazują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że</a:t>
            </a:r>
            <a:r>
              <a:rPr lang="en-US" dirty="0">
                <a:solidFill>
                  <a:schemeClr val="dk1"/>
                </a:solidFill>
              </a:rPr>
              <a:t> jest to </a:t>
            </a:r>
            <a:r>
              <a:rPr lang="en-US" dirty="0" err="1">
                <a:solidFill>
                  <a:schemeClr val="dk1"/>
                </a:solidFill>
              </a:rPr>
              <a:t>bezpośrednią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przyczyną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drastycznego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spadku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bioróżnorodności</a:t>
            </a:r>
            <a:r>
              <a:rPr lang="en-US" dirty="0">
                <a:solidFill>
                  <a:schemeClr val="dk1"/>
                </a:solidFill>
              </a:rPr>
              <a:t> w </a:t>
            </a:r>
            <a:r>
              <a:rPr lang="en-US" dirty="0" err="1">
                <a:solidFill>
                  <a:schemeClr val="dk1"/>
                </a:solidFill>
              </a:rPr>
              <a:t>skali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kontynentalnej</a:t>
            </a:r>
            <a:r>
              <a:rPr lang="en-US" dirty="0">
                <a:solidFill>
                  <a:schemeClr val="dk1"/>
                </a:solidFill>
              </a:rPr>
              <a:t>. </a:t>
            </a:r>
            <a:endParaRPr dirty="0">
              <a:solidFill>
                <a:schemeClr val="dk1"/>
              </a:solidFill>
            </a:endParaRPr>
          </a:p>
          <a:p>
            <a:pPr indent="-308610" algn="just">
              <a:buSzPct val="56250"/>
            </a:pPr>
            <a:r>
              <a:rPr lang="en-US" dirty="0" err="1">
                <a:solidFill>
                  <a:schemeClr val="dk1"/>
                </a:solidFill>
              </a:rPr>
              <a:t>Poważnym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zagrożeniem</a:t>
            </a:r>
            <a:r>
              <a:rPr lang="en-US" dirty="0">
                <a:solidFill>
                  <a:schemeClr val="dk1"/>
                </a:solidFill>
              </a:rPr>
              <a:t> jest </a:t>
            </a:r>
            <a:r>
              <a:rPr lang="en-US" dirty="0" err="1">
                <a:solidFill>
                  <a:schemeClr val="dk1"/>
                </a:solidFill>
              </a:rPr>
              <a:t>chemizacja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rolnictwa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wpływająca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zarówno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całokształt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środowiska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jakość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gleb</a:t>
            </a:r>
            <a:r>
              <a:rPr lang="en-US" dirty="0">
                <a:solidFill>
                  <a:schemeClr val="dk1"/>
                </a:solidFill>
              </a:rPr>
              <a:t>, a </a:t>
            </a:r>
            <a:r>
              <a:rPr lang="en-US" dirty="0" err="1">
                <a:solidFill>
                  <a:schemeClr val="dk1"/>
                </a:solidFill>
              </a:rPr>
              <a:t>przede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wszystkim</a:t>
            </a:r>
            <a:r>
              <a:rPr lang="en-US" dirty="0">
                <a:solidFill>
                  <a:schemeClr val="dk1"/>
                </a:solidFill>
              </a:rPr>
              <a:t> - </a:t>
            </a:r>
            <a:r>
              <a:rPr lang="en-US" dirty="0" err="1">
                <a:solidFill>
                  <a:schemeClr val="dk1"/>
                </a:solidFill>
              </a:rPr>
              <a:t>eutrofizację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ogólną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kondycję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wód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powierzchniowych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podziemnych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indent="-308610" algn="just">
              <a:buSzPct val="56250"/>
            </a:pPr>
            <a:r>
              <a:rPr lang="en-US" dirty="0" err="1">
                <a:solidFill>
                  <a:schemeClr val="dk1"/>
                </a:solidFill>
              </a:rPr>
              <a:t>Intensyfikacja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rolnictwo</a:t>
            </a:r>
            <a:r>
              <a:rPr lang="en-US" dirty="0">
                <a:solidFill>
                  <a:schemeClr val="dk1"/>
                </a:solidFill>
              </a:rPr>
              <a:t> to </a:t>
            </a:r>
            <a:r>
              <a:rPr lang="en-US" dirty="0" err="1">
                <a:solidFill>
                  <a:schemeClr val="dk1"/>
                </a:solidFill>
              </a:rPr>
              <a:t>ciągły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wzrost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potrzeby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nawodnień</a:t>
            </a:r>
            <a:r>
              <a:rPr lang="en-US" dirty="0">
                <a:solidFill>
                  <a:schemeClr val="dk1"/>
                </a:solidFill>
              </a:rPr>
              <a:t>. </a:t>
            </a:r>
            <a:r>
              <a:rPr lang="en-US" dirty="0" err="1">
                <a:solidFill>
                  <a:schemeClr val="dk1"/>
                </a:solidFill>
              </a:rPr>
              <a:t>Nasilają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się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nielegalne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lub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nadmierne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pobory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wody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922eb73d4_0_54"/>
          <p:cNvSpPr txBox="1"/>
          <p:nvPr/>
        </p:nvSpPr>
        <p:spPr>
          <a:xfrm>
            <a:off x="896470" y="820112"/>
            <a:ext cx="10390094" cy="480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70C0"/>
                </a:solidFill>
              </a:rPr>
              <a:t>Wprowadzając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regulowany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odpływ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powierzchni</a:t>
            </a:r>
            <a:r>
              <a:rPr lang="en-US" sz="2000" b="1" dirty="0">
                <a:solidFill>
                  <a:srgbClr val="0070C0"/>
                </a:solidFill>
              </a:rPr>
              <a:t> 75% </a:t>
            </a:r>
            <a:r>
              <a:rPr lang="en-US" sz="2000" b="1" dirty="0" err="1">
                <a:solidFill>
                  <a:srgbClr val="0070C0"/>
                </a:solidFill>
              </a:rPr>
              <a:t>zmeliorowanych</a:t>
            </a:r>
            <a:r>
              <a:rPr lang="en-US" sz="2000" b="1" dirty="0">
                <a:solidFill>
                  <a:srgbClr val="0070C0"/>
                </a:solidFill>
              </a:rPr>
              <a:t>  </a:t>
            </a:r>
            <a:r>
              <a:rPr lang="en-US" sz="2000" b="1" dirty="0" err="1">
                <a:solidFill>
                  <a:srgbClr val="0070C0"/>
                </a:solidFill>
              </a:rPr>
              <a:t>użytków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zielonych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można</a:t>
            </a:r>
            <a:r>
              <a:rPr lang="en-US" sz="2000" b="1" dirty="0">
                <a:solidFill>
                  <a:srgbClr val="0070C0"/>
                </a:solidFill>
              </a:rPr>
              <a:t> tam </a:t>
            </a:r>
            <a:r>
              <a:rPr lang="en-US" sz="2000" b="1" dirty="0" err="1">
                <a:solidFill>
                  <a:srgbClr val="0070C0"/>
                </a:solidFill>
              </a:rPr>
              <a:t>średnio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zwiększyć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retencję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użyteczną</a:t>
            </a:r>
            <a:r>
              <a:rPr lang="en-US" sz="2000" b="1" dirty="0">
                <a:solidFill>
                  <a:srgbClr val="0070C0"/>
                </a:solidFill>
              </a:rPr>
              <a:t> o 90 mm. </a:t>
            </a:r>
            <a:r>
              <a:rPr lang="en-US" sz="2000" dirty="0" err="1">
                <a:solidFill>
                  <a:srgbClr val="311B1B"/>
                </a:solidFill>
              </a:rPr>
              <a:t>oraz</a:t>
            </a:r>
            <a:r>
              <a:rPr lang="en-US" sz="2000" dirty="0">
                <a:solidFill>
                  <a:srgbClr val="311B1B"/>
                </a:solidFill>
              </a:rPr>
              <a:t> o 40 mm </a:t>
            </a:r>
            <a:r>
              <a:rPr lang="en-US" sz="2000" dirty="0" err="1">
                <a:solidFill>
                  <a:srgbClr val="311B1B"/>
                </a:solidFill>
              </a:rPr>
              <a:t>na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powierzchni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kolejnych</a:t>
            </a:r>
            <a:r>
              <a:rPr lang="en-US" sz="2000" dirty="0">
                <a:solidFill>
                  <a:srgbClr val="311B1B"/>
                </a:solidFill>
              </a:rPr>
              <a:t> 25% </a:t>
            </a:r>
            <a:r>
              <a:rPr lang="en-US" sz="2000" dirty="0" err="1">
                <a:solidFill>
                  <a:srgbClr val="311B1B"/>
                </a:solidFill>
              </a:rPr>
              <a:t>intensywnych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nawodnień</a:t>
            </a:r>
            <a:r>
              <a:rPr lang="en-US" sz="2000" dirty="0">
                <a:solidFill>
                  <a:srgbClr val="311B1B"/>
                </a:solidFill>
              </a:rPr>
              <a:t>. </a:t>
            </a:r>
            <a:r>
              <a:rPr lang="en-US" sz="2000" dirty="0" err="1">
                <a:solidFill>
                  <a:srgbClr val="311B1B"/>
                </a:solidFill>
              </a:rPr>
              <a:t>Wówczas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zasoby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retencji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gruntowej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ulegają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powiększeniu</a:t>
            </a:r>
            <a:r>
              <a:rPr lang="en-US" sz="2000" dirty="0">
                <a:solidFill>
                  <a:srgbClr val="311B1B"/>
                </a:solidFill>
              </a:rPr>
              <a:t> o:</a:t>
            </a:r>
            <a:endParaRPr sz="2000" dirty="0">
              <a:solidFill>
                <a:srgbClr val="311B1B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311B1B"/>
                </a:solidFill>
              </a:rPr>
              <a:t>  </a:t>
            </a:r>
            <a:r>
              <a:rPr lang="en-US" sz="2000" b="1" dirty="0">
                <a:solidFill>
                  <a:srgbClr val="311B1B"/>
                </a:solidFill>
              </a:rPr>
              <a:t>0,75 x 1,8 </a:t>
            </a:r>
            <a:r>
              <a:rPr lang="en-US" sz="2000" b="1" dirty="0" err="1">
                <a:solidFill>
                  <a:srgbClr val="311B1B"/>
                </a:solidFill>
              </a:rPr>
              <a:t>mln</a:t>
            </a:r>
            <a:r>
              <a:rPr lang="en-US" sz="2000" b="1" dirty="0">
                <a:solidFill>
                  <a:srgbClr val="311B1B"/>
                </a:solidFill>
              </a:rPr>
              <a:t> ha UZ x 900 m</a:t>
            </a:r>
            <a:r>
              <a:rPr lang="en-US" sz="2000" b="1" baseline="30000" dirty="0">
                <a:solidFill>
                  <a:srgbClr val="311B1B"/>
                </a:solidFill>
              </a:rPr>
              <a:t>3</a:t>
            </a:r>
            <a:r>
              <a:rPr lang="en-US" sz="2000" b="1" dirty="0">
                <a:solidFill>
                  <a:srgbClr val="311B1B"/>
                </a:solidFill>
              </a:rPr>
              <a:t>/ha = 1215 </a:t>
            </a:r>
            <a:r>
              <a:rPr lang="en-US" sz="2000" b="1" dirty="0" err="1">
                <a:solidFill>
                  <a:srgbClr val="311B1B"/>
                </a:solidFill>
              </a:rPr>
              <a:t>mln</a:t>
            </a:r>
            <a:r>
              <a:rPr lang="en-US" sz="2000" b="1" dirty="0">
                <a:solidFill>
                  <a:srgbClr val="311B1B"/>
                </a:solidFill>
              </a:rPr>
              <a:t> m</a:t>
            </a:r>
            <a:r>
              <a:rPr lang="en-US" sz="2000" b="1" baseline="30000" dirty="0">
                <a:solidFill>
                  <a:srgbClr val="311B1B"/>
                </a:solidFill>
              </a:rPr>
              <a:t>3</a:t>
            </a:r>
            <a:r>
              <a:rPr lang="en-US" sz="2000" b="1" dirty="0">
                <a:solidFill>
                  <a:srgbClr val="311B1B"/>
                </a:solidFill>
              </a:rPr>
              <a:t>.</a:t>
            </a:r>
            <a:endParaRPr sz="2000" b="1" dirty="0">
              <a:solidFill>
                <a:srgbClr val="311B1B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311B1B"/>
                </a:solidFill>
              </a:rPr>
              <a:t>  0,25 x 1,8 </a:t>
            </a:r>
            <a:r>
              <a:rPr lang="en-US" sz="2000" b="1" dirty="0" err="1">
                <a:solidFill>
                  <a:srgbClr val="311B1B"/>
                </a:solidFill>
              </a:rPr>
              <a:t>mln</a:t>
            </a:r>
            <a:r>
              <a:rPr lang="en-US" sz="2000" b="1" dirty="0">
                <a:solidFill>
                  <a:srgbClr val="311B1B"/>
                </a:solidFill>
              </a:rPr>
              <a:t> ha UZ x 400 m</a:t>
            </a:r>
            <a:r>
              <a:rPr lang="en-US" sz="2000" b="1" baseline="30000" dirty="0">
                <a:solidFill>
                  <a:srgbClr val="311B1B"/>
                </a:solidFill>
              </a:rPr>
              <a:t>3</a:t>
            </a:r>
            <a:r>
              <a:rPr lang="en-US" sz="2000" b="1" dirty="0">
                <a:solidFill>
                  <a:srgbClr val="311B1B"/>
                </a:solidFill>
              </a:rPr>
              <a:t>/ha = 180 </a:t>
            </a:r>
            <a:r>
              <a:rPr lang="en-US" sz="2000" b="1" dirty="0" err="1">
                <a:solidFill>
                  <a:srgbClr val="311B1B"/>
                </a:solidFill>
              </a:rPr>
              <a:t>mln</a:t>
            </a:r>
            <a:r>
              <a:rPr lang="en-US" sz="2000" b="1" dirty="0">
                <a:solidFill>
                  <a:srgbClr val="311B1B"/>
                </a:solidFill>
              </a:rPr>
              <a:t> m</a:t>
            </a:r>
            <a:r>
              <a:rPr lang="en-US" sz="2000" b="1" baseline="30000" dirty="0">
                <a:solidFill>
                  <a:srgbClr val="311B1B"/>
                </a:solidFill>
              </a:rPr>
              <a:t>3</a:t>
            </a:r>
            <a:r>
              <a:rPr lang="en-US" sz="2000" b="1" dirty="0">
                <a:solidFill>
                  <a:srgbClr val="311B1B"/>
                </a:solidFill>
              </a:rPr>
              <a:t>.</a:t>
            </a:r>
            <a:endParaRPr sz="2000" b="1" dirty="0">
              <a:solidFill>
                <a:srgbClr val="311B1B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311B1B"/>
                </a:solidFill>
              </a:rPr>
              <a:t>Łączny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wzrost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retencji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na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użytkach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zielonych</a:t>
            </a:r>
            <a:r>
              <a:rPr lang="en-US" sz="2000" dirty="0">
                <a:solidFill>
                  <a:srgbClr val="311B1B"/>
                </a:solidFill>
              </a:rPr>
              <a:t> 1395 </a:t>
            </a:r>
            <a:r>
              <a:rPr lang="en-US" sz="2000" dirty="0" err="1">
                <a:solidFill>
                  <a:srgbClr val="311B1B"/>
                </a:solidFill>
              </a:rPr>
              <a:t>mln</a:t>
            </a:r>
            <a:r>
              <a:rPr lang="en-US" sz="2000" dirty="0">
                <a:solidFill>
                  <a:srgbClr val="311B1B"/>
                </a:solidFill>
              </a:rPr>
              <a:t> m</a:t>
            </a:r>
            <a:r>
              <a:rPr lang="en-US" sz="2000" baseline="30000" dirty="0">
                <a:solidFill>
                  <a:srgbClr val="311B1B"/>
                </a:solidFill>
              </a:rPr>
              <a:t>3</a:t>
            </a:r>
            <a:r>
              <a:rPr lang="en-US" sz="2000" dirty="0">
                <a:solidFill>
                  <a:srgbClr val="311B1B"/>
                </a:solidFill>
              </a:rPr>
              <a:t>. </a:t>
            </a:r>
            <a:endParaRPr sz="2000" dirty="0">
              <a:solidFill>
                <a:srgbClr val="311B1B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311B1B"/>
                </a:solidFill>
              </a:rPr>
              <a:t>W </a:t>
            </a:r>
            <a:r>
              <a:rPr lang="en-US" sz="2000" dirty="0" err="1">
                <a:solidFill>
                  <a:srgbClr val="311B1B"/>
                </a:solidFill>
              </a:rPr>
              <a:t>wyniku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zastosowania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agrotechnicznych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i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technicznych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metod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zwiększania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zasobów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efektywnej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retencji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gruntowej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na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użytkach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rolnych</a:t>
            </a:r>
            <a:r>
              <a:rPr lang="en-US" sz="2000" dirty="0">
                <a:solidFill>
                  <a:srgbClr val="311B1B"/>
                </a:solidFill>
              </a:rPr>
              <a:t> w </a:t>
            </a:r>
            <a:r>
              <a:rPr lang="en-US" sz="2000" dirty="0" err="1">
                <a:solidFill>
                  <a:srgbClr val="311B1B"/>
                </a:solidFill>
              </a:rPr>
              <a:t>Polsce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jej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wartość</a:t>
            </a:r>
            <a:r>
              <a:rPr lang="en-US" sz="2000" dirty="0">
                <a:solidFill>
                  <a:srgbClr val="311B1B"/>
                </a:solidFill>
              </a:rPr>
              <a:t> </a:t>
            </a:r>
            <a:r>
              <a:rPr lang="en-US" sz="2000" dirty="0" err="1">
                <a:solidFill>
                  <a:srgbClr val="311B1B"/>
                </a:solidFill>
              </a:rPr>
              <a:t>wzrasta</a:t>
            </a:r>
            <a:r>
              <a:rPr lang="en-US" sz="2000" b="1" dirty="0">
                <a:solidFill>
                  <a:srgbClr val="311B1B"/>
                </a:solidFill>
              </a:rPr>
              <a:t> z 8415 </a:t>
            </a:r>
            <a:r>
              <a:rPr lang="en-US" sz="2000" b="1" dirty="0" err="1">
                <a:solidFill>
                  <a:srgbClr val="311B1B"/>
                </a:solidFill>
              </a:rPr>
              <a:t>mln</a:t>
            </a:r>
            <a:r>
              <a:rPr lang="en-US" sz="2000" b="1" dirty="0">
                <a:solidFill>
                  <a:srgbClr val="311B1B"/>
                </a:solidFill>
              </a:rPr>
              <a:t> m</a:t>
            </a:r>
            <a:r>
              <a:rPr lang="en-US" sz="2000" b="1" baseline="30000" dirty="0">
                <a:solidFill>
                  <a:srgbClr val="311B1B"/>
                </a:solidFill>
              </a:rPr>
              <a:t>3</a:t>
            </a:r>
            <a:r>
              <a:rPr lang="en-US" sz="2000" b="1" dirty="0">
                <a:solidFill>
                  <a:srgbClr val="311B1B"/>
                </a:solidFill>
              </a:rPr>
              <a:t> do 10678,75 </a:t>
            </a:r>
            <a:r>
              <a:rPr lang="en-US" sz="2000" b="1" dirty="0" err="1">
                <a:solidFill>
                  <a:srgbClr val="311B1B"/>
                </a:solidFill>
              </a:rPr>
              <a:t>mln</a:t>
            </a:r>
            <a:r>
              <a:rPr lang="en-US" sz="2000" b="1" dirty="0">
                <a:solidFill>
                  <a:srgbClr val="311B1B"/>
                </a:solidFill>
              </a:rPr>
              <a:t> m</a:t>
            </a:r>
            <a:r>
              <a:rPr lang="en-US" sz="2000" b="1" baseline="30000" dirty="0">
                <a:solidFill>
                  <a:srgbClr val="311B1B"/>
                </a:solidFill>
              </a:rPr>
              <a:t>3</a:t>
            </a:r>
            <a:r>
              <a:rPr lang="en-US" sz="2000" b="1" dirty="0">
                <a:solidFill>
                  <a:srgbClr val="311B1B"/>
                </a:solidFill>
              </a:rPr>
              <a:t>.</a:t>
            </a:r>
            <a:endParaRPr sz="2000" b="1" dirty="0">
              <a:solidFill>
                <a:srgbClr val="311B1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8922eb73d4_0_64"/>
          <p:cNvSpPr txBox="1"/>
          <p:nvPr/>
        </p:nvSpPr>
        <p:spPr>
          <a:xfrm>
            <a:off x="887506" y="752410"/>
            <a:ext cx="10363200" cy="528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311B1B"/>
                </a:solidFill>
              </a:rPr>
              <a:t>Zasoby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retencji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glebowej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powiększa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ilość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wody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zgromadzonej</a:t>
            </a:r>
            <a:r>
              <a:rPr lang="en-US" sz="2400" dirty="0">
                <a:solidFill>
                  <a:srgbClr val="311B1B"/>
                </a:solidFill>
              </a:rPr>
              <a:t> w </a:t>
            </a:r>
            <a:r>
              <a:rPr lang="en-US" sz="2400" dirty="0" err="1">
                <a:solidFill>
                  <a:srgbClr val="311B1B"/>
                </a:solidFill>
              </a:rPr>
              <a:t>glebach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leśnych</a:t>
            </a:r>
            <a:r>
              <a:rPr lang="en-US" sz="2400" dirty="0">
                <a:solidFill>
                  <a:srgbClr val="311B1B"/>
                </a:solidFill>
              </a:rPr>
              <a:t>. </a:t>
            </a:r>
            <a:r>
              <a:rPr lang="en-US" sz="2400" dirty="0" err="1">
                <a:solidFill>
                  <a:srgbClr val="311B1B"/>
                </a:solidFill>
              </a:rPr>
              <a:t>Wynosi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ona</a:t>
            </a:r>
            <a:r>
              <a:rPr lang="en-US" sz="2400" dirty="0">
                <a:solidFill>
                  <a:srgbClr val="311B1B"/>
                </a:solidFill>
              </a:rPr>
              <a:t> ok. 30 mm + 5 mm = 35 mm (</a:t>
            </a:r>
            <a:r>
              <a:rPr lang="en-US" sz="2400" dirty="0" err="1">
                <a:solidFill>
                  <a:srgbClr val="311B1B"/>
                </a:solidFill>
              </a:rPr>
              <a:t>gleby</a:t>
            </a:r>
            <a:r>
              <a:rPr lang="en-US" sz="2400" dirty="0">
                <a:solidFill>
                  <a:srgbClr val="311B1B"/>
                </a:solidFill>
              </a:rPr>
              <a:t> V </a:t>
            </a:r>
            <a:r>
              <a:rPr lang="en-US" sz="2400" dirty="0" err="1">
                <a:solidFill>
                  <a:srgbClr val="311B1B"/>
                </a:solidFill>
              </a:rPr>
              <a:t>i</a:t>
            </a:r>
            <a:r>
              <a:rPr lang="en-US" sz="2400" dirty="0">
                <a:solidFill>
                  <a:srgbClr val="311B1B"/>
                </a:solidFill>
              </a:rPr>
              <a:t> VI </a:t>
            </a:r>
            <a:r>
              <a:rPr lang="en-US" sz="2400" dirty="0" err="1">
                <a:solidFill>
                  <a:srgbClr val="311B1B"/>
                </a:solidFill>
              </a:rPr>
              <a:t>klasy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bonitacyjnej</a:t>
            </a:r>
            <a:r>
              <a:rPr lang="en-US" sz="2400" dirty="0">
                <a:solidFill>
                  <a:srgbClr val="311B1B"/>
                </a:solidFill>
              </a:rPr>
              <a:t>)</a:t>
            </a:r>
            <a:endParaRPr sz="2400" dirty="0">
              <a:solidFill>
                <a:srgbClr val="311B1B"/>
              </a:solidFill>
            </a:endParaRPr>
          </a:p>
          <a:p>
            <a:pPr algn="just">
              <a:lnSpc>
                <a:spcPct val="115000"/>
              </a:lnSpc>
            </a:pPr>
            <a:endParaRPr sz="2400" dirty="0">
              <a:solidFill>
                <a:srgbClr val="311B1B"/>
              </a:solidFill>
            </a:endParaRP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311B1B"/>
                </a:solidFill>
              </a:rPr>
              <a:t>Ogólne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zasoby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retencji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leśnej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wynoszą</a:t>
            </a:r>
            <a:r>
              <a:rPr lang="en-US" sz="2400" dirty="0">
                <a:solidFill>
                  <a:srgbClr val="311B1B"/>
                </a:solidFill>
              </a:rPr>
              <a:t>: </a:t>
            </a:r>
            <a:endParaRPr sz="2400" dirty="0">
              <a:solidFill>
                <a:srgbClr val="311B1B"/>
              </a:solidFill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311B1B"/>
                </a:solidFill>
              </a:rPr>
              <a:t>350 m</a:t>
            </a:r>
            <a:r>
              <a:rPr lang="en-US" sz="2400" baseline="30000" dirty="0">
                <a:solidFill>
                  <a:srgbClr val="311B1B"/>
                </a:solidFill>
              </a:rPr>
              <a:t>3</a:t>
            </a:r>
            <a:r>
              <a:rPr lang="en-US" sz="2400" dirty="0">
                <a:solidFill>
                  <a:srgbClr val="311B1B"/>
                </a:solidFill>
              </a:rPr>
              <a:t>/ha x 9.4 </a:t>
            </a:r>
            <a:r>
              <a:rPr lang="en-US" sz="2400" dirty="0" err="1">
                <a:solidFill>
                  <a:srgbClr val="311B1B"/>
                </a:solidFill>
              </a:rPr>
              <a:t>mln</a:t>
            </a:r>
            <a:r>
              <a:rPr lang="en-US" sz="2400" dirty="0">
                <a:solidFill>
                  <a:srgbClr val="311B1B"/>
                </a:solidFill>
              </a:rPr>
              <a:t> ha = 3290  </a:t>
            </a:r>
            <a:r>
              <a:rPr lang="en-US" sz="2400" dirty="0" err="1">
                <a:solidFill>
                  <a:srgbClr val="311B1B"/>
                </a:solidFill>
              </a:rPr>
              <a:t>mln</a:t>
            </a:r>
            <a:r>
              <a:rPr lang="en-US" sz="2400" dirty="0">
                <a:solidFill>
                  <a:srgbClr val="311B1B"/>
                </a:solidFill>
              </a:rPr>
              <a:t> m</a:t>
            </a:r>
            <a:r>
              <a:rPr lang="en-US" sz="2400" baseline="30000" dirty="0">
                <a:solidFill>
                  <a:srgbClr val="311B1B"/>
                </a:solidFill>
              </a:rPr>
              <a:t>3</a:t>
            </a:r>
            <a:endParaRPr sz="4000" baseline="30000" dirty="0">
              <a:solidFill>
                <a:srgbClr val="311B1B"/>
              </a:solidFill>
            </a:endParaRPr>
          </a:p>
          <a:p>
            <a:pPr>
              <a:lnSpc>
                <a:spcPct val="115000"/>
              </a:lnSpc>
            </a:pPr>
            <a:endParaRPr sz="2400" dirty="0">
              <a:solidFill>
                <a:srgbClr val="311B1B"/>
              </a:solidFill>
            </a:endParaRP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311B1B"/>
                </a:solidFill>
              </a:rPr>
              <a:t>Łączna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retencja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glebowa</a:t>
            </a:r>
            <a:r>
              <a:rPr lang="en-US" sz="2400" dirty="0">
                <a:solidFill>
                  <a:srgbClr val="311B1B"/>
                </a:solidFill>
              </a:rPr>
              <a:t> w </a:t>
            </a:r>
            <a:r>
              <a:rPr lang="en-US" sz="2400" dirty="0" err="1">
                <a:solidFill>
                  <a:srgbClr val="311B1B"/>
                </a:solidFill>
              </a:rPr>
              <a:t>Polsce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wynosi</a:t>
            </a:r>
            <a:r>
              <a:rPr lang="en-US" sz="2400" dirty="0">
                <a:solidFill>
                  <a:srgbClr val="311B1B"/>
                </a:solidFill>
              </a:rPr>
              <a:t>:</a:t>
            </a:r>
            <a:endParaRPr sz="2400" dirty="0">
              <a:solidFill>
                <a:srgbClr val="311B1B"/>
              </a:solidFill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311B1B"/>
                </a:solidFill>
              </a:rPr>
              <a:t> 10678,75 + 3290 = </a:t>
            </a:r>
            <a:r>
              <a:rPr lang="en-US" sz="2400" dirty="0">
                <a:solidFill>
                  <a:srgbClr val="0070C0"/>
                </a:solidFill>
              </a:rPr>
              <a:t>13968,75 </a:t>
            </a:r>
            <a:r>
              <a:rPr lang="en-US" sz="2400" dirty="0" err="1">
                <a:solidFill>
                  <a:srgbClr val="0070C0"/>
                </a:solidFill>
              </a:rPr>
              <a:t>mln</a:t>
            </a:r>
            <a:r>
              <a:rPr lang="en-US" sz="2400" dirty="0">
                <a:solidFill>
                  <a:srgbClr val="0070C0"/>
                </a:solidFill>
              </a:rPr>
              <a:t> m</a:t>
            </a:r>
            <a:r>
              <a:rPr lang="en-US" sz="2400" baseline="30000" dirty="0">
                <a:solidFill>
                  <a:srgbClr val="0070C0"/>
                </a:solidFill>
              </a:rPr>
              <a:t>3</a:t>
            </a:r>
            <a:r>
              <a:rPr lang="en-US" sz="2400" dirty="0">
                <a:solidFill>
                  <a:srgbClr val="311B1B"/>
                </a:solidFill>
              </a:rPr>
              <a:t>.</a:t>
            </a:r>
            <a:endParaRPr sz="2400" dirty="0">
              <a:solidFill>
                <a:srgbClr val="311B1B"/>
              </a:solidFill>
            </a:endParaRPr>
          </a:p>
          <a:p>
            <a:pPr>
              <a:lnSpc>
                <a:spcPct val="115000"/>
              </a:lnSpc>
            </a:pPr>
            <a:endParaRPr sz="2400" b="1" dirty="0">
              <a:solidFill>
                <a:srgbClr val="311B1B"/>
              </a:solidFill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311B1B"/>
                </a:solidFill>
              </a:rPr>
              <a:t>Jest to </a:t>
            </a:r>
            <a:r>
              <a:rPr lang="en-US" sz="2400" b="1" dirty="0" err="1">
                <a:solidFill>
                  <a:srgbClr val="311B1B"/>
                </a:solidFill>
              </a:rPr>
              <a:t>wartość</a:t>
            </a:r>
            <a:r>
              <a:rPr lang="en-US" sz="2400" b="1" dirty="0">
                <a:solidFill>
                  <a:srgbClr val="311B1B"/>
                </a:solidFill>
              </a:rPr>
              <a:t> ok. 3,5 </a:t>
            </a:r>
            <a:r>
              <a:rPr lang="en-US" sz="2400" b="1" dirty="0" err="1">
                <a:solidFill>
                  <a:srgbClr val="311B1B"/>
                </a:solidFill>
              </a:rPr>
              <a:t>krotnie</a:t>
            </a:r>
            <a:r>
              <a:rPr lang="en-US" sz="2400" b="1" dirty="0">
                <a:solidFill>
                  <a:srgbClr val="311B1B"/>
                </a:solidFill>
              </a:rPr>
              <a:t> </a:t>
            </a:r>
            <a:r>
              <a:rPr lang="en-US" sz="2400" b="1" dirty="0" err="1">
                <a:solidFill>
                  <a:srgbClr val="311B1B"/>
                </a:solidFill>
              </a:rPr>
              <a:t>większa</a:t>
            </a:r>
            <a:r>
              <a:rPr lang="en-US" sz="2400" dirty="0">
                <a:solidFill>
                  <a:srgbClr val="311B1B"/>
                </a:solidFill>
              </a:rPr>
              <a:t> w </a:t>
            </a:r>
            <a:r>
              <a:rPr lang="en-US" sz="2400" dirty="0" err="1">
                <a:solidFill>
                  <a:srgbClr val="311B1B"/>
                </a:solidFill>
              </a:rPr>
              <a:t>porównaniu</a:t>
            </a:r>
            <a:r>
              <a:rPr lang="en-US" sz="2400" dirty="0">
                <a:solidFill>
                  <a:srgbClr val="311B1B"/>
                </a:solidFill>
              </a:rPr>
              <a:t> z </a:t>
            </a:r>
            <a:r>
              <a:rPr lang="en-US" sz="2400" dirty="0" err="1">
                <a:solidFill>
                  <a:srgbClr val="311B1B"/>
                </a:solidFill>
              </a:rPr>
              <a:t>retencją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zbiornikową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ocenianą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na</a:t>
            </a:r>
            <a:r>
              <a:rPr lang="en-US" sz="2400" dirty="0">
                <a:solidFill>
                  <a:srgbClr val="311B1B"/>
                </a:solidFill>
              </a:rPr>
              <a:t> ok. 4000 </a:t>
            </a:r>
            <a:r>
              <a:rPr lang="en-US" sz="2400" dirty="0" err="1">
                <a:solidFill>
                  <a:srgbClr val="311B1B"/>
                </a:solidFill>
              </a:rPr>
              <a:t>mln</a:t>
            </a:r>
            <a:r>
              <a:rPr lang="en-US" sz="2400" dirty="0">
                <a:solidFill>
                  <a:srgbClr val="311B1B"/>
                </a:solidFill>
              </a:rPr>
              <a:t> m</a:t>
            </a:r>
            <a:r>
              <a:rPr lang="en-US" sz="2400" baseline="30000" dirty="0">
                <a:solidFill>
                  <a:srgbClr val="311B1B"/>
                </a:solidFill>
              </a:rPr>
              <a:t>3</a:t>
            </a:r>
            <a:r>
              <a:rPr lang="en-US" sz="2400" dirty="0">
                <a:solidFill>
                  <a:srgbClr val="311B1B"/>
                </a:solidFill>
              </a:rPr>
              <a:t> </a:t>
            </a:r>
            <a:r>
              <a:rPr lang="en-US" sz="2400" dirty="0" err="1">
                <a:solidFill>
                  <a:srgbClr val="311B1B"/>
                </a:solidFill>
              </a:rPr>
              <a:t>wody</a:t>
            </a:r>
            <a:r>
              <a:rPr lang="en-US" sz="2400" dirty="0">
                <a:solidFill>
                  <a:srgbClr val="311B1B"/>
                </a:solidFill>
              </a:rPr>
              <a:t>.</a:t>
            </a: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8922eb73d4_0_17"/>
          <p:cNvSpPr txBox="1"/>
          <p:nvPr/>
        </p:nvSpPr>
        <p:spPr>
          <a:xfrm>
            <a:off x="770965" y="439274"/>
            <a:ext cx="10721788" cy="5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Retencja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gruntowo-glebowa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zlewni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Stobrawy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założeniu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że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aktualny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poziom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zwierciadła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wody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gruntowej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bez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prowadzenia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nawadniania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piętrzeń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wynosi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około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1,0 m,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podniesienie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poziomu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zwierciadła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wody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gruntowej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0,5 m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zastawkach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zwiększy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retencję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gruntową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około</a:t>
            </a:r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25%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(0,125 m</a:t>
            </a:r>
            <a:r>
              <a:rPr lang="en-US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/1m</a:t>
            </a:r>
            <a:r>
              <a:rPr lang="en-US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dalsze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około</a:t>
            </a:r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10%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strefie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podsiąku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kapilarnego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strefie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aeracji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gleby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(0,05 m</a:t>
            </a:r>
            <a:r>
              <a:rPr lang="en-US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/1m</a:t>
            </a:r>
            <a:r>
              <a:rPr lang="en-US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Łącznie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umożliwia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zretencjonowanie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około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0,175 m</a:t>
            </a:r>
            <a:r>
              <a:rPr lang="en-US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/1m</a:t>
            </a:r>
            <a:r>
              <a:rPr lang="en-US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Zmeliorowany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teren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 430 ha, a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więc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całkowita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retencja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wyniesie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ok. 1750 m</a:t>
            </a:r>
            <a:r>
              <a:rPr lang="en-US" sz="2400" b="1" baseline="30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/ha x 430 ha = 752 500 m</a:t>
            </a:r>
            <a:r>
              <a:rPr lang="en-US" sz="2400" b="1" baseline="30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Koszt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remontu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zastawek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~300 </a:t>
            </a: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tys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zł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Pojemność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zbiornika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„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Kluczbork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wybudowanego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za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29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mln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zł</a:t>
            </a:r>
            <a:endParaRPr sz="2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dla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porównania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~ 1,5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mln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m</a:t>
            </a:r>
            <a:r>
              <a:rPr lang="en-US" sz="2400" b="1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38922eb73d4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66" y="179294"/>
            <a:ext cx="10972800" cy="6472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8922eb73d4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79" y="553073"/>
            <a:ext cx="5782235" cy="427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8922eb73d4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8367" y="89651"/>
            <a:ext cx="4921623" cy="329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8922eb73d4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8368" y="3451417"/>
            <a:ext cx="4921623" cy="33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8922eb73d4_0_44"/>
          <p:cNvSpPr txBox="1"/>
          <p:nvPr/>
        </p:nvSpPr>
        <p:spPr>
          <a:xfrm>
            <a:off x="663379" y="4829238"/>
            <a:ext cx="3452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Adam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Ulbrych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388db09bf15_0_5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5198" y="0"/>
            <a:ext cx="4603250" cy="6333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88db09bf15_0_589"/>
          <p:cNvSpPr/>
          <p:nvPr/>
        </p:nvSpPr>
        <p:spPr>
          <a:xfrm>
            <a:off x="6530050" y="295835"/>
            <a:ext cx="4693762" cy="383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W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obliczu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częstszych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intensywnych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opadów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i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rosnącego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efektu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miejskiej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wyspy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ciepła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miasta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muszą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wdrożyć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pięć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kluczowych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inicjatyw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na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rzecz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odporności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:</a:t>
            </a:r>
            <a:endParaRPr sz="1800" dirty="0"/>
          </a:p>
          <a:p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1.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Zapobieganie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suszom</a:t>
            </a:r>
            <a:endParaRPr sz="1800" dirty="0"/>
          </a:p>
          <a:p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2.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Redukcja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stresu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cieplnego</a:t>
            </a:r>
            <a:endParaRPr sz="1800" dirty="0"/>
          </a:p>
          <a:p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3.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Wzrost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bioróżnorodności</a:t>
            </a:r>
            <a:endParaRPr sz="1800" dirty="0"/>
          </a:p>
          <a:p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4.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Ochrona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przed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powodziami</a:t>
            </a:r>
            <a:endParaRPr sz="1800" dirty="0"/>
          </a:p>
          <a:p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5.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Zbieranie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wody</a:t>
            </a:r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800" dirty="0" err="1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deszczowej</a:t>
            </a:r>
            <a:endParaRPr sz="1800" dirty="0"/>
          </a:p>
          <a:p>
            <a:endParaRPr sz="1800" dirty="0">
              <a:solidFill>
                <a:srgbClr val="4D518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r>
              <a:rPr lang="en-US" sz="1800" dirty="0">
                <a:solidFill>
                  <a:srgbClr val="4D5180"/>
                </a:solidFill>
                <a:latin typeface="Noto Sans"/>
                <a:ea typeface="Noto Sans"/>
                <a:cs typeface="Noto Sans"/>
                <a:sym typeface="Noto Sans"/>
              </a:rPr>
              <a:t>https://wavin.com/pl/rozwiazania/zagospodarowanie-wody-deszczowej</a:t>
            </a:r>
            <a:endParaRPr sz="1800" dirty="0">
              <a:solidFill>
                <a:srgbClr val="4D518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26" name="Google Shape;226;g388db09bf15_0_5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0050" y="4121952"/>
            <a:ext cx="3974400" cy="228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88db09bf15_0_589"/>
          <p:cNvSpPr/>
          <p:nvPr/>
        </p:nvSpPr>
        <p:spPr>
          <a:xfrm>
            <a:off x="1695200" y="6245800"/>
            <a:ext cx="5113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100">
                <a:solidFill>
                  <a:schemeClr val="dk1"/>
                </a:solidFill>
              </a:rPr>
              <a:t>INNOWACYJNE METODY GOSPODAROWANIA ZASOBAMI WODY W ROLNICTWIE Praca zbiorowa pod redakcją: Wiesława Dembka Jana Kusia Mirosława Wiatkowskiego Grzegorza Żurka Brwinów 2016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8db09bf15_0_648"/>
          <p:cNvSpPr txBox="1">
            <a:spLocks noGrp="1"/>
          </p:cNvSpPr>
          <p:nvPr>
            <p:ph type="title"/>
          </p:nvPr>
        </p:nvSpPr>
        <p:spPr>
          <a:xfrm>
            <a:off x="757868" y="223782"/>
            <a:ext cx="7728900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3111"/>
            </a:pPr>
            <a:r>
              <a:rPr lang="en-US" dirty="0" err="1"/>
              <a:t>Podsumowanie</a:t>
            </a:r>
            <a:endParaRPr dirty="0"/>
          </a:p>
        </p:txBody>
      </p:sp>
      <p:sp>
        <p:nvSpPr>
          <p:cNvPr id="233" name="Google Shape;233;g388db09bf15_0_648"/>
          <p:cNvSpPr txBox="1">
            <a:spLocks noGrp="1"/>
          </p:cNvSpPr>
          <p:nvPr>
            <p:ph type="body" idx="1"/>
          </p:nvPr>
        </p:nvSpPr>
        <p:spPr>
          <a:xfrm>
            <a:off x="757868" y="1174376"/>
            <a:ext cx="10551459" cy="5441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normAutofit/>
          </a:bodyPr>
          <a:lstStyle/>
          <a:p>
            <a:pPr marL="504017" indent="-392013">
              <a:lnSpc>
                <a:spcPct val="90000"/>
              </a:lnSpc>
              <a:buSzPts val="2000"/>
            </a:pPr>
            <a:r>
              <a:rPr lang="en-US" sz="2800" dirty="0" err="1"/>
              <a:t>Reforma</a:t>
            </a:r>
            <a:r>
              <a:rPr lang="en-US" sz="2800" dirty="0"/>
              <a:t> </a:t>
            </a:r>
            <a:r>
              <a:rPr lang="en-US" sz="2800" dirty="0" err="1"/>
              <a:t>zarządzania</a:t>
            </a:r>
            <a:r>
              <a:rPr lang="en-US" sz="2800" dirty="0"/>
              <a:t> </a:t>
            </a:r>
            <a:r>
              <a:rPr lang="en-US" sz="2800" dirty="0" err="1"/>
              <a:t>zasobami</a:t>
            </a:r>
            <a:r>
              <a:rPr lang="en-US" sz="2800" dirty="0"/>
              <a:t> </a:t>
            </a:r>
            <a:r>
              <a:rPr lang="en-US" sz="2800" dirty="0" err="1"/>
              <a:t>wodnymi</a:t>
            </a:r>
            <a:r>
              <a:rPr lang="en-US" sz="2800" dirty="0"/>
              <a:t>, </a:t>
            </a:r>
            <a:endParaRPr sz="2800" dirty="0"/>
          </a:p>
          <a:p>
            <a:pPr marL="504017" indent="-392013">
              <a:lnSpc>
                <a:spcPct val="90000"/>
              </a:lnSpc>
              <a:buSzPts val="2000"/>
            </a:pPr>
            <a:r>
              <a:rPr lang="en-US" sz="2800" dirty="0" err="1"/>
              <a:t>Kompleksowe</a:t>
            </a:r>
            <a:r>
              <a:rPr lang="en-US" sz="2800" dirty="0"/>
              <a:t> </a:t>
            </a:r>
            <a:r>
              <a:rPr lang="en-US" sz="2800" dirty="0" err="1"/>
              <a:t>plany</a:t>
            </a:r>
            <a:r>
              <a:rPr lang="en-US" sz="2800" dirty="0"/>
              <a:t> </a:t>
            </a:r>
            <a:r>
              <a:rPr lang="en-US" sz="2800" dirty="0" err="1"/>
              <a:t>zintegrowanej</a:t>
            </a:r>
            <a:r>
              <a:rPr lang="en-US" sz="2800" dirty="0"/>
              <a:t> </a:t>
            </a:r>
            <a:r>
              <a:rPr lang="en-US" sz="2800" dirty="0" err="1"/>
              <a:t>gospodarki</a:t>
            </a:r>
            <a:r>
              <a:rPr lang="en-US" sz="2800" dirty="0"/>
              <a:t> </a:t>
            </a:r>
            <a:r>
              <a:rPr lang="en-US" sz="2800" dirty="0" err="1"/>
              <a:t>wodnej</a:t>
            </a:r>
            <a:r>
              <a:rPr lang="en-US" sz="2800" dirty="0"/>
              <a:t>,</a:t>
            </a:r>
            <a:endParaRPr sz="2800" dirty="0"/>
          </a:p>
          <a:p>
            <a:pPr marL="504017" indent="-392013">
              <a:lnSpc>
                <a:spcPct val="90000"/>
              </a:lnSpc>
              <a:buSzPts val="2000"/>
            </a:pPr>
            <a:r>
              <a:rPr lang="en-US" sz="2800" dirty="0" err="1"/>
              <a:t>Gospodarka</a:t>
            </a:r>
            <a:r>
              <a:rPr lang="en-US" sz="2800" dirty="0"/>
              <a:t> </a:t>
            </a:r>
            <a:r>
              <a:rPr lang="en-US" sz="2800" dirty="0" err="1"/>
              <a:t>przestrzenna</a:t>
            </a:r>
            <a:r>
              <a:rPr lang="en-US" sz="2800" dirty="0"/>
              <a:t> </a:t>
            </a:r>
            <a:r>
              <a:rPr lang="en-US" sz="2800" dirty="0" err="1"/>
              <a:t>sprzyjająca</a:t>
            </a:r>
            <a:r>
              <a:rPr lang="en-US" sz="2800" dirty="0"/>
              <a:t> </a:t>
            </a:r>
            <a:r>
              <a:rPr lang="en-US" sz="2800" dirty="0" err="1"/>
              <a:t>rozwojowi</a:t>
            </a:r>
            <a:r>
              <a:rPr lang="en-US" sz="2800" dirty="0"/>
              <a:t> </a:t>
            </a:r>
            <a:r>
              <a:rPr lang="en-US" sz="2800" dirty="0" err="1"/>
              <a:t>retencji</a:t>
            </a:r>
            <a:r>
              <a:rPr lang="en-US" sz="2800" dirty="0"/>
              <a:t> </a:t>
            </a:r>
            <a:r>
              <a:rPr lang="en-US" sz="2800" dirty="0" err="1"/>
              <a:t>krajobrazowej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ochronie</a:t>
            </a:r>
            <a:r>
              <a:rPr lang="en-US" sz="2800" dirty="0"/>
              <a:t> </a:t>
            </a:r>
            <a:r>
              <a:rPr lang="en-US" sz="2800" dirty="0" err="1"/>
              <a:t>zasobów</a:t>
            </a:r>
            <a:r>
              <a:rPr lang="en-US" sz="2800" dirty="0"/>
              <a:t> </a:t>
            </a:r>
            <a:r>
              <a:rPr lang="en-US" sz="2800" dirty="0" err="1"/>
              <a:t>wodnych</a:t>
            </a:r>
            <a:r>
              <a:rPr lang="en-US" sz="2800" dirty="0"/>
              <a:t>,</a:t>
            </a:r>
            <a:endParaRPr sz="2800" dirty="0"/>
          </a:p>
          <a:p>
            <a:pPr marL="504017" indent="-392013">
              <a:lnSpc>
                <a:spcPct val="90000"/>
              </a:lnSpc>
              <a:buSzPts val="2000"/>
            </a:pPr>
            <a:r>
              <a:rPr lang="en-US" sz="2800" dirty="0" err="1"/>
              <a:t>Ochrona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poprawa</a:t>
            </a:r>
            <a:r>
              <a:rPr lang="en-US" sz="2800" dirty="0"/>
              <a:t> </a:t>
            </a:r>
            <a:r>
              <a:rPr lang="en-US" sz="2800" dirty="0" err="1"/>
              <a:t>właściwości</a:t>
            </a:r>
            <a:r>
              <a:rPr lang="en-US" sz="2800" dirty="0"/>
              <a:t> </a:t>
            </a:r>
            <a:r>
              <a:rPr lang="en-US" sz="2800" dirty="0" err="1"/>
              <a:t>fizyko-wodnych</a:t>
            </a:r>
            <a:r>
              <a:rPr lang="en-US" sz="2800" dirty="0"/>
              <a:t> </a:t>
            </a:r>
            <a:r>
              <a:rPr lang="en-US" sz="2800" dirty="0" err="1"/>
              <a:t>gleb</a:t>
            </a:r>
            <a:r>
              <a:rPr lang="en-US" sz="2800" dirty="0"/>
              <a:t>,</a:t>
            </a:r>
            <a:endParaRPr sz="2800" dirty="0"/>
          </a:p>
          <a:p>
            <a:pPr marL="504017" indent="-392013">
              <a:lnSpc>
                <a:spcPct val="90000"/>
              </a:lnSpc>
              <a:buSzPts val="2000"/>
            </a:pPr>
            <a:r>
              <a:rPr lang="en-US" sz="2800" dirty="0" err="1"/>
              <a:t>Opracowanie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realizacja</a:t>
            </a:r>
            <a:r>
              <a:rPr lang="en-US" sz="2800" dirty="0"/>
              <a:t> </a:t>
            </a:r>
            <a:r>
              <a:rPr lang="en-US" sz="2800" dirty="0" err="1"/>
              <a:t>kompleksowych</a:t>
            </a:r>
            <a:r>
              <a:rPr lang="en-US" sz="2800" dirty="0"/>
              <a:t> </a:t>
            </a:r>
            <a:r>
              <a:rPr lang="en-US" sz="2800" dirty="0" err="1"/>
              <a:t>działań</a:t>
            </a:r>
            <a:r>
              <a:rPr lang="en-US" sz="2800" dirty="0"/>
              <a:t> w </a:t>
            </a:r>
            <a:r>
              <a:rPr lang="en-US" sz="2800" dirty="0" err="1"/>
              <a:t>zlewniach</a:t>
            </a:r>
            <a:r>
              <a:rPr lang="en-US" sz="2800" dirty="0"/>
              <a:t> </a:t>
            </a:r>
            <a:r>
              <a:rPr lang="en-US" sz="2800" dirty="0" err="1"/>
              <a:t>rolniczo-leśnych</a:t>
            </a:r>
            <a:r>
              <a:rPr lang="en-US" sz="2800" dirty="0"/>
              <a:t>,</a:t>
            </a:r>
            <a:endParaRPr sz="2800" dirty="0"/>
          </a:p>
          <a:p>
            <a:pPr marL="504017" indent="-392013">
              <a:lnSpc>
                <a:spcPct val="90000"/>
              </a:lnSpc>
              <a:buSzPts val="2000"/>
            </a:pPr>
            <a:r>
              <a:rPr lang="en-US" sz="2800" dirty="0" err="1"/>
              <a:t>Nowe</a:t>
            </a:r>
            <a:r>
              <a:rPr lang="en-US" sz="2800" dirty="0"/>
              <a:t> </a:t>
            </a:r>
            <a:r>
              <a:rPr lang="en-US" sz="2800" dirty="0" err="1"/>
              <a:t>podejście</a:t>
            </a:r>
            <a:r>
              <a:rPr lang="en-US" sz="2800" dirty="0"/>
              <a:t> do </a:t>
            </a:r>
            <a:r>
              <a:rPr lang="en-US" sz="2800" dirty="0" err="1"/>
              <a:t>działań</a:t>
            </a:r>
            <a:r>
              <a:rPr lang="en-US" sz="2800" dirty="0"/>
              <a:t> w </a:t>
            </a:r>
            <a:r>
              <a:rPr lang="en-US" sz="2800" dirty="0" err="1"/>
              <a:t>zakresie</a:t>
            </a:r>
            <a:r>
              <a:rPr lang="en-US" sz="2800" dirty="0"/>
              <a:t> PUW, </a:t>
            </a:r>
            <a:r>
              <a:rPr lang="en-US" sz="2800" dirty="0" err="1"/>
              <a:t>renaturyzacja</a:t>
            </a:r>
            <a:r>
              <a:rPr lang="en-US" sz="2800" dirty="0"/>
              <a:t>, </a:t>
            </a:r>
            <a:r>
              <a:rPr lang="en-US" sz="2800" dirty="0" err="1"/>
              <a:t>mokradła</a:t>
            </a:r>
            <a:r>
              <a:rPr lang="en-US" sz="2800" dirty="0"/>
              <a:t>,</a:t>
            </a:r>
            <a:endParaRPr sz="2800" dirty="0"/>
          </a:p>
          <a:p>
            <a:pPr marL="504017" indent="-392013">
              <a:lnSpc>
                <a:spcPct val="90000"/>
              </a:lnSpc>
              <a:buClr>
                <a:srgbClr val="7030A0"/>
              </a:buClr>
              <a:buSzPts val="2000"/>
            </a:pPr>
            <a:r>
              <a:rPr lang="en-US" sz="2800" b="1" dirty="0" err="1">
                <a:solidFill>
                  <a:srgbClr val="7030A0"/>
                </a:solidFill>
              </a:rPr>
              <a:t>Zmiany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prawne</a:t>
            </a:r>
            <a:r>
              <a:rPr lang="en-US" sz="2800" dirty="0"/>
              <a:t>, </a:t>
            </a:r>
            <a:r>
              <a:rPr lang="en-US" sz="2800" dirty="0" err="1"/>
              <a:t>systemowe</a:t>
            </a:r>
            <a:r>
              <a:rPr lang="en-US" sz="2800" dirty="0"/>
              <a:t> </a:t>
            </a:r>
            <a:r>
              <a:rPr lang="en-US" sz="2800" dirty="0" err="1"/>
              <a:t>wsparcie</a:t>
            </a:r>
            <a:r>
              <a:rPr lang="en-US" sz="2800" dirty="0"/>
              <a:t> </a:t>
            </a:r>
            <a:r>
              <a:rPr lang="en-US" sz="2800" dirty="0" err="1"/>
              <a:t>finansowe</a:t>
            </a:r>
            <a:r>
              <a:rPr lang="en-US" sz="2800" dirty="0"/>
              <a:t> – </a:t>
            </a:r>
            <a:r>
              <a:rPr lang="en-US" sz="2800" dirty="0" err="1">
                <a:solidFill>
                  <a:srgbClr val="FF0000"/>
                </a:solidFill>
              </a:rPr>
              <a:t>dopłaty</a:t>
            </a:r>
            <a:r>
              <a:rPr lang="en-US" sz="2800" dirty="0">
                <a:solidFill>
                  <a:srgbClr val="FF0000"/>
                </a:solidFill>
              </a:rPr>
              <a:t>!</a:t>
            </a:r>
            <a:r>
              <a:rPr lang="en-US" sz="2800" dirty="0"/>
              <a:t>,</a:t>
            </a:r>
            <a:endParaRPr sz="2800" dirty="0"/>
          </a:p>
          <a:p>
            <a:pPr marL="504017" indent="-392013">
              <a:lnSpc>
                <a:spcPct val="90000"/>
              </a:lnSpc>
              <a:buSzPts val="2000"/>
            </a:pPr>
            <a:r>
              <a:rPr lang="en-US" sz="2800" dirty="0" err="1"/>
              <a:t>Odbudowa</a:t>
            </a:r>
            <a:r>
              <a:rPr lang="en-US" sz="2800" dirty="0"/>
              <a:t> </a:t>
            </a:r>
            <a:r>
              <a:rPr lang="en-US" sz="2800" dirty="0" err="1"/>
              <a:t>programu</a:t>
            </a:r>
            <a:r>
              <a:rPr lang="en-US" sz="2800" dirty="0"/>
              <a:t> </a:t>
            </a:r>
            <a:r>
              <a:rPr lang="en-US" sz="2800" dirty="0" err="1"/>
              <a:t>kształcenia</a:t>
            </a:r>
            <a:r>
              <a:rPr lang="en-US" sz="2800" dirty="0"/>
              <a:t> </a:t>
            </a:r>
            <a:r>
              <a:rPr lang="en-US" sz="2800" dirty="0" err="1"/>
              <a:t>specjalistów</a:t>
            </a:r>
            <a:r>
              <a:rPr lang="en-US" sz="2800" dirty="0"/>
              <a:t>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88db09bf15_0_772"/>
          <p:cNvSpPr txBox="1"/>
          <p:nvPr/>
        </p:nvSpPr>
        <p:spPr>
          <a:xfrm>
            <a:off x="1524000" y="1"/>
            <a:ext cx="9144000" cy="97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3200">
                <a:solidFill>
                  <a:schemeClr val="dk1"/>
                </a:solidFill>
                <a:highlight>
                  <a:srgbClr val="FFFFFF"/>
                </a:highlight>
              </a:rPr>
              <a:t>Dokumenty strategiczne EU</a:t>
            </a:r>
            <a:endParaRPr sz="3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54" name="Google Shape;54;g388db09bf15_0_772"/>
          <p:cNvSpPr txBox="1"/>
          <p:nvPr/>
        </p:nvSpPr>
        <p:spPr>
          <a:xfrm>
            <a:off x="797859" y="1339662"/>
            <a:ext cx="10596282" cy="434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900" b="1" dirty="0" err="1">
                <a:solidFill>
                  <a:schemeClr val="dk1"/>
                </a:solidFill>
              </a:rPr>
              <a:t>Europejska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Strategia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Odporności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Wodnej</a:t>
            </a:r>
            <a:r>
              <a:rPr lang="en-US" sz="1900" b="1" dirty="0">
                <a:solidFill>
                  <a:schemeClr val="dk1"/>
                </a:solidFill>
              </a:rPr>
              <a:t> (EWRS, </a:t>
            </a:r>
            <a:r>
              <a:rPr lang="en-US" sz="1900" b="1" i="1" dirty="0">
                <a:solidFill>
                  <a:schemeClr val="dk1"/>
                </a:solidFill>
              </a:rPr>
              <a:t>Water Resilience Strategy</a:t>
            </a:r>
            <a:r>
              <a:rPr lang="en-US" sz="1900" b="1" dirty="0">
                <a:solidFill>
                  <a:schemeClr val="dk1"/>
                </a:solidFill>
              </a:rPr>
              <a:t>):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Dokument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strategiczny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określający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horyzontalną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wizję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cele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makroekonomiczne</a:t>
            </a:r>
            <a:r>
              <a:rPr lang="en-US" sz="1900" dirty="0">
                <a:solidFill>
                  <a:schemeClr val="dk1"/>
                </a:solidFill>
              </a:rPr>
              <a:t>. </a:t>
            </a:r>
            <a:r>
              <a:rPr lang="en-US" sz="1900" dirty="0" err="1">
                <a:solidFill>
                  <a:schemeClr val="dk1"/>
                </a:solidFill>
              </a:rPr>
              <a:t>Skupia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się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na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odbudowie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cyklu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wodnego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zwiększeniu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efektywności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wykorzystania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zasobów</a:t>
            </a:r>
            <a:r>
              <a:rPr lang="en-US" sz="1900" dirty="0">
                <a:solidFill>
                  <a:schemeClr val="dk1"/>
                </a:solidFill>
              </a:rPr>
              <a:t>.  </a:t>
            </a:r>
            <a:endParaRPr sz="1900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900" b="1" dirty="0" err="1">
                <a:solidFill>
                  <a:schemeClr val="dk1"/>
                </a:solidFill>
              </a:rPr>
              <a:t>Prawo</a:t>
            </a:r>
            <a:r>
              <a:rPr lang="en-US" sz="1900" b="1" dirty="0">
                <a:solidFill>
                  <a:schemeClr val="dk1"/>
                </a:solidFill>
              </a:rPr>
              <a:t> o </a:t>
            </a:r>
            <a:r>
              <a:rPr lang="en-US" sz="1900" b="1" dirty="0" err="1">
                <a:solidFill>
                  <a:schemeClr val="dk1"/>
                </a:solidFill>
              </a:rPr>
              <a:t>Odbudowie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Zasobów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Przyrodniczych</a:t>
            </a:r>
            <a:r>
              <a:rPr lang="en-US" sz="1900" b="1" dirty="0">
                <a:solidFill>
                  <a:schemeClr val="dk1"/>
                </a:solidFill>
              </a:rPr>
              <a:t> (NRL, </a:t>
            </a:r>
            <a:r>
              <a:rPr lang="en-US" sz="1900" b="1" i="1" dirty="0">
                <a:solidFill>
                  <a:schemeClr val="dk1"/>
                </a:solidFill>
              </a:rPr>
              <a:t>Nature Restoration Law</a:t>
            </a:r>
            <a:r>
              <a:rPr lang="en-US" sz="1900" b="1" dirty="0">
                <a:solidFill>
                  <a:schemeClr val="dk1"/>
                </a:solidFill>
              </a:rPr>
              <a:t>):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Rozporządzenie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ustanawiające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wiążące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cele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ilościowe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dla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państw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członkowskich</a:t>
            </a:r>
            <a:r>
              <a:rPr lang="en-US" sz="1900" dirty="0">
                <a:solidFill>
                  <a:schemeClr val="dk1"/>
                </a:solidFill>
              </a:rPr>
              <a:t> w </a:t>
            </a:r>
            <a:r>
              <a:rPr lang="en-US" sz="1900" dirty="0" err="1">
                <a:solidFill>
                  <a:schemeClr val="dk1"/>
                </a:solidFill>
              </a:rPr>
              <a:t>zakresie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aktywnej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odbudowy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kluczowych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ekosystemów</a:t>
            </a:r>
            <a:r>
              <a:rPr lang="en-US" sz="1900" dirty="0">
                <a:solidFill>
                  <a:schemeClr val="dk1"/>
                </a:solidFill>
              </a:rPr>
              <a:t>, </a:t>
            </a:r>
            <a:r>
              <a:rPr lang="en-US" sz="1900" dirty="0" err="1">
                <a:solidFill>
                  <a:schemeClr val="dk1"/>
                </a:solidFill>
              </a:rPr>
              <a:t>takich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jak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mokradła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lasy</a:t>
            </a:r>
            <a:r>
              <a:rPr lang="en-US" sz="1900" dirty="0">
                <a:solidFill>
                  <a:schemeClr val="dk1"/>
                </a:solidFill>
              </a:rPr>
              <a:t>, </a:t>
            </a:r>
            <a:r>
              <a:rPr lang="en-US" sz="1900" dirty="0" err="1">
                <a:solidFill>
                  <a:schemeClr val="dk1"/>
                </a:solidFill>
              </a:rPr>
              <a:t>które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mają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bezpośredni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wpływ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na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retencję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wody</a:t>
            </a:r>
            <a:r>
              <a:rPr lang="en-US" sz="1900" dirty="0">
                <a:solidFill>
                  <a:schemeClr val="dk1"/>
                </a:solidFill>
              </a:rPr>
              <a:t>.  </a:t>
            </a:r>
            <a:endParaRPr sz="1900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en-US" sz="1900" b="1" dirty="0">
                <a:solidFill>
                  <a:schemeClr val="dk1"/>
                </a:solidFill>
              </a:rPr>
              <a:t>Norma GAEC 2 (Dobra </a:t>
            </a:r>
            <a:r>
              <a:rPr lang="en-US" sz="1900" b="1" dirty="0" err="1">
                <a:solidFill>
                  <a:schemeClr val="dk1"/>
                </a:solidFill>
              </a:rPr>
              <a:t>Kultura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Rolna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zgodna</a:t>
            </a:r>
            <a:r>
              <a:rPr lang="en-US" sz="1900" b="1" dirty="0">
                <a:solidFill>
                  <a:schemeClr val="dk1"/>
                </a:solidFill>
              </a:rPr>
              <a:t> z </a:t>
            </a:r>
            <a:r>
              <a:rPr lang="en-US" sz="1900" b="1" dirty="0" err="1">
                <a:solidFill>
                  <a:schemeClr val="dk1"/>
                </a:solidFill>
              </a:rPr>
              <a:t>Ochroną</a:t>
            </a:r>
            <a:r>
              <a:rPr lang="en-US" sz="1900" b="1" dirty="0">
                <a:solidFill>
                  <a:schemeClr val="dk1"/>
                </a:solidFill>
              </a:rPr>
              <a:t> </a:t>
            </a:r>
            <a:r>
              <a:rPr lang="en-US" sz="1900" b="1" dirty="0" err="1">
                <a:solidFill>
                  <a:schemeClr val="dk1"/>
                </a:solidFill>
              </a:rPr>
              <a:t>Środowiska</a:t>
            </a:r>
            <a:r>
              <a:rPr lang="en-US" sz="1900" b="1" dirty="0">
                <a:solidFill>
                  <a:schemeClr val="dk1"/>
                </a:solidFill>
              </a:rPr>
              <a:t> 2):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Mechanizm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operacyjny</a:t>
            </a:r>
            <a:r>
              <a:rPr lang="en-US" sz="1900" dirty="0">
                <a:solidFill>
                  <a:schemeClr val="dk1"/>
                </a:solidFill>
              </a:rPr>
              <a:t> w </a:t>
            </a:r>
            <a:r>
              <a:rPr lang="en-US" sz="1900" dirty="0" err="1">
                <a:solidFill>
                  <a:schemeClr val="dk1"/>
                </a:solidFill>
              </a:rPr>
              <a:t>ramach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Warunkowości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Wspólnej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Polityki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Rolnej</a:t>
            </a:r>
            <a:r>
              <a:rPr lang="en-US" sz="1900" dirty="0">
                <a:solidFill>
                  <a:schemeClr val="dk1"/>
                </a:solidFill>
              </a:rPr>
              <a:t> (WPR), </a:t>
            </a:r>
            <a:r>
              <a:rPr lang="en-US" sz="1900" dirty="0" err="1">
                <a:solidFill>
                  <a:schemeClr val="dk1"/>
                </a:solidFill>
              </a:rPr>
              <a:t>który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zapewnia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obowiązkową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ochronę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terenów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podmokłych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i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gleb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organicznych</a:t>
            </a:r>
            <a:r>
              <a:rPr lang="en-US" sz="1900" dirty="0">
                <a:solidFill>
                  <a:schemeClr val="dk1"/>
                </a:solidFill>
              </a:rPr>
              <a:t> w </a:t>
            </a:r>
            <a:r>
              <a:rPr lang="en-US" sz="1900" dirty="0" err="1">
                <a:solidFill>
                  <a:schemeClr val="dk1"/>
                </a:solidFill>
              </a:rPr>
              <a:t>rolnictwie</a:t>
            </a:r>
            <a:r>
              <a:rPr lang="en-US" sz="1900" dirty="0">
                <a:solidFill>
                  <a:schemeClr val="dk1"/>
                </a:solidFill>
              </a:rPr>
              <a:t>, </a:t>
            </a:r>
            <a:r>
              <a:rPr lang="en-US" sz="1900" dirty="0" err="1">
                <a:solidFill>
                  <a:schemeClr val="dk1"/>
                </a:solidFill>
              </a:rPr>
              <a:t>stanowiąc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minimalny</a:t>
            </a:r>
            <a:r>
              <a:rPr lang="en-US" sz="1900" dirty="0">
                <a:solidFill>
                  <a:schemeClr val="dk1"/>
                </a:solidFill>
              </a:rPr>
              <a:t>, </a:t>
            </a:r>
            <a:r>
              <a:rPr lang="en-US" sz="1900" dirty="0" err="1">
                <a:solidFill>
                  <a:schemeClr val="dk1"/>
                </a:solidFill>
              </a:rPr>
              <a:t>prawnie</a:t>
            </a: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900" dirty="0" err="1">
                <a:solidFill>
                  <a:schemeClr val="dk1"/>
                </a:solidFill>
              </a:rPr>
              <a:t>wiążący</a:t>
            </a:r>
            <a:r>
              <a:rPr lang="en-US" sz="1900" dirty="0">
                <a:solidFill>
                  <a:schemeClr val="dk1"/>
                </a:solidFill>
              </a:rPr>
              <a:t> standard </a:t>
            </a:r>
            <a:r>
              <a:rPr lang="en-US" sz="1900" dirty="0" err="1">
                <a:solidFill>
                  <a:schemeClr val="dk1"/>
                </a:solidFill>
              </a:rPr>
              <a:t>operacyjny</a:t>
            </a:r>
            <a:r>
              <a:rPr lang="en-US" sz="1900" dirty="0">
                <a:solidFill>
                  <a:schemeClr val="dk1"/>
                </a:solidFill>
              </a:rPr>
              <a:t>.</a:t>
            </a:r>
            <a:endParaRPr sz="2750" dirty="0">
              <a:solidFill>
                <a:srgbClr val="001D3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388db09bf15_0_7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152401"/>
            <a:ext cx="8862526" cy="662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388db09bf15_0_0" descr="Przepływy wody w rzekach na tle przepływów charakterystycznych (fot. IMGW-PIB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588" y="206188"/>
            <a:ext cx="6604715" cy="622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388db09bf1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8030" y="206188"/>
            <a:ext cx="4263358" cy="380478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388db09bf15_0_0"/>
          <p:cNvSpPr/>
          <p:nvPr/>
        </p:nvSpPr>
        <p:spPr>
          <a:xfrm>
            <a:off x="7070874" y="5339650"/>
            <a:ext cx="35292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u="sng">
                <a:solidFill>
                  <a:schemeClr val="hlink"/>
                </a:solidFill>
                <a:hlinkClick r:id="rId5"/>
              </a:rPr>
              <a:t>https://gisplay.pl/mapy/11482-na-tej-mapie-sprawdzisz-aktualne-i-prognozowane-stany-wody-w-rzekach.html</a:t>
            </a:r>
            <a:r>
              <a:rPr lang="en-US" sz="12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67" name="Google Shape;67;g388db09bf15_0_0"/>
          <p:cNvSpPr/>
          <p:nvPr/>
        </p:nvSpPr>
        <p:spPr>
          <a:xfrm>
            <a:off x="7068030" y="4558155"/>
            <a:ext cx="35292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>
                <a:solidFill>
                  <a:schemeClr val="dk1"/>
                </a:solidFill>
              </a:rPr>
              <a:t>INFORMACJA O SYTUACJI HYDROLOGICZNO – METEOROLOGICZNEJ W POLSCE z dnia 13 września 2024 r.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8922eb73d4_0_76"/>
          <p:cNvSpPr txBox="1">
            <a:spLocks noGrp="1"/>
          </p:cNvSpPr>
          <p:nvPr>
            <p:ph type="body" idx="1"/>
          </p:nvPr>
        </p:nvSpPr>
        <p:spPr>
          <a:xfrm>
            <a:off x="1835700" y="4837567"/>
            <a:ext cx="85206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Ryc.5. Trendy SNQ, SSQ, SWQ dla stacji Łąki w latach 2004-2023 (Źródło: opracowanie własne na podstawie danych IMGW-PIB.)</a:t>
            </a:r>
            <a:endParaRPr/>
          </a:p>
        </p:txBody>
      </p:sp>
      <p:pic>
        <p:nvPicPr>
          <p:cNvPr id="73" name="Google Shape;73;g38922eb73d4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276" y="203201"/>
            <a:ext cx="7101348" cy="45211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38922eb73d4_0_76"/>
          <p:cNvSpPr txBox="1"/>
          <p:nvPr/>
        </p:nvSpPr>
        <p:spPr>
          <a:xfrm>
            <a:off x="1835700" y="5686367"/>
            <a:ext cx="7225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Zmiana klimatu a dostępność zasobów wód powierzchniowych, inż Paulina Hibner, WIKSiG UPWr</a:t>
            </a:r>
            <a:endParaRPr/>
          </a:p>
        </p:txBody>
      </p:sp>
      <p:sp>
        <p:nvSpPr>
          <p:cNvPr id="75" name="Google Shape;75;g38922eb73d4_0_76"/>
          <p:cNvSpPr txBox="1"/>
          <p:nvPr/>
        </p:nvSpPr>
        <p:spPr>
          <a:xfrm>
            <a:off x="4947900" y="760267"/>
            <a:ext cx="114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Barycz</a:t>
            </a:r>
            <a:endParaRPr sz="1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38922eb73d4_0_8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25" y="248429"/>
            <a:ext cx="4320000" cy="265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38922eb73d4_0_83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1375" y="234579"/>
            <a:ext cx="4320000" cy="26703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38922eb73d4_0_83"/>
          <p:cNvSpPr txBox="1"/>
          <p:nvPr/>
        </p:nvSpPr>
        <p:spPr>
          <a:xfrm>
            <a:off x="4480425" y="572800"/>
            <a:ext cx="114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Barycz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83" name="Google Shape;83;g38922eb73d4_0_83"/>
          <p:cNvSpPr txBox="1"/>
          <p:nvPr/>
        </p:nvSpPr>
        <p:spPr>
          <a:xfrm>
            <a:off x="8668575" y="572800"/>
            <a:ext cx="114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Prosna</a:t>
            </a:r>
            <a:endParaRPr sz="1800" b="1">
              <a:solidFill>
                <a:srgbClr val="0000FF"/>
              </a:solidFill>
            </a:endParaRPr>
          </a:p>
        </p:txBody>
      </p:sp>
      <p:pic>
        <p:nvPicPr>
          <p:cNvPr id="84" name="Google Shape;84;g38922eb73d4_0_83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375" y="3158166"/>
            <a:ext cx="4320000" cy="35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38922eb73d4_0_83"/>
          <p:cNvSpPr txBox="1"/>
          <p:nvPr/>
        </p:nvSpPr>
        <p:spPr>
          <a:xfrm>
            <a:off x="8370375" y="3843142"/>
            <a:ext cx="174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Nysa </a:t>
            </a:r>
            <a:r>
              <a:rPr lang="en-US" sz="1800" b="1" dirty="0" err="1">
                <a:solidFill>
                  <a:srgbClr val="0000FF"/>
                </a:solidFill>
              </a:rPr>
              <a:t>Kłodzka</a:t>
            </a:r>
            <a:endParaRPr sz="1800" b="1" dirty="0">
              <a:solidFill>
                <a:srgbClr val="0000FF"/>
              </a:solidFill>
            </a:endParaRPr>
          </a:p>
        </p:txBody>
      </p:sp>
      <p:pic>
        <p:nvPicPr>
          <p:cNvPr id="86" name="Google Shape;86;g38922eb73d4_0_83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2225" y="3339230"/>
            <a:ext cx="4320000" cy="332401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8922eb73d4_0_83"/>
          <p:cNvSpPr txBox="1"/>
          <p:nvPr/>
        </p:nvSpPr>
        <p:spPr>
          <a:xfrm>
            <a:off x="4351575" y="3854717"/>
            <a:ext cx="140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Kamienna</a:t>
            </a:r>
            <a:endParaRPr sz="1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388db09bf15_0_7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3071" y="407344"/>
            <a:ext cx="9647816" cy="5599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8db09bf15_0_199"/>
          <p:cNvSpPr txBox="1">
            <a:spLocks noGrp="1"/>
          </p:cNvSpPr>
          <p:nvPr>
            <p:ph type="body" idx="1"/>
          </p:nvPr>
        </p:nvSpPr>
        <p:spPr>
          <a:xfrm>
            <a:off x="5430415" y="3585882"/>
            <a:ext cx="5712714" cy="264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126004" indent="0">
              <a:buSzPct val="145772"/>
              <a:buNone/>
            </a:pPr>
            <a:r>
              <a:rPr lang="en-US" sz="1764" dirty="0" err="1"/>
              <a:t>Akwen</a:t>
            </a:r>
            <a:r>
              <a:rPr lang="en-US" sz="1764" dirty="0"/>
              <a:t> ma </a:t>
            </a:r>
            <a:r>
              <a:rPr lang="en-US" sz="1764" dirty="0" err="1"/>
              <a:t>powstać</a:t>
            </a:r>
            <a:r>
              <a:rPr lang="en-US" sz="1764" dirty="0"/>
              <a:t> </a:t>
            </a:r>
            <a:r>
              <a:rPr lang="en-US" sz="1764" dirty="0" err="1"/>
              <a:t>niedaleko</a:t>
            </a:r>
            <a:r>
              <a:rPr lang="en-US" sz="1764" dirty="0"/>
              <a:t> </a:t>
            </a:r>
            <a:r>
              <a:rPr lang="en-US" sz="1764" dirty="0" err="1"/>
              <a:t>Rawicza</a:t>
            </a:r>
            <a:r>
              <a:rPr lang="en-US" sz="1764" dirty="0"/>
              <a:t>, </a:t>
            </a:r>
            <a:r>
              <a:rPr lang="en-US" sz="1764" dirty="0" err="1"/>
              <a:t>między</a:t>
            </a:r>
            <a:r>
              <a:rPr lang="en-US" sz="1764" dirty="0"/>
              <a:t> </a:t>
            </a:r>
            <a:r>
              <a:rPr lang="en-US" sz="1764" dirty="0" err="1"/>
              <a:t>Folwarkiem</a:t>
            </a:r>
            <a:r>
              <a:rPr lang="en-US" sz="1764" dirty="0"/>
              <a:t>, </a:t>
            </a:r>
            <a:r>
              <a:rPr lang="en-US" sz="1764" dirty="0" err="1"/>
              <a:t>Kąkolnem</a:t>
            </a:r>
            <a:r>
              <a:rPr lang="en-US" sz="1764" dirty="0"/>
              <a:t> </a:t>
            </a:r>
            <a:r>
              <a:rPr lang="en-US" sz="1764" dirty="0" err="1"/>
              <a:t>i</a:t>
            </a:r>
            <a:r>
              <a:rPr lang="en-US" sz="1764" dirty="0"/>
              <a:t> </a:t>
            </a:r>
            <a:r>
              <a:rPr lang="en-US" sz="1764" dirty="0" err="1"/>
              <a:t>Laskową</a:t>
            </a:r>
            <a:r>
              <a:rPr lang="en-US" sz="1764" dirty="0"/>
              <a:t>. </a:t>
            </a:r>
            <a:r>
              <a:rPr lang="en-US" sz="1764" dirty="0" err="1"/>
              <a:t>Pełnić</a:t>
            </a:r>
            <a:r>
              <a:rPr lang="en-US" sz="1764" dirty="0"/>
              <a:t> ma </a:t>
            </a:r>
            <a:r>
              <a:rPr lang="en-US" sz="1764" dirty="0" err="1"/>
              <a:t>przede</a:t>
            </a:r>
            <a:r>
              <a:rPr lang="en-US" sz="1764" dirty="0"/>
              <a:t> </a:t>
            </a:r>
            <a:r>
              <a:rPr lang="en-US" sz="1764" dirty="0" err="1"/>
              <a:t>wszystkim</a:t>
            </a:r>
            <a:r>
              <a:rPr lang="en-US" sz="1764" dirty="0"/>
              <a:t> </a:t>
            </a:r>
            <a:r>
              <a:rPr lang="en-US" sz="1764" dirty="0" err="1"/>
              <a:t>rolę</a:t>
            </a:r>
            <a:r>
              <a:rPr lang="en-US" sz="1764" dirty="0"/>
              <a:t> </a:t>
            </a:r>
            <a:r>
              <a:rPr lang="en-US" sz="1764" dirty="0" err="1"/>
              <a:t>retencyjną</a:t>
            </a:r>
            <a:r>
              <a:rPr lang="en-US" sz="1764" dirty="0"/>
              <a:t> </a:t>
            </a:r>
            <a:r>
              <a:rPr lang="en-US" sz="1764" dirty="0" err="1"/>
              <a:t>i</a:t>
            </a:r>
            <a:r>
              <a:rPr lang="en-US" sz="1764" dirty="0"/>
              <a:t> </a:t>
            </a:r>
            <a:r>
              <a:rPr lang="en-US" sz="1764" dirty="0" err="1"/>
              <a:t>zapobiegać</a:t>
            </a:r>
            <a:r>
              <a:rPr lang="en-US" sz="1764" dirty="0"/>
              <a:t> </a:t>
            </a:r>
            <a:r>
              <a:rPr lang="en-US" sz="1764" dirty="0" err="1"/>
              <a:t>suszy</a:t>
            </a:r>
            <a:r>
              <a:rPr lang="en-US" sz="1764" dirty="0"/>
              <a:t>, ale </a:t>
            </a:r>
            <a:r>
              <a:rPr lang="en-US" sz="1764" dirty="0" err="1"/>
              <a:t>niewykluczone</a:t>
            </a:r>
            <a:r>
              <a:rPr lang="en-US" sz="1764" dirty="0"/>
              <a:t>, </a:t>
            </a:r>
            <a:r>
              <a:rPr lang="en-US" sz="1764" dirty="0" err="1"/>
              <a:t>że</a:t>
            </a:r>
            <a:r>
              <a:rPr lang="en-US" sz="1764" dirty="0"/>
              <a:t> </a:t>
            </a:r>
            <a:r>
              <a:rPr lang="en-US" sz="1764" dirty="0" err="1"/>
              <a:t>będzie</a:t>
            </a:r>
            <a:r>
              <a:rPr lang="en-US" sz="1764" dirty="0"/>
              <a:t> </a:t>
            </a:r>
            <a:r>
              <a:rPr lang="en-US" sz="1764" dirty="0" err="1"/>
              <a:t>służył</a:t>
            </a:r>
            <a:r>
              <a:rPr lang="en-US" sz="1764" dirty="0"/>
              <a:t> </a:t>
            </a:r>
            <a:r>
              <a:rPr lang="en-US" sz="1764" dirty="0" err="1"/>
              <a:t>także</a:t>
            </a:r>
            <a:r>
              <a:rPr lang="en-US" sz="1764" dirty="0"/>
              <a:t> </a:t>
            </a:r>
            <a:r>
              <a:rPr lang="en-US" sz="1764" dirty="0" err="1"/>
              <a:t>jako</a:t>
            </a:r>
            <a:r>
              <a:rPr lang="en-US" sz="1764" dirty="0"/>
              <a:t> </a:t>
            </a:r>
            <a:r>
              <a:rPr lang="en-US" sz="1764" dirty="0" err="1"/>
              <a:t>miejsce</a:t>
            </a:r>
            <a:r>
              <a:rPr lang="en-US" sz="1764" dirty="0"/>
              <a:t> </a:t>
            </a:r>
            <a:r>
              <a:rPr lang="en-US" sz="1764" dirty="0" err="1"/>
              <a:t>rekreacji</a:t>
            </a:r>
            <a:r>
              <a:rPr lang="en-US" sz="1764" dirty="0"/>
              <a:t>. „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Zbiornik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ma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mieć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260 ha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5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mln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metrów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sześciennych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Jego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koszt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to 150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mln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64" i="1" dirty="0" err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zł</a:t>
            </a:r>
            <a:r>
              <a:rPr lang="en-US" sz="1764" i="1" dirty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”  </a:t>
            </a:r>
            <a:r>
              <a:rPr lang="en-US" sz="1764" b="1" i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= 1,9 m </a:t>
            </a:r>
            <a:r>
              <a:rPr lang="en-US" sz="1764" b="1" i="1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głębokości</a:t>
            </a:r>
            <a:r>
              <a:rPr lang="en-US" sz="1764" b="1" i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dirty="0"/>
          </a:p>
          <a:p>
            <a:pPr marL="126004" indent="0">
              <a:buSzPct val="145772"/>
              <a:buNone/>
            </a:pPr>
            <a:endParaRPr sz="1764" i="1" dirty="0">
              <a:solidFill>
                <a:srgbClr val="21252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6004" indent="0">
              <a:buSzPct val="145772"/>
              <a:buNone/>
            </a:pPr>
            <a:r>
              <a:rPr lang="en-US" sz="1764" u="sng" dirty="0">
                <a:solidFill>
                  <a:schemeClr val="hlink"/>
                </a:solidFill>
                <a:hlinkClick r:id="rId3"/>
              </a:rPr>
              <a:t>https://rawicz24.pl/wiadomosci/zbiornik-retencyjny-pod-rawiczem-ujety-w-panstwowych-planach/Uo2sCNYk3HbbX1acwpCP</a:t>
            </a:r>
            <a:r>
              <a:rPr lang="en-US" sz="1764" dirty="0"/>
              <a:t> </a:t>
            </a:r>
            <a:endParaRPr dirty="0"/>
          </a:p>
        </p:txBody>
      </p:sp>
      <p:sp>
        <p:nvSpPr>
          <p:cNvPr id="98" name="Google Shape;98;g388db09bf15_0_199"/>
          <p:cNvSpPr/>
          <p:nvPr/>
        </p:nvSpPr>
        <p:spPr>
          <a:xfrm>
            <a:off x="5542384" y="6143775"/>
            <a:ext cx="4572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23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https://rawicz24.pl/wiadomosci/podpisali-porozumienie-w-sprawie-budowy-zbiornika-foto/FUIwJn85jR2UUFvPlzUO</a:t>
            </a:r>
            <a:r>
              <a:rPr lang="en-US" sz="1323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99" name="Google Shape;99;g388db09bf15_0_1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1602" y="-26774"/>
            <a:ext cx="3451527" cy="337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88db09bf15_0_199" descr="Źródło: zmigrod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21"/>
            <a:ext cx="5384799" cy="685787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388db09bf15_0_199"/>
          <p:cNvSpPr txBox="1">
            <a:spLocks noGrp="1"/>
          </p:cNvSpPr>
          <p:nvPr>
            <p:ph type="title"/>
          </p:nvPr>
        </p:nvSpPr>
        <p:spPr>
          <a:xfrm>
            <a:off x="1889968" y="265516"/>
            <a:ext cx="3129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70707"/>
            </a:pPr>
            <a:r>
              <a:rPr lang="en-US" b="1"/>
              <a:t>Zbiornik Masłówka</a:t>
            </a:r>
            <a:br>
              <a:rPr lang="en-US" b="1"/>
            </a:br>
            <a:endParaRPr/>
          </a:p>
        </p:txBody>
      </p:sp>
      <p:sp>
        <p:nvSpPr>
          <p:cNvPr id="102" name="Google Shape;102;g388db09bf15_0_199"/>
          <p:cNvSpPr/>
          <p:nvPr/>
        </p:nvSpPr>
        <p:spPr>
          <a:xfrm>
            <a:off x="5430415" y="98694"/>
            <a:ext cx="21429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23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https://inzynieria.com/geoinzynieria/wiadomosci/65901,co-z-budowa-zbiornika-maslowka-decyzje-podejma-wody-polskie</a:t>
            </a:r>
            <a:r>
              <a:rPr lang="en-US" sz="1323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1168</Words>
  <Application>Microsoft Office PowerPoint</Application>
  <PresentationFormat>Panoramiczny</PresentationFormat>
  <Paragraphs>113</Paragraphs>
  <Slides>26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4" baseType="lpstr">
      <vt:lpstr>Calibri</vt:lpstr>
      <vt:lpstr>Arial</vt:lpstr>
      <vt:lpstr>Noto Sans</vt:lpstr>
      <vt:lpstr>Archivo</vt:lpstr>
      <vt:lpstr>Times New Roman</vt:lpstr>
      <vt:lpstr>Open Sans</vt:lpstr>
      <vt:lpstr>Quattrocento Sans</vt:lpstr>
      <vt:lpstr>1_Motyw pakietu Office</vt:lpstr>
      <vt:lpstr> Konferencja pn.: Gospodarowanie zasobami wody  w rolnictwie i na obszarach wiejskich   </vt:lpstr>
      <vt:lpstr>Wpływ rolnictwa na zasoby wodne i środowisko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Zbiornik Masłówka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Licznik i mianownik polskiej retencji, czyli 15% odpływu. Cel osiągnięty! OPUBLIKOWANO 23 MARCA 2023 PRZEZ MATEUSZ GRYGORUK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Podsumowanie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Konferencja pn.: Gospodarowanie zasobami wody  w rolnictwie i na obszarach wiejskich   </dc:title>
  <dc:creator>bvfgh</dc:creator>
  <cp:lastModifiedBy>tomkow666 tomkow666</cp:lastModifiedBy>
  <cp:revision>3</cp:revision>
  <dcterms:created xsi:type="dcterms:W3CDTF">2002-08-14T09:13:53Z</dcterms:created>
  <dcterms:modified xsi:type="dcterms:W3CDTF">2025-10-06T06:54:59Z</dcterms:modified>
</cp:coreProperties>
</file>