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sldIdLst>
    <p:sldId id="295" r:id="rId10"/>
    <p:sldId id="258" r:id="rId11"/>
    <p:sldId id="257" r:id="rId12"/>
    <p:sldId id="259" r:id="rId13"/>
    <p:sldId id="264" r:id="rId14"/>
    <p:sldId id="260" r:id="rId15"/>
    <p:sldId id="261" r:id="rId16"/>
    <p:sldId id="262" r:id="rId17"/>
    <p:sldId id="265" r:id="rId18"/>
    <p:sldId id="263" r:id="rId19"/>
    <p:sldId id="280" r:id="rId20"/>
    <p:sldId id="281" r:id="rId21"/>
    <p:sldId id="282" r:id="rId22"/>
    <p:sldId id="266" r:id="rId23"/>
    <p:sldId id="269" r:id="rId24"/>
    <p:sldId id="267" r:id="rId25"/>
    <p:sldId id="268" r:id="rId26"/>
    <p:sldId id="276" r:id="rId27"/>
    <p:sldId id="277" r:id="rId28"/>
    <p:sldId id="278" r:id="rId29"/>
    <p:sldId id="279" r:id="rId30"/>
    <p:sldId id="292" r:id="rId31"/>
    <p:sldId id="293" r:id="rId32"/>
    <p:sldId id="294" r:id="rId33"/>
    <p:sldId id="270" r:id="rId34"/>
    <p:sldId id="271" r:id="rId35"/>
    <p:sldId id="272" r:id="rId36"/>
    <p:sldId id="283" r:id="rId37"/>
    <p:sldId id="284" r:id="rId38"/>
    <p:sldId id="285" r:id="rId39"/>
    <p:sldId id="288" r:id="rId40"/>
    <p:sldId id="290" r:id="rId41"/>
    <p:sldId id="291" r:id="rId42"/>
    <p:sldId id="275" r:id="rId43"/>
    <p:sldId id="286" r:id="rId44"/>
    <p:sldId id="287" r:id="rId45"/>
    <p:sldId id="289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867-2714-41B3-972B-40187941D8E3}" type="datetimeFigureOut">
              <a:rPr lang="pl-PL" smtClean="0"/>
              <a:t>05.10.2025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6918-F68B-4598-8414-5F9A88D09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7471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867-2714-41B3-972B-40187941D8E3}" type="datetimeFigureOut">
              <a:rPr lang="pl-PL" smtClean="0"/>
              <a:t>05.10.2025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6918-F68B-4598-8414-5F9A88D09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4668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867-2714-41B3-972B-40187941D8E3}" type="datetimeFigureOut">
              <a:rPr lang="pl-PL" smtClean="0"/>
              <a:t>05.10.2025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6918-F68B-4598-8414-5F9A88D09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76776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326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798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042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767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4820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457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431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198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867-2714-41B3-972B-40187941D8E3}" type="datetimeFigureOut">
              <a:rPr lang="pl-PL" smtClean="0"/>
              <a:t>05.10.2025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6918-F68B-4598-8414-5F9A88D09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5526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172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0658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974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688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155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1432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5601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6445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7205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419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867-2714-41B3-972B-40187941D8E3}" type="datetimeFigureOut">
              <a:rPr lang="pl-PL" smtClean="0"/>
              <a:t>05.10.2025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6918-F68B-4598-8414-5F9A88D09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1023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414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3955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229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1697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179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7984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468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9974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724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699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867-2714-41B3-972B-40187941D8E3}" type="datetimeFigureOut">
              <a:rPr lang="pl-PL" smtClean="0"/>
              <a:t>05.10.2025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6918-F68B-4598-8414-5F9A88D09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2231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3790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7194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227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2703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499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1484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335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7385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7727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911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867-2714-41B3-972B-40187941D8E3}" type="datetimeFigureOut">
              <a:rPr lang="pl-PL" smtClean="0"/>
              <a:t>05.10.2025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6918-F68B-4598-8414-5F9A88D09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77072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3101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3284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3450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1602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475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1989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2427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5609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3878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435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867-2714-41B3-972B-40187941D8E3}" type="datetimeFigureOut">
              <a:rPr lang="pl-PL" smtClean="0"/>
              <a:t>05.10.2025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6918-F68B-4598-8414-5F9A88D09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25931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501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753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3998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1483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2460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3609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47296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1045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2734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93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867-2714-41B3-972B-40187941D8E3}" type="datetimeFigureOut">
              <a:rPr lang="pl-PL" smtClean="0"/>
              <a:t>05.10.2025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6918-F68B-4598-8414-5F9A88D09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29556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2421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6058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05495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4383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5220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131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0352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0085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0931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719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867-2714-41B3-972B-40187941D8E3}" type="datetimeFigureOut">
              <a:rPr lang="pl-PL" smtClean="0"/>
              <a:t>05.10.2025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6918-F68B-4598-8414-5F9A88D09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13250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4158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8015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5539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7440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7301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901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9525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9096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54220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706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A867-2714-41B3-972B-40187941D8E3}" type="datetimeFigureOut">
              <a:rPr lang="pl-PL" smtClean="0"/>
              <a:t>05.10.2025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1F6918-F68B-4598-8414-5F9A88D09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93863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0912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0492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8005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5576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2286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365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5397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45257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2715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86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BA867-2714-41B3-972B-40187941D8E3}" type="datetimeFigureOut">
              <a:rPr lang="pl-PL" smtClean="0"/>
              <a:t>05.10.2025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1F6918-F68B-4598-8414-5F9A88D09AF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212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05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1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DCCFB1-60A3-4402-8C3E-2630326EA62F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0B0145-DAB7-44C8-A96E-F1F4C7CF22A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50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99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95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429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62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1F033E-F45C-4045-85F3-DF6F9E0B43EB}" type="datetimeFigureOut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05.10.2025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DEB28-CA05-4531-90AE-42338F9E457E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70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2D695A-D617-BB57-33B6-7D6A862D48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E2CF4E-24B9-47FA-F3AB-4B5DBB068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1787" y="1375794"/>
            <a:ext cx="10687574" cy="2768367"/>
          </a:xfrm>
        </p:spPr>
        <p:txBody>
          <a:bodyPr>
            <a:normAutofit fontScale="90000"/>
          </a:bodyPr>
          <a:lstStyle/>
          <a:p>
            <a:b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Konferencja pn.: </a:t>
            </a:r>
            <a:b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Gospodarowanie zasobami wody w rolnictwie i na obszarach wiejskich</a:t>
            </a:r>
            <a:b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Budowa i utrzymanie infrastruktury retencyjnej</a:t>
            </a:r>
            <a:b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dr inż. Robert Kasperek prof. uczelni</a:t>
            </a:r>
            <a:b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Uniwersytet Przyrodniczy we Wrocławiu</a:t>
            </a:r>
            <a:b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Instytut Inżynierii Środowiska</a:t>
            </a:r>
            <a:b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7 październik 2025 r., Wrocław</a:t>
            </a:r>
            <a:b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FBE38CE-95AD-1259-0973-C6BDCE2BA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20" y="3406627"/>
            <a:ext cx="12194920" cy="2029439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E5D1D003-5BDA-6A5E-6CF1-D53EF01C327C}"/>
              </a:ext>
            </a:extLst>
          </p:cNvPr>
          <p:cNvSpPr txBox="1"/>
          <p:nvPr/>
        </p:nvSpPr>
        <p:spPr>
          <a:xfrm>
            <a:off x="0" y="5436066"/>
            <a:ext cx="12192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i="0" dirty="0">
                <a:solidFill>
                  <a:prstClr val="black"/>
                </a:solidFill>
                <a:latin typeface="Calibri"/>
                <a:cs typeface="+mn-cs"/>
              </a:rPr>
              <a:t>Materiał opracowany przez </a:t>
            </a:r>
            <a:r>
              <a:rPr lang="pl-PL" sz="1600" b="1" dirty="0">
                <a:solidFill>
                  <a:prstClr val="black"/>
                </a:solidFill>
                <a:latin typeface="Calibri"/>
                <a:cs typeface="+mn-cs"/>
              </a:rPr>
              <a:t>dr inż. Roberta Kasperka prof. Uczelni UP we Wrocławiu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i="0" dirty="0">
                <a:solidFill>
                  <a:prstClr val="black"/>
                </a:solidFill>
                <a:latin typeface="Calibri"/>
                <a:cs typeface="+mn-cs"/>
              </a:rPr>
              <a:t>na zlecenie </a:t>
            </a:r>
            <a:r>
              <a:rPr lang="pl-PL" sz="1600" b="1" dirty="0">
                <a:solidFill>
                  <a:prstClr val="black"/>
                </a:solidFill>
                <a:latin typeface="Calibri"/>
                <a:cs typeface="+mn-cs"/>
              </a:rPr>
              <a:t>Centrum Doradztwa Rolniczego w Brwinowie, Oddział w Warszawie</a:t>
            </a:r>
            <a:br>
              <a:rPr lang="pl-PL" sz="1600" b="1" i="0" dirty="0">
                <a:solidFill>
                  <a:prstClr val="black"/>
                </a:solidFill>
                <a:latin typeface="Calibri"/>
                <a:cs typeface="+mn-cs"/>
              </a:rPr>
            </a:br>
            <a:r>
              <a:rPr lang="pl-PL" sz="1600" b="1" i="0" dirty="0">
                <a:solidFill>
                  <a:prstClr val="black"/>
                </a:solidFill>
                <a:latin typeface="Calibri"/>
              </a:rPr>
              <a:t>Materiał dofinansowany ze środków Unii Europejskiej w ramach Planu Strategicznego WPR 2023-2027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i="0" dirty="0">
                <a:solidFill>
                  <a:prstClr val="black"/>
                </a:solidFill>
                <a:latin typeface="Calibri"/>
              </a:rPr>
              <a:t>Instytucja Zarządzająca Planem Strategicznym dla Wspólnej Polityki Rolnej na lata 2023-2027 - Minister Rolnictwa i Rozwoju Wsi</a:t>
            </a:r>
            <a:endParaRPr lang="pl-PL" sz="1600" b="1" i="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863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206691"/>
            <a:ext cx="11262360" cy="268630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" y="3045394"/>
            <a:ext cx="8429625" cy="3689004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8932545" y="3366402"/>
            <a:ext cx="309181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Na Wiśle padł kolejny rekord, 23 sierpnia 2025 na stacji Warszawa-Bulwary stan wyniósł 9 cm - najniższy wynik w historii pomiarów</a:t>
            </a:r>
          </a:p>
        </p:txBody>
      </p:sp>
    </p:spTree>
    <p:extLst>
      <p:ext uri="{BB962C8B-B14F-4D97-AF65-F5344CB8AC3E}">
        <p14:creationId xmlns:p14="http://schemas.microsoft.com/office/powerpoint/2010/main" val="1184023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6" y="0"/>
            <a:ext cx="12193435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3352" y="692696"/>
            <a:ext cx="11521280" cy="4995936"/>
          </a:xfrm>
          <a:ln>
            <a:noFill/>
          </a:ln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pl-PL" sz="2000" dirty="0">
                <a:solidFill>
                  <a:prstClr val="white"/>
                </a:solidFill>
              </a:rPr>
            </a:br>
            <a:endParaRPr lang="pl-PL" sz="20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Podtytuł 2"/>
          <p:cNvSpPr txBox="1">
            <a:spLocks/>
          </p:cNvSpPr>
          <p:nvPr/>
        </p:nvSpPr>
        <p:spPr>
          <a:xfrm>
            <a:off x="1559496" y="161073"/>
            <a:ext cx="9433048" cy="6396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Urządzenia do pomiary transportu rumowiska (łapaczki) i batymetrii dna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692696"/>
            <a:ext cx="5734050" cy="37242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572" y="4005064"/>
            <a:ext cx="4844157" cy="260650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8520" y="620688"/>
            <a:ext cx="3322281" cy="3949879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0372" y="4751412"/>
            <a:ext cx="383857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23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6" y="0"/>
            <a:ext cx="12193435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3352" y="692696"/>
            <a:ext cx="11521280" cy="4995936"/>
          </a:xfrm>
          <a:ln>
            <a:noFill/>
          </a:ln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 </a:t>
            </a:r>
            <a:br>
              <a:rPr lang="pl-PL" sz="2000" dirty="0">
                <a:solidFill>
                  <a:schemeClr val="bg1"/>
                </a:solidFill>
              </a:rPr>
            </a:br>
            <a:endParaRPr lang="pl-PL" sz="20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Podtytuł 2"/>
          <p:cNvSpPr txBox="1">
            <a:spLocks/>
          </p:cNvSpPr>
          <p:nvPr/>
        </p:nvSpPr>
        <p:spPr>
          <a:xfrm>
            <a:off x="1775519" y="62038"/>
            <a:ext cx="8496944" cy="6997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Badane zbiorniki pod kątem zamulenia, jakości osadów oraz ich wykorzystania gospodarczego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910923"/>
            <a:ext cx="6459296" cy="5832648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93131E96-41DF-4D24-66C5-33FC2B379B77}"/>
              </a:ext>
            </a:extLst>
          </p:cNvPr>
          <p:cNvSpPr txBox="1"/>
          <p:nvPr/>
        </p:nvSpPr>
        <p:spPr>
          <a:xfrm>
            <a:off x="6986719" y="1772816"/>
            <a:ext cx="48699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1- Otmuchów (rzeka Nysa </a:t>
            </a:r>
            <a:r>
              <a:rPr kumimoji="0" lang="pl-PL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Kł</a:t>
            </a:r>
            <a:r>
              <a:rPr kumimoji="0" lang="pl-PL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– Nysa (rzeka Nysa </a:t>
            </a:r>
            <a:r>
              <a:rPr kumimoji="0" lang="pl-PL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Kł</a:t>
            </a:r>
            <a:r>
              <a:rPr kumimoji="0" lang="pl-PL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 – Besko (rzeka Wisłoka)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 – Jeziorsko (rzeka Warta)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5 - Lubachów  (rzeka Bystrzyca)</a:t>
            </a:r>
          </a:p>
        </p:txBody>
      </p:sp>
    </p:spTree>
    <p:extLst>
      <p:ext uri="{BB962C8B-B14F-4D97-AF65-F5344CB8AC3E}">
        <p14:creationId xmlns:p14="http://schemas.microsoft.com/office/powerpoint/2010/main" val="4143592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6" y="0"/>
            <a:ext cx="12193435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3352" y="692696"/>
            <a:ext cx="11521280" cy="4995936"/>
          </a:xfrm>
          <a:ln>
            <a:noFill/>
          </a:ln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 </a:t>
            </a:r>
            <a:br>
              <a:rPr lang="pl-PL" sz="2000" dirty="0">
                <a:solidFill>
                  <a:schemeClr val="bg1"/>
                </a:solidFill>
              </a:rPr>
            </a:br>
            <a:endParaRPr lang="pl-PL" sz="20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Podtytuł 2"/>
          <p:cNvSpPr txBox="1">
            <a:spLocks/>
          </p:cNvSpPr>
          <p:nvPr/>
        </p:nvSpPr>
        <p:spPr>
          <a:xfrm>
            <a:off x="1775519" y="62038"/>
            <a:ext cx="8496944" cy="69975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Badane zbiorniki pod kątem zamulenia, jakości osadów oraz ich wykorzystania gospodarczego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823830"/>
            <a:ext cx="9197174" cy="296520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688" y="4049166"/>
            <a:ext cx="8530836" cy="19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77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8600" y="259079"/>
            <a:ext cx="11689080" cy="548641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Budowa infrastruktury retencyjnej w Polsce aktualne realizacje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33" y="1371600"/>
            <a:ext cx="11592614" cy="4530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00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36219" y="198120"/>
            <a:ext cx="11719560" cy="944880"/>
          </a:xfrm>
        </p:spPr>
        <p:txBody>
          <a:bodyPr>
            <a:normAutofit fontScale="90000"/>
          </a:bodyPr>
          <a:lstStyle/>
          <a:p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Budowa suchego zbiornika przeciwpowodziowego Góra Ropczycka, koszt 33 mln zł, termin marzec 2027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387" y="1333499"/>
            <a:ext cx="10627224" cy="523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48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76" y="996729"/>
            <a:ext cx="11687045" cy="354939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77" y="222470"/>
            <a:ext cx="11687045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56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55173" y="197427"/>
            <a:ext cx="9144000" cy="518853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Przygotowania do nowych inwestycji IR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06" y="1005840"/>
            <a:ext cx="11749221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16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07571" y="284163"/>
            <a:ext cx="11042469" cy="619351"/>
          </a:xfrm>
        </p:spPr>
        <p:txBody>
          <a:bodyPr>
            <a:normAutofit fontScale="90000"/>
          </a:bodyPr>
          <a:lstStyle/>
          <a:p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Ustawa Prawo Wodne 2017 – 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wybrane działy z budownictwa wodnego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056" y="903514"/>
            <a:ext cx="9423497" cy="572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848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879" y="518160"/>
            <a:ext cx="11492921" cy="602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27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6240" y="152399"/>
            <a:ext cx="11079480" cy="5760721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Zakres wystąpienia</a:t>
            </a:r>
            <a:b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Wprowadzenie: rodzaje i stan infrastruktury, inicjatywy, programy, wyzwania, przykładowe inwestycyjne</a:t>
            </a:r>
            <a:b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Budowa infrastruktury retencyjnej IR</a:t>
            </a:r>
            <a:b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Monitorowanie i utrzymanie IR</a:t>
            </a:r>
            <a:b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Podsumowanie </a:t>
            </a:r>
            <a:b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5656" y="1816416"/>
            <a:ext cx="4416744" cy="441674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" y="4313873"/>
            <a:ext cx="3962400" cy="203535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987" y="4025784"/>
            <a:ext cx="3208973" cy="261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666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800" y="161434"/>
            <a:ext cx="10608919" cy="302894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00" y="3190380"/>
            <a:ext cx="10608919" cy="301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31" y="484648"/>
            <a:ext cx="11561307" cy="57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17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55172" y="126942"/>
            <a:ext cx="9144000" cy="930333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Utrzymanie infrastruktury retencyjnej -  kluczowe działania eksploatacyjne i konserwacyjne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735" y="1057275"/>
            <a:ext cx="9286875" cy="580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42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55173" y="197427"/>
            <a:ext cx="9144000" cy="930333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Utrzymanie infrastruktury retencyjnej -  kluczowe działania eksploatacyjne i konserwacyjne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163" y="1127760"/>
            <a:ext cx="972602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17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55173" y="197427"/>
            <a:ext cx="9144000" cy="930333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Utrzymanie infrastruktury retencyjnej -  kluczowe działania eksploatacyjne i konserwacyjne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81" y="1404937"/>
            <a:ext cx="10765184" cy="504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490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55173" y="197427"/>
            <a:ext cx="9144000" cy="518853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Utrzymanie infrastruktury retencyjnej: Nysa </a:t>
            </a:r>
            <a:r>
              <a:rPr lang="pl-PL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Kł</a:t>
            </a: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1460" y="944880"/>
            <a:ext cx="7848600" cy="36576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748" y="3642360"/>
            <a:ext cx="568642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04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49" y="0"/>
            <a:ext cx="11930196" cy="452437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2" y="4631055"/>
            <a:ext cx="6353175" cy="20955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894" y="4097655"/>
            <a:ext cx="508635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59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55173" y="166947"/>
            <a:ext cx="9144000" cy="518853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Stan techniczny ZBH wg CTKZ za 2023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63" y="853440"/>
            <a:ext cx="8507820" cy="58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0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55173" y="166947"/>
            <a:ext cx="9144000" cy="518853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Stan bezpieczeństwa ZBH wg CTKZ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4219" y="832559"/>
            <a:ext cx="7085907" cy="590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44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55173" y="166947"/>
            <a:ext cx="9144000" cy="518853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Stan techniczny WP wg CTKZ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907" y="944880"/>
            <a:ext cx="8318532" cy="574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36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55173" y="197427"/>
            <a:ext cx="9144000" cy="518853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Wprowadzenie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16" y="716280"/>
            <a:ext cx="8263284" cy="304259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760" y="420015"/>
            <a:ext cx="2514600" cy="36290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16" y="4052089"/>
            <a:ext cx="4559964" cy="237283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1080" y="2153486"/>
            <a:ext cx="3488055" cy="424848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400" y="4196071"/>
            <a:ext cx="3630498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35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55173" y="166947"/>
            <a:ext cx="9144000" cy="518853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Stan bezpieczeństwa WP wg CTKZ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356" y="685800"/>
            <a:ext cx="8161634" cy="595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894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6" y="-99392"/>
            <a:ext cx="12193435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3352" y="692696"/>
            <a:ext cx="11521280" cy="4995936"/>
          </a:xfrm>
          <a:ln>
            <a:noFill/>
          </a:ln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 </a:t>
            </a:r>
            <a:br>
              <a:rPr lang="pl-PL" sz="2000" dirty="0">
                <a:solidFill>
                  <a:schemeClr val="bg1"/>
                </a:solidFill>
              </a:rPr>
            </a:br>
            <a:endParaRPr lang="pl-PL" sz="20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Podtytuł 2"/>
          <p:cNvSpPr txBox="1">
            <a:spLocks/>
          </p:cNvSpPr>
          <p:nvPr/>
        </p:nvSpPr>
        <p:spPr>
          <a:xfrm>
            <a:off x="269529" y="-114632"/>
            <a:ext cx="10835640" cy="62068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Ocena stanu technicznego - pomiar dronem podwodnym w obrębie budowli upustowej na zbiorniku</a:t>
            </a: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793842"/>
            <a:ext cx="5991225" cy="36766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7934" y="3975970"/>
            <a:ext cx="4720528" cy="256193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0619" y="3906555"/>
            <a:ext cx="3913971" cy="2700762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964" y="617934"/>
            <a:ext cx="5096698" cy="3286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405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6" y="0"/>
            <a:ext cx="12193435" cy="6858000"/>
          </a:xfrm>
          <a:prstGeom prst="rect">
            <a:avLst/>
          </a:prstGeom>
        </p:spPr>
      </p:pic>
      <p:sp>
        <p:nvSpPr>
          <p:cNvPr id="7" name="Podtytuł 2"/>
          <p:cNvSpPr txBox="1">
            <a:spLocks/>
          </p:cNvSpPr>
          <p:nvPr/>
        </p:nvSpPr>
        <p:spPr>
          <a:xfrm>
            <a:off x="1559496" y="161073"/>
            <a:ext cx="8496944" cy="4596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Pomiary ADCP na Odrze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5237"/>
            <a:ext cx="5466543" cy="409990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886" y="641602"/>
            <a:ext cx="622935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326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6" y="0"/>
            <a:ext cx="12193435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3352" y="692696"/>
            <a:ext cx="11521280" cy="4995936"/>
          </a:xfrm>
          <a:ln>
            <a:noFill/>
          </a:ln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 </a:t>
            </a:r>
            <a:br>
              <a:rPr lang="pl-PL" sz="2000" dirty="0">
                <a:solidFill>
                  <a:schemeClr val="bg1"/>
                </a:solidFill>
              </a:rPr>
            </a:br>
            <a:endParaRPr lang="pl-PL" sz="20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Podtytuł 2"/>
          <p:cNvSpPr txBox="1">
            <a:spLocks/>
          </p:cNvSpPr>
          <p:nvPr/>
        </p:nvSpPr>
        <p:spPr>
          <a:xfrm>
            <a:off x="1559496" y="161073"/>
            <a:ext cx="8496944" cy="4596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Pomiary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StreamPro</a:t>
            </a: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ADCP na zbiorniku Michalice i wyniki</a:t>
            </a:r>
            <a:endParaRPr kumimoji="0" lang="pl-PL" sz="20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48" y="617800"/>
            <a:ext cx="9765556" cy="605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680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55173" y="0"/>
            <a:ext cx="9144000" cy="518853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Podsumowanie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471" y="518853"/>
            <a:ext cx="9425403" cy="4992916"/>
          </a:xfrm>
          <a:prstGeom prst="rect">
            <a:avLst/>
          </a:prstGeom>
        </p:spPr>
      </p:pic>
      <p:sp>
        <p:nvSpPr>
          <p:cNvPr id="4" name="pole tekstowe 3"/>
          <p:cNvSpPr txBox="1"/>
          <p:nvPr/>
        </p:nvSpPr>
        <p:spPr>
          <a:xfrm>
            <a:off x="1" y="5511769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Konieczność uwzględniania podczas budowy infrastruktury retencyjnej wpływu zanieczyszczeń wód (chlorki, siarczany) na jej zużycie i degradację </a:t>
            </a:r>
          </a:p>
        </p:txBody>
      </p:sp>
    </p:spTree>
    <p:extLst>
      <p:ext uri="{BB962C8B-B14F-4D97-AF65-F5344CB8AC3E}">
        <p14:creationId xmlns:p14="http://schemas.microsoft.com/office/powerpoint/2010/main" val="37932773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55173" y="197427"/>
            <a:ext cx="9144000" cy="518853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Podsumowanie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716280"/>
            <a:ext cx="7636193" cy="566719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50" y="197427"/>
            <a:ext cx="3724979" cy="496257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802880" y="5226784"/>
            <a:ext cx="43891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Systematyczne aktualizacje instrukcji eksploatacji i gospodarowania wodą na budowlach, szczególnie po powodziach (1997, 2010, 2024)</a:t>
            </a:r>
          </a:p>
        </p:txBody>
      </p:sp>
    </p:spTree>
    <p:extLst>
      <p:ext uri="{BB962C8B-B14F-4D97-AF65-F5344CB8AC3E}">
        <p14:creationId xmlns:p14="http://schemas.microsoft.com/office/powerpoint/2010/main" val="631616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55173" y="197427"/>
            <a:ext cx="9144000" cy="518853"/>
          </a:xfrm>
        </p:spPr>
        <p:txBody>
          <a:bodyPr>
            <a:normAutofit fontScale="90000"/>
          </a:bodyPr>
          <a:lstStyle/>
          <a:p>
            <a:b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Podsumowanie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" y="823912"/>
            <a:ext cx="11430000" cy="294842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219" y="3879964"/>
            <a:ext cx="5267401" cy="296291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636" y="3879964"/>
            <a:ext cx="4169884" cy="29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08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726" y="0"/>
            <a:ext cx="12193435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3352" y="692696"/>
            <a:ext cx="11521280" cy="4995936"/>
          </a:xfrm>
          <a:ln>
            <a:noFill/>
          </a:ln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br>
              <a:rPr lang="pl-PL" sz="2000" dirty="0">
                <a:solidFill>
                  <a:schemeClr val="bg1"/>
                </a:solidFill>
              </a:rPr>
            </a:br>
            <a:r>
              <a:rPr lang="pl-PL" sz="2000" dirty="0">
                <a:solidFill>
                  <a:schemeClr val="bg1"/>
                </a:solidFill>
              </a:rPr>
              <a:t> </a:t>
            </a:r>
            <a:br>
              <a:rPr lang="pl-PL" sz="2000" dirty="0">
                <a:solidFill>
                  <a:schemeClr val="bg1"/>
                </a:solidFill>
              </a:rPr>
            </a:br>
            <a:endParaRPr lang="pl-PL" sz="2000" dirty="0">
              <a:ln>
                <a:solidFill>
                  <a:schemeClr val="accent1">
                    <a:shade val="50000"/>
                  </a:schemeClr>
                </a:solidFill>
              </a:ln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057" y="0"/>
            <a:ext cx="10169863" cy="465840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9949" y="4727709"/>
            <a:ext cx="8108077" cy="207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96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" y="182533"/>
            <a:ext cx="11354753" cy="327356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" y="3456099"/>
            <a:ext cx="4476750" cy="329565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1133" y="2936987"/>
            <a:ext cx="6529388" cy="381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00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" y="169545"/>
            <a:ext cx="5572125" cy="407350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430" y="597968"/>
            <a:ext cx="6465570" cy="321666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017" y="3122295"/>
            <a:ext cx="5724525" cy="344805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44" y="3956550"/>
            <a:ext cx="5631180" cy="278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74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62902"/>
            <a:ext cx="7848600" cy="282513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569017"/>
            <a:ext cx="5715000" cy="282892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2730817"/>
            <a:ext cx="5715000" cy="366712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573" y="566746"/>
            <a:ext cx="3594654" cy="196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04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097" y="230505"/>
            <a:ext cx="8924925" cy="37147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4186238"/>
            <a:ext cx="3821430" cy="257436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475" y="4186238"/>
            <a:ext cx="62674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17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77" y="122825"/>
            <a:ext cx="6763703" cy="346433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894" y="402905"/>
            <a:ext cx="4330329" cy="290417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439" y="3726262"/>
            <a:ext cx="9337357" cy="302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583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39933" y="213361"/>
            <a:ext cx="9144000" cy="1005840"/>
          </a:xfrm>
        </p:spPr>
        <p:txBody>
          <a:bodyPr>
            <a:normAutofit fontScale="90000"/>
          </a:bodyPr>
          <a:lstStyle/>
          <a:p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Program Funduszy Europejskich na Infrastrukturę, Klimat i Środowisko (</a:t>
            </a:r>
            <a:r>
              <a:rPr lang="pl-PL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FEnIKS</a:t>
            </a:r>
            <a:r>
              <a:rPr lang="pl-PL" sz="3200" b="1" dirty="0">
                <a:latin typeface="Arial" panose="020B0604020202020204" pitchFamily="34" charset="0"/>
                <a:cs typeface="Arial" panose="020B0604020202020204" pitchFamily="34" charset="0"/>
              </a:rPr>
              <a:t>) – 7 mld zł.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99" y="1674494"/>
            <a:ext cx="11553267" cy="4468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8573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468</Words>
  <Application>Microsoft Office PowerPoint</Application>
  <PresentationFormat>Panoramiczny</PresentationFormat>
  <Paragraphs>42</Paragraphs>
  <Slides>37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9</vt:i4>
      </vt:variant>
      <vt:variant>
        <vt:lpstr>Tytuły slajdów</vt:lpstr>
      </vt:variant>
      <vt:variant>
        <vt:i4>37</vt:i4>
      </vt:variant>
    </vt:vector>
  </HeadingPairs>
  <TitlesOfParts>
    <vt:vector size="50" baseType="lpstr">
      <vt:lpstr>Arial</vt:lpstr>
      <vt:lpstr>Arial Black</vt:lpstr>
      <vt:lpstr>Calibri</vt:lpstr>
      <vt:lpstr>Calibri Light</vt:lpstr>
      <vt:lpstr>Motyw pakietu Office</vt:lpstr>
      <vt:lpstr>1_Motyw pakietu Office</vt:lpstr>
      <vt:lpstr>2_Motyw pakietu Office</vt:lpstr>
      <vt:lpstr>3_Motyw pakietu Office</vt:lpstr>
      <vt:lpstr>4_Motyw pakietu Office</vt:lpstr>
      <vt:lpstr>5_Motyw pakietu Office</vt:lpstr>
      <vt:lpstr>6_Motyw pakietu Office</vt:lpstr>
      <vt:lpstr>7_Motyw pakietu Office</vt:lpstr>
      <vt:lpstr>8_Motyw pakietu Office</vt:lpstr>
      <vt:lpstr>          Konferencja pn.:  Gospodarowanie zasobami wody w rolnictwie i na obszarach wiejskich  Budowa i utrzymanie infrastruktury retencyjnej  dr inż. Robert Kasperek prof. uczelni Uniwersytet Przyrodniczy we Wrocławiu Instytut Inżynierii Środowiska  7 październik 2025 r., Wrocław  </vt:lpstr>
      <vt:lpstr>  Zakres wystąpienia Wprowadzenie: rodzaje i stan infrastruktury, inicjatywy, programy, wyzwania, przykładowe inwestycyjne Budowa infrastruktury retencyjnej IR Monitorowanie i utrzymanie IR Podsumowanie    </vt:lpstr>
      <vt:lpstr> Wprowadzenie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Program Funduszy Europejskich na Infrastrukturę, Klimat i Środowisko (FEnIKS) – 7 mld zł.</vt:lpstr>
      <vt:lpstr>Prezentacja programu PowerPoint</vt:lpstr>
      <vt:lpstr> </vt:lpstr>
      <vt:lpstr>      </vt:lpstr>
      <vt:lpstr>      </vt:lpstr>
      <vt:lpstr> Budowa infrastruktury retencyjnej w Polsce aktualne realizacje</vt:lpstr>
      <vt:lpstr>Budowa suchego zbiornika przeciwpowodziowego Góra Ropczycka, koszt 33 mln zł, termin marzec 2027</vt:lpstr>
      <vt:lpstr>Prezentacja programu PowerPoint</vt:lpstr>
      <vt:lpstr> Przygotowania do nowych inwestycji IR</vt:lpstr>
      <vt:lpstr>Ustawa Prawo Wodne 2017 – wybrane działy z budownictwa wodnego</vt:lpstr>
      <vt:lpstr>Prezentacja programu PowerPoint</vt:lpstr>
      <vt:lpstr>Prezentacja programu PowerPoint</vt:lpstr>
      <vt:lpstr>Prezentacja programu PowerPoint</vt:lpstr>
      <vt:lpstr> Utrzymanie infrastruktury retencyjnej -  kluczowe działania eksploatacyjne i konserwacyjne</vt:lpstr>
      <vt:lpstr> Utrzymanie infrastruktury retencyjnej -  kluczowe działania eksploatacyjne i konserwacyjne</vt:lpstr>
      <vt:lpstr> Utrzymanie infrastruktury retencyjnej -  kluczowe działania eksploatacyjne i konserwacyjne</vt:lpstr>
      <vt:lpstr> Utrzymanie infrastruktury retencyjnej: Nysa Kł., </vt:lpstr>
      <vt:lpstr>Prezentacja programu PowerPoint</vt:lpstr>
      <vt:lpstr> Stan techniczny ZBH wg CTKZ za 2023</vt:lpstr>
      <vt:lpstr> Stan bezpieczeństwa ZBH wg CTKZ</vt:lpstr>
      <vt:lpstr> Stan techniczny WP wg CTKZ</vt:lpstr>
      <vt:lpstr> Stan bezpieczeństwa WP wg CTKZ</vt:lpstr>
      <vt:lpstr>       </vt:lpstr>
      <vt:lpstr>Prezentacja programu PowerPoint</vt:lpstr>
      <vt:lpstr>       </vt:lpstr>
      <vt:lpstr> Podsumowanie</vt:lpstr>
      <vt:lpstr> Podsumowanie</vt:lpstr>
      <vt:lpstr> Podsumowanie</vt:lpstr>
      <vt:lpstr>       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Robert Kasperek  Uniwersytet Przyrodniczy we Wrocławiu Instytut Inżynierii Środowiska  Budowa i utrzymanie infrastruktury retencyjnej</dc:title>
  <dc:creator>rober</dc:creator>
  <cp:lastModifiedBy>DMM</cp:lastModifiedBy>
  <cp:revision>63</cp:revision>
  <dcterms:created xsi:type="dcterms:W3CDTF">2025-10-05T09:54:16Z</dcterms:created>
  <dcterms:modified xsi:type="dcterms:W3CDTF">2025-10-05T19:00:47Z</dcterms:modified>
</cp:coreProperties>
</file>