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6" r:id="rId2"/>
    <p:sldId id="260" r:id="rId3"/>
    <p:sldId id="256" r:id="rId4"/>
    <p:sldId id="263" r:id="rId5"/>
    <p:sldId id="261" r:id="rId6"/>
    <p:sldId id="265" r:id="rId7"/>
    <p:sldId id="267" r:id="rId8"/>
    <p:sldId id="268" r:id="rId9"/>
    <p:sldId id="270" r:id="rId10"/>
    <p:sldId id="278" r:id="rId11"/>
    <p:sldId id="272" r:id="rId12"/>
    <p:sldId id="274" r:id="rId13"/>
    <p:sldId id="273" r:id="rId14"/>
    <p:sldId id="275" r:id="rId15"/>
    <p:sldId id="276" r:id="rId16"/>
    <p:sldId id="277" r:id="rId17"/>
    <p:sldId id="280" r:id="rId18"/>
    <p:sldId id="282" r:id="rId19"/>
    <p:sldId id="281" r:id="rId20"/>
    <p:sldId id="279" r:id="rId2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0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3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06T05:40:21.33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23,'16'0,"12"0,1 0,-1 2,50 9,-60-6,10 2,0 0,1-2,49 2,-61-6,1 1,23 5,32 4,245-12,-308 0,-1 0,1 0,-1-1,1-1,-1 0,16-6,-14 4,0 1,1 0,20-3,-14 3,1 0,27-10,-32 8,1 2,-1 0,1 0,0 2,18-2,158 5,-172-1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06T05:40:39.54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0,'319'16,"-248"-4,-38-6,1-2,38 1,415-6,-468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06T05:40:41.94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23,'3'0,"6"0,8 0,8 0,3-4,5-1,0 1,-2 0,-3 1,-2 1,-3 2,0-1,-2 1,0 0,0 1,-1-1,1 0,-4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6T05:39:39.48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42 0,'1567'-41'0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5T17:59:36.88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 0,'21645'197'0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05T18:00:39.97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1 121,'570'19,"-489"-13,134 5,-160-11,101-12,-141 9,-1-1,27-10,-31 10,0 0,1 1,0 0,0 0,18-1,238 3,108-8,-167 2,23-3,-56 0,-33 3,-132 6,418-22,-289 15,3 0,-75 8,98-13,-103 8,117 4,-81 3,211 8,-131-3,100 21,-62-4,-185-21,252 10,-149-15,209 4,-235 6,47 2,833-11,-875 10,-83-5,1-2,-1-1,44-3,94-11,194 10,-185 5,1317-2,-1375 9,-8-1,18 1,13-1,-58-3,153 27,-194-25,105 13,-102-16,69-3,-68-2,65 7,33 1,-33-3,-45 3,42 3,341-11,-429 0,42-8,-13 1,222-8,-6 3,-151 8,0 5,142 17,77 3,-258-13,-10 1,205 10,-69-2,-10 0,95 3,778-20,-1034 0,0-1,1-2,36-9,89-32,-121 34,-5 3,-1 1,1 2,49-3,97 8,-96 1,-11-2,69-10,-55 5,117 6,-79 2,19-2,640-13,-205 7,-329 8,-16 0,250-4,-343-6,68-1,50-1,-115 2,51-8,69-1,-246 17,1-2,22-4,22-2,48-1,45 0,755 10,-482-1,-411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AB7A5B-1DD3-43D3-B38D-3F42060A3BEC}" type="datetimeFigureOut">
              <a:rPr lang="pl-PL" smtClean="0"/>
              <a:t>06.10.2025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F2D858-2CEB-4B0F-AD80-3EC943F4F0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593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2D858-2CEB-4B0F-AD80-3EC943F4F0A3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2318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7A09A-7B34-1E84-77BD-7BA13B59E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62F945A-60BD-F7A6-48E0-710E778084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006D4EE-6E16-2226-C17B-702DA61AAA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6C4898-9A64-E70D-E79D-5110F4C273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2D858-2CEB-4B0F-AD80-3EC943F4F0A3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9288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2D858-2CEB-4B0F-AD80-3EC943F4F0A3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0081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547D8-9A13-42E8-9A57-CCD45F3AAEAC}" type="datetimeFigureOut">
              <a:rPr lang="pl-PL" smtClean="0"/>
              <a:t>06.10.2025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7C227-50AF-43C9-8D1B-90D111EBE3EC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98187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547D8-9A13-42E8-9A57-CCD45F3AAEAC}" type="datetimeFigureOut">
              <a:rPr lang="pl-PL" smtClean="0"/>
              <a:t>06.10.2025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7C227-50AF-43C9-8D1B-90D111EBE3EC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65742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547D8-9A13-42E8-9A57-CCD45F3AAEAC}" type="datetimeFigureOut">
              <a:rPr lang="pl-PL" smtClean="0"/>
              <a:t>06.10.2025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7C227-50AF-43C9-8D1B-90D111EBE3EC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76628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547D8-9A13-42E8-9A57-CCD45F3AAEAC}" type="datetimeFigureOut">
              <a:rPr lang="pl-PL" smtClean="0"/>
              <a:t>06.10.2025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7C227-50AF-43C9-8D1B-90D111EBE3EC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74918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547D8-9A13-42E8-9A57-CCD45F3AAEAC}" type="datetimeFigureOut">
              <a:rPr lang="pl-PL" smtClean="0"/>
              <a:t>06.10.2025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7C227-50AF-43C9-8D1B-90D111EBE3EC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6811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547D8-9A13-42E8-9A57-CCD45F3AAEAC}" type="datetimeFigureOut">
              <a:rPr lang="pl-PL" smtClean="0"/>
              <a:t>06.10.2025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7C227-50AF-43C9-8D1B-90D111EBE3EC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53095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547D8-9A13-42E8-9A57-CCD45F3AAEAC}" type="datetimeFigureOut">
              <a:rPr lang="pl-PL" smtClean="0"/>
              <a:t>06.10.2025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7C227-50AF-43C9-8D1B-90D111EBE3EC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54439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547D8-9A13-42E8-9A57-CCD45F3AAEAC}" type="datetimeFigureOut">
              <a:rPr lang="pl-PL" smtClean="0"/>
              <a:t>06.10.2025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7C227-50AF-43C9-8D1B-90D111EBE3EC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85221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547D8-9A13-42E8-9A57-CCD45F3AAEAC}" type="datetimeFigureOut">
              <a:rPr lang="pl-PL" smtClean="0"/>
              <a:t>06.10.2025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7C227-50AF-43C9-8D1B-90D111EBE3EC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92254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547D8-9A13-42E8-9A57-CCD45F3AAEAC}" type="datetimeFigureOut">
              <a:rPr lang="pl-PL" smtClean="0"/>
              <a:t>06.10.2025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7C227-50AF-43C9-8D1B-90D111EBE3EC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36829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547D8-9A13-42E8-9A57-CCD45F3AAEAC}" type="datetimeFigureOut">
              <a:rPr lang="pl-PL" smtClean="0"/>
              <a:t>06.10.2025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7C227-50AF-43C9-8D1B-90D111EBE3EC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99598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547D8-9A13-42E8-9A57-CCD45F3AAEAC}" type="datetimeFigureOut">
              <a:rPr lang="pl-PL" smtClean="0"/>
              <a:t>06.10.2025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7C227-50AF-43C9-8D1B-90D111EBE3EC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83915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Relationship Id="rId9" Type="http://schemas.openxmlformats.org/officeDocument/2006/relationships/image" Target="../media/image10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customXml" Target="../ink/ink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customXml" Target="../ink/ink1.xml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customXml" Target="../ink/ink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pl.wikipedia.org/wiki/Miasta_w_Polsce?utm_source=chatgpt.com" TargetMode="External"/><Relationship Id="rId3" Type="http://schemas.openxmlformats.org/officeDocument/2006/relationships/image" Target="../media/image30.png"/><Relationship Id="rId7" Type="http://schemas.openxmlformats.org/officeDocument/2006/relationships/image" Target="../media/image28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.xml"/><Relationship Id="rId5" Type="http://schemas.openxmlformats.org/officeDocument/2006/relationships/image" Target="../media/image270.png"/><Relationship Id="rId4" Type="http://schemas.openxmlformats.org/officeDocument/2006/relationships/customXml" Target="../ink/ink5.xml"/><Relationship Id="rId9" Type="http://schemas.openxmlformats.org/officeDocument/2006/relationships/hyperlink" Target="https://www.gov.pl/web/mswia/baza-jst?utm_source=chatgpt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Widok anteny z mapy doliny">
            <a:extLst>
              <a:ext uri="{FF2B5EF4-FFF2-40B4-BE49-F238E27FC236}">
                <a16:creationId xmlns:a16="http://schemas.microsoft.com/office/drawing/2014/main" id="{4A82E264-94D5-431C-8F1A-B1E0DD653C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16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ECB87038-D3BA-DFAA-43A3-12254D543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l-PL" sz="5200" dirty="0">
                <a:solidFill>
                  <a:srgbClr val="FFFFFF"/>
                </a:solidFill>
              </a:rPr>
              <a:t>Zarządzanie wodami opadowymi</a:t>
            </a:r>
            <a:br>
              <a:rPr lang="pl-PL" sz="5200" dirty="0">
                <a:solidFill>
                  <a:srgbClr val="FFFFFF"/>
                </a:solidFill>
              </a:rPr>
            </a:br>
            <a:r>
              <a:rPr lang="pl-PL" sz="5200" dirty="0">
                <a:solidFill>
                  <a:srgbClr val="FFFFFF"/>
                </a:solidFill>
              </a:rPr>
              <a:t>w gminach wiejskich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27FCA855-DE80-66AC-5A66-E48DFD507A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l-PL" sz="2200" dirty="0">
                <a:solidFill>
                  <a:srgbClr val="FFFFFF"/>
                </a:solidFill>
              </a:rPr>
              <a:t>Prof. dr hab. inż. Paweł Licznar</a:t>
            </a:r>
          </a:p>
          <a:p>
            <a:r>
              <a:rPr lang="pl-PL" sz="2200" dirty="0">
                <a:solidFill>
                  <a:srgbClr val="FFFFFF"/>
                </a:solidFill>
              </a:rPr>
              <a:t>Instytut Inżynierii Środowiska</a:t>
            </a:r>
          </a:p>
          <a:p>
            <a:r>
              <a:rPr lang="pl-PL" sz="2200" dirty="0">
                <a:solidFill>
                  <a:srgbClr val="FFFFFF"/>
                </a:solidFill>
              </a:rPr>
              <a:t>Uniwersytet Przyrodniczy we Wrocławiu</a:t>
            </a:r>
          </a:p>
        </p:txBody>
      </p:sp>
    </p:spTree>
    <p:extLst>
      <p:ext uri="{BB962C8B-B14F-4D97-AF65-F5344CB8AC3E}">
        <p14:creationId xmlns:p14="http://schemas.microsoft.com/office/powerpoint/2010/main" val="239428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5E0B4-651D-DB62-C8CE-B668DA14B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2277FC-D791-E0AE-3A32-6C2281C8E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0753"/>
            <a:ext cx="10515600" cy="1325563"/>
          </a:xfrm>
        </p:spPr>
        <p:txBody>
          <a:bodyPr/>
          <a:lstStyle/>
          <a:p>
            <a:r>
              <a:rPr lang="pl-PL" dirty="0"/>
              <a:t>Narzędzia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A7971D3-286E-CC98-1E38-CC3B5CD31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8178" y="118136"/>
            <a:ext cx="3553745" cy="662172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6E2B038-1DC3-DC03-C27E-BE58BFF95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017" y="1351344"/>
            <a:ext cx="7901617" cy="415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96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3E33D-0694-5601-7085-39D8F9CF1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F0BD41-90FC-C070-BA5A-7295E5D49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0753"/>
            <a:ext cx="10515600" cy="1325563"/>
          </a:xfrm>
        </p:spPr>
        <p:txBody>
          <a:bodyPr/>
          <a:lstStyle/>
          <a:p>
            <a:r>
              <a:rPr lang="pl-PL" dirty="0"/>
              <a:t>Rozsączanie wód opadowych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8E15090-8F90-8E63-824B-681E4DC70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95" y="969191"/>
            <a:ext cx="9092704" cy="382272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7887A84-5A9A-5D51-9D79-500F562EA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571" y="1552564"/>
            <a:ext cx="9583839" cy="424876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8522A67F-2B68-367A-623E-13557D7BEF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6591" y="2623187"/>
            <a:ext cx="9471949" cy="423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4B919-6963-9FB5-804B-9DC87E769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928432-7B49-BDF9-0F19-8B68BD53D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0753"/>
            <a:ext cx="10515600" cy="1325563"/>
          </a:xfrm>
        </p:spPr>
        <p:txBody>
          <a:bodyPr/>
          <a:lstStyle/>
          <a:p>
            <a:r>
              <a:rPr lang="pl-PL" dirty="0"/>
              <a:t>Bilans rozsączania</a:t>
            </a:r>
          </a:p>
        </p:txBody>
      </p:sp>
      <p:pic>
        <p:nvPicPr>
          <p:cNvPr id="4" name="Obraz 3" descr="Obraz zawierający Wykres, linia, diagram, tekst&#10;&#10;Zawartość wygenerowana przez AI może być niepoprawna.">
            <a:extLst>
              <a:ext uri="{FF2B5EF4-FFF2-40B4-BE49-F238E27FC236}">
                <a16:creationId xmlns:a16="http://schemas.microsoft.com/office/drawing/2014/main" id="{7D71852B-3F14-9D48-152F-54E01AB03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9000"/>
            <a:ext cx="5469928" cy="3240000"/>
          </a:xfrm>
          <a:prstGeom prst="rect">
            <a:avLst/>
          </a:prstGeom>
        </p:spPr>
      </p:pic>
      <p:pic>
        <p:nvPicPr>
          <p:cNvPr id="7" name="Obraz 6" descr="Obraz zawierający linia, Wykres, diagram&#10;&#10;Zawartość wygenerowana przez AI może być niepoprawna.">
            <a:extLst>
              <a:ext uri="{FF2B5EF4-FFF2-40B4-BE49-F238E27FC236}">
                <a16:creationId xmlns:a16="http://schemas.microsoft.com/office/drawing/2014/main" id="{0EDBDCDE-2E6D-A58F-249B-6B8A088EF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15055"/>
            <a:ext cx="5469928" cy="3240000"/>
          </a:xfrm>
          <a:prstGeom prst="rect">
            <a:avLst/>
          </a:prstGeom>
        </p:spPr>
      </p:pic>
      <p:pic>
        <p:nvPicPr>
          <p:cNvPr id="11" name="Obraz 10" descr="Obraz zawierający linia, diagram, Wykres&#10;&#10;Zawartość wygenerowana przez AI może być niepoprawna.">
            <a:extLst>
              <a:ext uri="{FF2B5EF4-FFF2-40B4-BE49-F238E27FC236}">
                <a16:creationId xmlns:a16="http://schemas.microsoft.com/office/drawing/2014/main" id="{2B783C71-A556-5727-6DEF-14995C103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42" y="1898248"/>
            <a:ext cx="5855358" cy="346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68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B5EFC-430F-F0C3-9E24-E4BBABA21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A533FF-C342-FCBC-AA2E-7218ED55D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0753"/>
            <a:ext cx="10515600" cy="1325563"/>
          </a:xfrm>
        </p:spPr>
        <p:txBody>
          <a:bodyPr/>
          <a:lstStyle/>
          <a:p>
            <a:r>
              <a:rPr lang="pl-PL" dirty="0"/>
              <a:t>Rozsączanie - koncepcja projektowa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4473AB3-91E5-A142-F826-CA8DEAD44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55" y="1017489"/>
            <a:ext cx="3981920" cy="571319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569CC91-AD44-FF79-6530-1E86E93BC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265" y="990747"/>
            <a:ext cx="3981920" cy="576667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4DE1B46-D402-63B3-2FCE-6E9A72FF4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6382" y="990747"/>
            <a:ext cx="4046789" cy="5766674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7E04BD83-35CB-7306-A71E-B4C53691F3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5088" y="990747"/>
            <a:ext cx="4129358" cy="5867253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44CEA5DC-0BF9-B774-756D-AD525EB063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6548" y="1022718"/>
            <a:ext cx="7376496" cy="580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6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6990D-2FC9-0C2B-449A-0BD8B7E3B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00DC10-A2EF-B7C6-1AF4-6F10E37E3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0753"/>
            <a:ext cx="10515600" cy="1325563"/>
          </a:xfrm>
        </p:spPr>
        <p:txBody>
          <a:bodyPr/>
          <a:lstStyle/>
          <a:p>
            <a:r>
              <a:rPr lang="pl-PL" dirty="0"/>
              <a:t>Retencja wód opadowych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8628192-FDDC-82A3-3A1E-6FA0E46C1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3819"/>
            <a:ext cx="11169570" cy="496818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C3DF372-B400-168A-46EC-454157BA2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92" y="1036104"/>
            <a:ext cx="11914208" cy="535540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8B8E6C0-3C6C-0AEC-2C27-1AC46891D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83" y="1417095"/>
            <a:ext cx="11489395" cy="486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C93BA-FDA7-C44A-585B-797F6BDAB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4CCD2C8-3830-5AE6-D544-76D886C9E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0753"/>
            <a:ext cx="10515600" cy="1325563"/>
          </a:xfrm>
        </p:spPr>
        <p:txBody>
          <a:bodyPr/>
          <a:lstStyle/>
          <a:p>
            <a:r>
              <a:rPr lang="pl-PL" dirty="0"/>
              <a:t>Bilans retencji</a:t>
            </a:r>
          </a:p>
        </p:txBody>
      </p:sp>
      <p:pic>
        <p:nvPicPr>
          <p:cNvPr id="5" name="Obraz 4" descr="Obraz zawierający linia, Wykres, diagram&#10;&#10;Zawartość wygenerowana przez AI może być niepoprawna.">
            <a:extLst>
              <a:ext uri="{FF2B5EF4-FFF2-40B4-BE49-F238E27FC236}">
                <a16:creationId xmlns:a16="http://schemas.microsoft.com/office/drawing/2014/main" id="{40AF5AE3-6CC7-3970-2172-DE5F258E7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1747898"/>
            <a:ext cx="5953125" cy="3524250"/>
          </a:xfrm>
          <a:prstGeom prst="rect">
            <a:avLst/>
          </a:prstGeom>
        </p:spPr>
      </p:pic>
      <p:pic>
        <p:nvPicPr>
          <p:cNvPr id="8" name="Obraz 7" descr="Obraz zawierający linia, diagram, Wykres&#10;&#10;Zawartość wygenerowana przez AI może być niepoprawna.">
            <a:extLst>
              <a:ext uri="{FF2B5EF4-FFF2-40B4-BE49-F238E27FC236}">
                <a16:creationId xmlns:a16="http://schemas.microsoft.com/office/drawing/2014/main" id="{B30F68FF-9450-BE84-FA96-B4FDA8823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622" y="3510023"/>
            <a:ext cx="5472973" cy="3240000"/>
          </a:xfrm>
          <a:prstGeom prst="rect">
            <a:avLst/>
          </a:prstGeom>
        </p:spPr>
      </p:pic>
      <p:pic>
        <p:nvPicPr>
          <p:cNvPr id="10" name="Obraz 9" descr="Obraz zawierający linia, diagram, Wykres&#10;&#10;Zawartość wygenerowana przez AI może być niepoprawna.">
            <a:extLst>
              <a:ext uri="{FF2B5EF4-FFF2-40B4-BE49-F238E27FC236}">
                <a16:creationId xmlns:a16="http://schemas.microsoft.com/office/drawing/2014/main" id="{1CF2AF61-2A01-ECF3-E90B-7E14722F1D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622" y="107977"/>
            <a:ext cx="5472973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992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131F3-3E30-0DF5-AD30-4A39A5372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0B7B550A-EC1F-0AF9-27D6-1CEA44864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3665"/>
            <a:ext cx="11609408" cy="511403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5365DD7-801B-4DF1-8798-1BEB0787A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0753"/>
            <a:ext cx="10515600" cy="1325563"/>
          </a:xfrm>
        </p:spPr>
        <p:txBody>
          <a:bodyPr/>
          <a:lstStyle/>
          <a:p>
            <a:r>
              <a:rPr lang="pl-PL" dirty="0"/>
              <a:t>Wykorzystanie wód opadowych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5D8B3E6-D737-AE85-9083-35CDAF3FC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69" y="1089839"/>
            <a:ext cx="11707786" cy="519521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6ADBF50D-2D98-E1E0-091C-321142CCDF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554" y="1490984"/>
            <a:ext cx="11453636" cy="519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10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5437F-20B6-2FBF-BBB0-C7AAF294A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472146-EC5D-46A2-3CD6-CC07471D6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0753"/>
            <a:ext cx="10515600" cy="1325563"/>
          </a:xfrm>
        </p:spPr>
        <p:txBody>
          <a:bodyPr/>
          <a:lstStyle/>
          <a:p>
            <a:r>
              <a:rPr lang="pl-PL" dirty="0"/>
              <a:t>Zmiany są konieczne – aspekt ilości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C08D665-144D-4A07-6E97-EFC764953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914" y="767568"/>
            <a:ext cx="9315495" cy="609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16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8A75F-8A4B-B1C9-BAC7-8CBC44277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72A0B55-3EA1-A697-A0DA-4565824A5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0753"/>
            <a:ext cx="10515600" cy="1325563"/>
          </a:xfrm>
        </p:spPr>
        <p:txBody>
          <a:bodyPr/>
          <a:lstStyle/>
          <a:p>
            <a:r>
              <a:rPr lang="pl-PL" dirty="0"/>
              <a:t>Zmiany są konieczne – aspekt jakości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2A28B2B-FEF5-4682-F0F6-13DA9CAC2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52" y="767568"/>
            <a:ext cx="9315495" cy="609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07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7E7D86-1201-D5F2-6FD0-5D5E8CEF3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Slide Background">
            <a:extLst>
              <a:ext uri="{FF2B5EF4-FFF2-40B4-BE49-F238E27FC236}">
                <a16:creationId xmlns:a16="http://schemas.microsoft.com/office/drawing/2014/main" id="{5F642B1C-ADBA-5B39-37F5-F3BE3D782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88CF4BA-41BC-FF21-844C-1F2262244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E94BE77-3C9D-EFFE-FC3D-35AFB036A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3173" y="0"/>
            <a:ext cx="4620141" cy="17082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Holistyczne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gospodarowanie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wodą</a:t>
            </a:r>
            <a:endParaRPr lang="en-US" sz="3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31C75FA-AE0A-6B5D-9E65-F338FBE83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770" y="-5"/>
            <a:ext cx="5318902" cy="6858005"/>
          </a:xfrm>
          <a:prstGeom prst="rect">
            <a:avLst/>
          </a:prstGeom>
          <a:ln>
            <a:noFill/>
          </a:ln>
          <a:effectLst>
            <a:outerShdw blurRad="596900" dist="215900" dir="6600000" sx="92000" sy="92000" algn="t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1F304B3-8725-4CF1-7DD5-7555723F66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546" r="20033"/>
          <a:stretch>
            <a:fillRect/>
          </a:stretch>
        </p:blipFill>
        <p:spPr>
          <a:xfrm>
            <a:off x="20" y="4114799"/>
            <a:ext cx="2711454" cy="274320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B3E816A-9AA3-B538-0BA8-0747AB0D6D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078" r="17500"/>
          <a:stretch>
            <a:fillRect/>
          </a:stretch>
        </p:blipFill>
        <p:spPr>
          <a:xfrm>
            <a:off x="2705198" y="4114799"/>
            <a:ext cx="2711474" cy="274320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E205125-5840-7A9D-85A7-652D444CE4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532" r="17649"/>
          <a:stretch>
            <a:fillRect/>
          </a:stretch>
        </p:blipFill>
        <p:spPr>
          <a:xfrm>
            <a:off x="1" y="-8"/>
            <a:ext cx="5416672" cy="4114802"/>
          </a:xfrm>
          <a:prstGeom prst="rect">
            <a:avLst/>
          </a:prstGeom>
          <a:effectLst>
            <a:outerShdw blurRad="254000" dist="190500" dir="5580000" sx="90000" sy="90000" algn="ctr" rotWithShape="0">
              <a:srgbClr val="000000">
                <a:alpha val="25000"/>
              </a:srgbClr>
            </a:outerShdw>
          </a:effec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4043E25A-7269-3DB0-C785-1F369422F57C}"/>
              </a:ext>
            </a:extLst>
          </p:cNvPr>
          <p:cNvSpPr txBox="1"/>
          <p:nvPr/>
        </p:nvSpPr>
        <p:spPr>
          <a:xfrm>
            <a:off x="6049597" y="529987"/>
            <a:ext cx="4620141" cy="38786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Co </a:t>
            </a:r>
            <a:r>
              <a:rPr lang="en-US" sz="2000" dirty="0" err="1"/>
              <a:t>łączy</a:t>
            </a:r>
            <a:r>
              <a:rPr lang="en-US" sz="2000" dirty="0"/>
              <a:t> </a:t>
            </a:r>
            <a:r>
              <a:rPr lang="en-US" sz="2000" dirty="0" err="1"/>
              <a:t>te</a:t>
            </a:r>
            <a:r>
              <a:rPr lang="en-US" sz="2000" dirty="0"/>
              <a:t> </a:t>
            </a:r>
            <a:r>
              <a:rPr lang="en-US" sz="2000" dirty="0" err="1"/>
              <a:t>zdjęcia</a:t>
            </a:r>
            <a:r>
              <a:rPr lang="en-US" sz="2000" dirty="0"/>
              <a:t>?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/>
              <a:t>Położenie</a:t>
            </a:r>
            <a:r>
              <a:rPr lang="en-US" sz="2000" dirty="0"/>
              <a:t> w </a:t>
            </a:r>
            <a:r>
              <a:rPr lang="en-US" sz="2000" dirty="0" err="1"/>
              <a:t>środku</a:t>
            </a:r>
            <a:r>
              <a:rPr lang="en-US" sz="2000" dirty="0"/>
              <a:t> </a:t>
            </a:r>
            <a:r>
              <a:rPr lang="en-US" sz="2000" dirty="0" err="1"/>
              <a:t>pola</a:t>
            </a:r>
            <a:r>
              <a:rPr lang="pl-PL" sz="2000" dirty="0"/>
              <a:t>; b</a:t>
            </a:r>
            <a:r>
              <a:rPr lang="en-US" sz="2000" dirty="0" err="1"/>
              <a:t>rak</a:t>
            </a:r>
            <a:r>
              <a:rPr lang="en-US" sz="2000" dirty="0"/>
              <a:t> </a:t>
            </a:r>
            <a:r>
              <a:rPr lang="en-US" sz="2000" dirty="0" err="1"/>
              <a:t>dużych</a:t>
            </a:r>
            <a:r>
              <a:rPr lang="en-US" sz="2000" dirty="0"/>
              <a:t> </a:t>
            </a:r>
            <a:r>
              <a:rPr lang="en-US" sz="2000" dirty="0" err="1"/>
              <a:t>odbiorników</a:t>
            </a:r>
            <a:r>
              <a:rPr lang="en-US" sz="2000" dirty="0"/>
              <a:t> </a:t>
            </a:r>
            <a:r>
              <a:rPr lang="en-US" sz="2000" dirty="0" err="1"/>
              <a:t>wód</a:t>
            </a:r>
            <a:r>
              <a:rPr lang="en-US" sz="2000" dirty="0"/>
              <a:t>;</a:t>
            </a:r>
            <a:r>
              <a:rPr lang="pl-PL" sz="2000" dirty="0"/>
              <a:t> o</a:t>
            </a:r>
            <a:r>
              <a:rPr lang="en-US" sz="2000" dirty="0" err="1"/>
              <a:t>dnawialne</a:t>
            </a:r>
            <a:r>
              <a:rPr lang="en-US" sz="2000" dirty="0"/>
              <a:t> </a:t>
            </a:r>
            <a:r>
              <a:rPr lang="en-US" sz="2000" dirty="0" err="1"/>
              <a:t>źródła</a:t>
            </a:r>
            <a:r>
              <a:rPr lang="en-US" sz="2000" dirty="0"/>
              <a:t> </a:t>
            </a:r>
            <a:r>
              <a:rPr lang="en-US" sz="2000" dirty="0" err="1"/>
              <a:t>energii</a:t>
            </a:r>
            <a:r>
              <a:rPr lang="pl-PL" sz="2000" dirty="0"/>
              <a:t>…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Stop </a:t>
            </a:r>
            <a:r>
              <a:rPr lang="en-US" sz="2000" dirty="0" err="1"/>
              <a:t>suszy</a:t>
            </a:r>
            <a:r>
              <a:rPr lang="en-US" sz="2000" dirty="0"/>
              <a:t>, </a:t>
            </a:r>
            <a:r>
              <a:rPr lang="en-US" sz="2000" dirty="0" err="1"/>
              <a:t>gospodarka</a:t>
            </a:r>
            <a:r>
              <a:rPr lang="en-US" sz="2000" dirty="0"/>
              <a:t> </a:t>
            </a:r>
            <a:r>
              <a:rPr lang="en-US" sz="2000" dirty="0" err="1"/>
              <a:t>cyrkularna</a:t>
            </a:r>
            <a:r>
              <a:rPr lang="en-US" sz="2000" dirty="0"/>
              <a:t>… 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5C083708-CA1F-DC32-B21A-6F5094871B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4422" y="3575988"/>
            <a:ext cx="5768759" cy="1484721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986B65AF-9E7E-89D0-C928-7B6D8253EA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6805" y="5622107"/>
            <a:ext cx="2617050" cy="996042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7811EB17-FDE9-57EC-B98D-5F64DE9D47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4795" y="5644635"/>
            <a:ext cx="3110679" cy="996043"/>
          </a:xfrm>
          <a:prstGeom prst="rect">
            <a:avLst/>
          </a:prstGeom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F310364C-2C0D-A71E-106F-D8090E20F35A}"/>
              </a:ext>
            </a:extLst>
          </p:cNvPr>
          <p:cNvSpPr txBox="1"/>
          <p:nvPr/>
        </p:nvSpPr>
        <p:spPr>
          <a:xfrm>
            <a:off x="7072554" y="5122629"/>
            <a:ext cx="31106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13–14 kwietnia 2026, Wrocław</a:t>
            </a:r>
          </a:p>
        </p:txBody>
      </p:sp>
    </p:spTree>
    <p:extLst>
      <p:ext uri="{BB962C8B-B14F-4D97-AF65-F5344CB8AC3E}">
        <p14:creationId xmlns:p14="http://schemas.microsoft.com/office/powerpoint/2010/main" val="507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2"/>
          <a:srcRect b="-2631"/>
          <a:stretch/>
        </p:blipFill>
        <p:spPr>
          <a:xfrm>
            <a:off x="0" y="1073334"/>
            <a:ext cx="12159916" cy="4895901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3958389" y="2755232"/>
            <a:ext cx="5450306" cy="2057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5890504-B17C-BDD8-7EFE-D97E71350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84" y="-74061"/>
            <a:ext cx="10515600" cy="1325563"/>
          </a:xfrm>
        </p:spPr>
        <p:txBody>
          <a:bodyPr/>
          <a:lstStyle/>
          <a:p>
            <a:r>
              <a:rPr lang="pl-PL" dirty="0"/>
              <a:t>Zarządzanie woda opadowymi na wsi?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1542CA0-6FAD-EA14-F35E-78F4F67E3BB4}"/>
              </a:ext>
            </a:extLst>
          </p:cNvPr>
          <p:cNvSpPr txBox="1"/>
          <p:nvPr/>
        </p:nvSpPr>
        <p:spPr>
          <a:xfrm>
            <a:off x="428017" y="6050604"/>
            <a:ext cx="10997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Geoportal</a:t>
            </a:r>
            <a:r>
              <a:rPr lang="pl-PL" dirty="0"/>
              <a:t>/mapa topograficzna – stan aktualny</a:t>
            </a:r>
          </a:p>
          <a:p>
            <a:r>
              <a:rPr lang="pl-PL" dirty="0"/>
              <a:t>Brak atrakcji/brak komunikacji/brak infrastruktury … ale tanie działki, szybkie decyzje administracyjne i blisko miasta</a:t>
            </a:r>
          </a:p>
        </p:txBody>
      </p:sp>
    </p:spTree>
    <p:extLst>
      <p:ext uri="{BB962C8B-B14F-4D97-AF65-F5344CB8AC3E}">
        <p14:creationId xmlns:p14="http://schemas.microsoft.com/office/powerpoint/2010/main" val="2631896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B6A3E9-A5CD-1311-969D-AACF5EA21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Widok anteny z mapy doliny">
            <a:extLst>
              <a:ext uri="{FF2B5EF4-FFF2-40B4-BE49-F238E27FC236}">
                <a16:creationId xmlns:a16="http://schemas.microsoft.com/office/drawing/2014/main" id="{47061C4B-926C-3352-B05A-BF7068C026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316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1A660F28-FABB-8ACB-EFAC-F1AAC51C95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l-PL" sz="5200">
                <a:solidFill>
                  <a:srgbClr val="FFFFFF"/>
                </a:solidFill>
              </a:rPr>
              <a:t>Dziękuję za uwagę</a:t>
            </a:r>
            <a:endParaRPr lang="pl-PL" sz="5200" dirty="0">
              <a:solidFill>
                <a:srgbClr val="FFFFFF"/>
              </a:solidFill>
            </a:endParaRP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DBDDC458-8564-8E02-F0F1-6E4612E512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l-PL" sz="2200" dirty="0">
                <a:solidFill>
                  <a:srgbClr val="FFFFFF"/>
                </a:solidFill>
              </a:rPr>
              <a:t>Prof. dr hab. inż. Paweł Licznar</a:t>
            </a:r>
          </a:p>
          <a:p>
            <a:r>
              <a:rPr lang="pl-PL" sz="2200" dirty="0">
                <a:solidFill>
                  <a:srgbClr val="FFFFFF"/>
                </a:solidFill>
              </a:rPr>
              <a:t>e-mail: pawel.licznar@upwr.edu.pl</a:t>
            </a:r>
          </a:p>
          <a:p>
            <a:r>
              <a:rPr lang="pl-PL" sz="2200" dirty="0">
                <a:solidFill>
                  <a:srgbClr val="FFFFFF"/>
                </a:solidFill>
              </a:rPr>
              <a:t>tel. 730-011-301</a:t>
            </a:r>
          </a:p>
        </p:txBody>
      </p:sp>
    </p:spTree>
    <p:extLst>
      <p:ext uri="{BB962C8B-B14F-4D97-AF65-F5344CB8AC3E}">
        <p14:creationId xmlns:p14="http://schemas.microsoft.com/office/powerpoint/2010/main" val="231697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0" y="276224"/>
            <a:ext cx="2982518" cy="3148619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721471" y="1170486"/>
            <a:ext cx="1300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Dobrzykowice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087" y="272888"/>
            <a:ext cx="2984979" cy="3151956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3523412" y="1016597"/>
            <a:ext cx="862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Krzyków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4828473" y="2311869"/>
            <a:ext cx="931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Nadolice </a:t>
            </a:r>
            <a:b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Wielkie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2358111" y="2666236"/>
            <a:ext cx="931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Nadolice </a:t>
            </a:r>
            <a:b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Małe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05" y="3492881"/>
            <a:ext cx="2990376" cy="3156932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881" y="3506199"/>
            <a:ext cx="2977688" cy="3143614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2659048" y="5733286"/>
            <a:ext cx="931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Nadolice </a:t>
            </a:r>
            <a:b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Małe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3523411" y="4168553"/>
            <a:ext cx="862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Krzyków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758282" y="4319105"/>
            <a:ext cx="1300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Dobrzykowice</a:t>
            </a: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066" y="276682"/>
            <a:ext cx="2984907" cy="3151955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569" y="3506199"/>
            <a:ext cx="2977305" cy="3143614"/>
          </a:xfrm>
          <a:prstGeom prst="rect">
            <a:avLst/>
          </a:prstGeom>
        </p:spPr>
      </p:pic>
      <p:sp>
        <p:nvSpPr>
          <p:cNvPr id="18" name="pole tekstowe 17"/>
          <p:cNvSpPr txBox="1"/>
          <p:nvPr/>
        </p:nvSpPr>
        <p:spPr>
          <a:xfrm>
            <a:off x="5134401" y="5607519"/>
            <a:ext cx="931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Nadolice </a:t>
            </a:r>
            <a:b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Wielkie</a:t>
            </a:r>
          </a:p>
        </p:txBody>
      </p:sp>
      <p:pic>
        <p:nvPicPr>
          <p:cNvPr id="20" name="Obraz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973" y="272888"/>
            <a:ext cx="2984836" cy="3151955"/>
          </a:xfrm>
          <a:prstGeom prst="rect">
            <a:avLst/>
          </a:prstGeom>
        </p:spPr>
      </p:pic>
      <p:sp>
        <p:nvSpPr>
          <p:cNvPr id="21" name="pole tekstowe 20"/>
          <p:cNvSpPr txBox="1"/>
          <p:nvPr/>
        </p:nvSpPr>
        <p:spPr>
          <a:xfrm>
            <a:off x="9985566" y="1676799"/>
            <a:ext cx="1130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Chrząstawa</a:t>
            </a:r>
            <a:b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Mała</a:t>
            </a:r>
          </a:p>
        </p:txBody>
      </p:sp>
      <p:pic>
        <p:nvPicPr>
          <p:cNvPr id="22" name="Obraz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862" y="3492882"/>
            <a:ext cx="2989847" cy="3156932"/>
          </a:xfrm>
          <a:prstGeom prst="rect">
            <a:avLst/>
          </a:prstGeom>
        </p:spPr>
      </p:pic>
      <p:sp>
        <p:nvSpPr>
          <p:cNvPr id="23" name="pole tekstowe 22"/>
          <p:cNvSpPr txBox="1"/>
          <p:nvPr/>
        </p:nvSpPr>
        <p:spPr>
          <a:xfrm>
            <a:off x="10366566" y="4934349"/>
            <a:ext cx="1130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Chrząstawa</a:t>
            </a:r>
            <a:b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Mała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0705F28-862C-8C49-523C-8E8E43A5CE30}"/>
              </a:ext>
            </a:extLst>
          </p:cNvPr>
          <p:cNvSpPr txBox="1"/>
          <p:nvPr/>
        </p:nvSpPr>
        <p:spPr>
          <a:xfrm>
            <a:off x="3757196" y="312857"/>
            <a:ext cx="8278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Ortofotomapa panchromatyczna, rozdzielczość 0,5 m; aktualność scen 2000-2002 rok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E075290-BBFC-8556-DA41-2A3B1F89DC27}"/>
              </a:ext>
            </a:extLst>
          </p:cNvPr>
          <p:cNvSpPr txBox="1"/>
          <p:nvPr/>
        </p:nvSpPr>
        <p:spPr>
          <a:xfrm>
            <a:off x="3214276" y="3514357"/>
            <a:ext cx="8819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Ortofotomapa w barwach naturalnych (RGB), wielkość piksela 0,25 m; aktualność 2024 rok</a:t>
            </a:r>
          </a:p>
        </p:txBody>
      </p:sp>
    </p:spTree>
    <p:extLst>
      <p:ext uri="{BB962C8B-B14F-4D97-AF65-F5344CB8AC3E}">
        <p14:creationId xmlns:p14="http://schemas.microsoft.com/office/powerpoint/2010/main" val="756820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35C956CA-A8FB-4F91-A258-FBE459CD9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/>
          <a:srcRect r="13159" b="2"/>
          <a:stretch>
            <a:fillRect/>
          </a:stretch>
        </p:blipFill>
        <p:spPr>
          <a:xfrm>
            <a:off x="5546558" y="-1"/>
            <a:ext cx="6645441" cy="239133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rcRect l="14353" r="11631" b="2"/>
          <a:stretch>
            <a:fillRect/>
          </a:stretch>
        </p:blipFill>
        <p:spPr>
          <a:xfrm>
            <a:off x="5546558" y="2391337"/>
            <a:ext cx="6645441" cy="4466657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0A48D59-8581-41F7-B529-F4617FE07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6000">
                <a:schemeClr val="tx1">
                  <a:lumMod val="95000"/>
                  <a:lumOff val="5000"/>
                </a:schemeClr>
              </a:gs>
              <a:gs pos="90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0124580-A8A1-F026-F40A-6B2F7C020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68" y="910431"/>
            <a:ext cx="4641631" cy="14664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Zmiany widoczne </a:t>
            </a:r>
            <a:br>
              <a:rPr lang="en-US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z kosmosu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67F2066-0253-4771-A5F6-68111E1FE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87669" y="2397906"/>
            <a:ext cx="1100433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8120316-E665-F3F3-0490-46BD8B4A1FF7}"/>
              </a:ext>
            </a:extLst>
          </p:cNvPr>
          <p:cNvSpPr txBox="1"/>
          <p:nvPr/>
        </p:nvSpPr>
        <p:spPr>
          <a:xfrm>
            <a:off x="1187668" y="2492080"/>
            <a:ext cx="4641631" cy="3015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 err="1">
                <a:solidFill>
                  <a:schemeClr val="bg1"/>
                </a:solidFill>
              </a:rPr>
              <a:t>Sceny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satelitane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pozyskane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przez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pl-PL" sz="2000" b="1" dirty="0">
                <a:solidFill>
                  <a:schemeClr val="bg1"/>
                </a:solidFill>
              </a:rPr>
              <a:t>s</a:t>
            </a:r>
            <a:r>
              <a:rPr lang="en-US" sz="2000" b="1" dirty="0" err="1">
                <a:solidFill>
                  <a:schemeClr val="bg1"/>
                </a:solidFill>
              </a:rPr>
              <a:t>atelit</a:t>
            </a:r>
            <a:r>
              <a:rPr lang="pl-PL" sz="2000" b="1" dirty="0">
                <a:solidFill>
                  <a:schemeClr val="bg1"/>
                </a:solidFill>
              </a:rPr>
              <a:t>y</a:t>
            </a:r>
            <a:r>
              <a:rPr lang="en-US" sz="2000" b="1" dirty="0">
                <a:solidFill>
                  <a:schemeClr val="bg1"/>
                </a:solidFill>
              </a:rPr>
              <a:t> Landsat 5</a:t>
            </a:r>
            <a:r>
              <a:rPr lang="pl-PL" sz="2000" b="1" dirty="0">
                <a:solidFill>
                  <a:schemeClr val="bg1"/>
                </a:solidFill>
              </a:rPr>
              <a:t> i 8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 err="1">
                <a:solidFill>
                  <a:schemeClr val="bg1"/>
                </a:solidFill>
              </a:rPr>
              <a:t>kanały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panchromatyczne</a:t>
            </a:r>
            <a:r>
              <a:rPr lang="en-US" sz="2000" b="1" dirty="0">
                <a:solidFill>
                  <a:schemeClr val="bg1"/>
                </a:solidFill>
              </a:rPr>
              <a:t> (</a:t>
            </a:r>
            <a:r>
              <a:rPr lang="en-US" sz="2000" b="1" dirty="0" err="1">
                <a:solidFill>
                  <a:schemeClr val="bg1"/>
                </a:solidFill>
              </a:rPr>
              <a:t>rozdzielczość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przestrzenna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piksela</a:t>
            </a:r>
            <a:r>
              <a:rPr lang="en-US" sz="2000" b="1" dirty="0">
                <a:solidFill>
                  <a:schemeClr val="bg1"/>
                </a:solidFill>
              </a:rPr>
              <a:t> 30m) </a:t>
            </a:r>
            <a:endParaRPr lang="pl-PL" sz="20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 err="1">
                <a:solidFill>
                  <a:schemeClr val="bg1"/>
                </a:solidFill>
              </a:rPr>
              <a:t>kanały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spektralne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pl-PL" sz="2000" b="1" dirty="0">
                <a:solidFill>
                  <a:schemeClr val="bg1"/>
                </a:solidFill>
              </a:rPr>
              <a:t>(</a:t>
            </a:r>
            <a:r>
              <a:rPr lang="en-US" sz="2000" b="1" dirty="0">
                <a:solidFill>
                  <a:schemeClr val="bg1"/>
                </a:solidFill>
              </a:rPr>
              <a:t>B1 - blue, B2 - green,</a:t>
            </a:r>
            <a:r>
              <a:rPr lang="pl-PL" sz="2000" b="1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B3 - red, B4 - Near Infrared, B5 - Short-wave Infrared, B6 – Thermal</a:t>
            </a:r>
            <a:r>
              <a:rPr lang="pl-PL" sz="2000" b="1" dirty="0">
                <a:solidFill>
                  <a:schemeClr val="bg1"/>
                </a:solidFill>
              </a:rPr>
              <a:t>)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wykorzytywane</a:t>
            </a:r>
            <a:r>
              <a:rPr lang="en-US" sz="2000" b="1" dirty="0">
                <a:solidFill>
                  <a:schemeClr val="bg1"/>
                </a:solidFill>
              </a:rPr>
              <a:t> m.in. do </a:t>
            </a:r>
            <a:r>
              <a:rPr lang="en-US" sz="2000" b="1" dirty="0" err="1">
                <a:solidFill>
                  <a:schemeClr val="bg1"/>
                </a:solidFill>
              </a:rPr>
              <a:t>tworzenia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kompozycji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barwnych</a:t>
            </a:r>
            <a:r>
              <a:rPr lang="en-US" sz="2000" b="1" dirty="0">
                <a:solidFill>
                  <a:schemeClr val="bg1"/>
                </a:solidFill>
              </a:rPr>
              <a:t> w </a:t>
            </a:r>
            <a:r>
              <a:rPr lang="en-US" sz="2000" b="1" dirty="0" err="1">
                <a:solidFill>
                  <a:schemeClr val="bg1"/>
                </a:solidFill>
              </a:rPr>
              <a:t>celu</a:t>
            </a:r>
            <a:r>
              <a:rPr lang="en-US" sz="2000" b="1" dirty="0">
                <a:solidFill>
                  <a:schemeClr val="bg1"/>
                </a:solidFill>
              </a:rPr>
              <a:t> ich </a:t>
            </a:r>
            <a:r>
              <a:rPr lang="en-US" sz="2000" b="1" dirty="0" err="1">
                <a:solidFill>
                  <a:schemeClr val="bg1"/>
                </a:solidFill>
              </a:rPr>
              <a:t>fotointerpretacji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773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10"/>
          <a:stretch/>
        </p:blipFill>
        <p:spPr>
          <a:xfrm>
            <a:off x="6391021" y="3597571"/>
            <a:ext cx="4978589" cy="3078352"/>
          </a:xfrm>
          <a:prstGeom prst="rect">
            <a:avLst/>
          </a:prstGeom>
        </p:spPr>
      </p:pic>
      <p:pic>
        <p:nvPicPr>
          <p:cNvPr id="11" name="Symbol zastępczy zawartości 10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1" t="1" r="-509" b="-2042"/>
          <a:stretch/>
        </p:blipFill>
        <p:spPr>
          <a:xfrm>
            <a:off x="845800" y="3588598"/>
            <a:ext cx="5488848" cy="3080375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750" y="564415"/>
            <a:ext cx="5474865" cy="2964582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5"/>
          <a:srcRect t="7781" r="10196"/>
          <a:stretch/>
        </p:blipFill>
        <p:spPr>
          <a:xfrm>
            <a:off x="6400546" y="558646"/>
            <a:ext cx="4969064" cy="2970351"/>
          </a:xfrm>
          <a:prstGeom prst="rect">
            <a:avLst/>
          </a:prstGeom>
        </p:spPr>
      </p:pic>
      <p:sp>
        <p:nvSpPr>
          <p:cNvPr id="14" name="pole tekstowe 15"/>
          <p:cNvSpPr txBox="1">
            <a:spLocks noChangeArrowheads="1"/>
          </p:cNvSpPr>
          <p:nvPr/>
        </p:nvSpPr>
        <p:spPr bwMode="auto">
          <a:xfrm>
            <a:off x="4806884" y="510814"/>
            <a:ext cx="15936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800" dirty="0">
                <a:solidFill>
                  <a:srgbClr val="FFFF00"/>
                </a:solidFill>
                <a:latin typeface="Times New Roman" panose="02020603050405020304" pitchFamily="18" charset="0"/>
              </a:rPr>
              <a:t>kwiecień 1989</a:t>
            </a:r>
          </a:p>
        </p:txBody>
      </p:sp>
      <p:sp>
        <p:nvSpPr>
          <p:cNvPr id="15" name="pole tekstowe 15"/>
          <p:cNvSpPr txBox="1">
            <a:spLocks noChangeArrowheads="1"/>
          </p:cNvSpPr>
          <p:nvPr/>
        </p:nvSpPr>
        <p:spPr bwMode="auto">
          <a:xfrm>
            <a:off x="5224051" y="3528997"/>
            <a:ext cx="13104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800" dirty="0">
                <a:solidFill>
                  <a:srgbClr val="FFFF00"/>
                </a:solidFill>
                <a:latin typeface="Times New Roman" panose="02020603050405020304" pitchFamily="18" charset="0"/>
              </a:rPr>
              <a:t>maj 2025</a:t>
            </a:r>
          </a:p>
        </p:txBody>
      </p:sp>
      <p:sp>
        <p:nvSpPr>
          <p:cNvPr id="16" name="pole tekstowe 15"/>
          <p:cNvSpPr txBox="1">
            <a:spLocks noChangeArrowheads="1"/>
          </p:cNvSpPr>
          <p:nvPr/>
        </p:nvSpPr>
        <p:spPr bwMode="auto">
          <a:xfrm>
            <a:off x="9879668" y="519219"/>
            <a:ext cx="15888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800" dirty="0">
                <a:solidFill>
                  <a:srgbClr val="FFFF00"/>
                </a:solidFill>
                <a:latin typeface="Times New Roman" panose="02020603050405020304" pitchFamily="18" charset="0"/>
              </a:rPr>
              <a:t>kwiecień 1989</a:t>
            </a:r>
          </a:p>
        </p:txBody>
      </p:sp>
      <p:sp>
        <p:nvSpPr>
          <p:cNvPr id="17" name="pole tekstowe 15"/>
          <p:cNvSpPr txBox="1">
            <a:spLocks noChangeArrowheads="1"/>
          </p:cNvSpPr>
          <p:nvPr/>
        </p:nvSpPr>
        <p:spPr bwMode="auto">
          <a:xfrm>
            <a:off x="10301275" y="3568424"/>
            <a:ext cx="11489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800" dirty="0">
                <a:solidFill>
                  <a:srgbClr val="FFFF00"/>
                </a:solidFill>
                <a:latin typeface="Times New Roman" panose="02020603050405020304" pitchFamily="18" charset="0"/>
              </a:rPr>
              <a:t>maj 2025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1472958" y="1659284"/>
            <a:ext cx="9028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Dobrzykowice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2324163" y="1832439"/>
            <a:ext cx="62068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Krzyków</a:t>
            </a:r>
          </a:p>
        </p:txBody>
      </p:sp>
      <p:sp>
        <p:nvSpPr>
          <p:cNvPr id="20" name="Prostokąt 19"/>
          <p:cNvSpPr/>
          <p:nvPr/>
        </p:nvSpPr>
        <p:spPr>
          <a:xfrm>
            <a:off x="1913584" y="2917451"/>
            <a:ext cx="102048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Nadolice Małe</a:t>
            </a:r>
          </a:p>
        </p:txBody>
      </p:sp>
      <p:sp>
        <p:nvSpPr>
          <p:cNvPr id="22" name="Prostokąt 21"/>
          <p:cNvSpPr/>
          <p:nvPr/>
        </p:nvSpPr>
        <p:spPr>
          <a:xfrm>
            <a:off x="2944846" y="2001456"/>
            <a:ext cx="10374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9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Nadolice Wielkie</a:t>
            </a:r>
            <a:endParaRPr lang="pl-PL" sz="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Prostokąt 22"/>
          <p:cNvSpPr/>
          <p:nvPr/>
        </p:nvSpPr>
        <p:spPr>
          <a:xfrm>
            <a:off x="5041381" y="2823328"/>
            <a:ext cx="107593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9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Chrząstawa Mała</a:t>
            </a:r>
            <a:endParaRPr lang="pl-PL" sz="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Prostokąt 23"/>
          <p:cNvSpPr/>
          <p:nvPr/>
        </p:nvSpPr>
        <p:spPr>
          <a:xfrm>
            <a:off x="5041381" y="1505489"/>
            <a:ext cx="117211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9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Chrząstawa Wielka</a:t>
            </a:r>
            <a:endParaRPr lang="pl-PL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wal 25"/>
          <p:cNvSpPr/>
          <p:nvPr/>
        </p:nvSpPr>
        <p:spPr>
          <a:xfrm>
            <a:off x="1206434" y="4223835"/>
            <a:ext cx="2000250" cy="2152650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Owal 26"/>
          <p:cNvSpPr/>
          <p:nvPr/>
        </p:nvSpPr>
        <p:spPr>
          <a:xfrm>
            <a:off x="983230" y="1118330"/>
            <a:ext cx="2000250" cy="2152650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Owal 31"/>
          <p:cNvSpPr/>
          <p:nvPr/>
        </p:nvSpPr>
        <p:spPr>
          <a:xfrm rot="961920">
            <a:off x="2940951" y="2378178"/>
            <a:ext cx="2406946" cy="1128474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Owal 33"/>
          <p:cNvSpPr/>
          <p:nvPr/>
        </p:nvSpPr>
        <p:spPr>
          <a:xfrm rot="961920">
            <a:off x="3131819" y="5402566"/>
            <a:ext cx="2457440" cy="1128474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0B7CB92-34B9-4D71-C96F-5BA14C218CAF}"/>
              </a:ext>
            </a:extLst>
          </p:cNvPr>
          <p:cNvSpPr txBox="1"/>
          <p:nvPr/>
        </p:nvSpPr>
        <p:spPr>
          <a:xfrm>
            <a:off x="1913584" y="97465"/>
            <a:ext cx="3650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Kompozyt prawdziwego koloru (RGB)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657118A-75C1-6798-81CD-C0A88C711D11}"/>
              </a:ext>
            </a:extLst>
          </p:cNvPr>
          <p:cNvSpPr txBox="1"/>
          <p:nvPr/>
        </p:nvSpPr>
        <p:spPr>
          <a:xfrm>
            <a:off x="6391021" y="101960"/>
            <a:ext cx="4825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Kompozyt fałszywego koloru CIR (</a:t>
            </a:r>
            <a:r>
              <a:rPr lang="pl-PL" dirty="0" err="1"/>
              <a:t>Color</a:t>
            </a:r>
            <a:r>
              <a:rPr lang="pl-PL" dirty="0"/>
              <a:t> </a:t>
            </a:r>
            <a:r>
              <a:rPr lang="pl-PL" dirty="0" err="1"/>
              <a:t>InfraRed</a:t>
            </a:r>
            <a:r>
              <a:rPr lang="pl-PL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01122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9C7381B-486C-2394-E378-430927992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0753"/>
            <a:ext cx="10515600" cy="1325563"/>
          </a:xfrm>
        </p:spPr>
        <p:txBody>
          <a:bodyPr/>
          <a:lstStyle/>
          <a:p>
            <a:r>
              <a:rPr lang="pl-PL" dirty="0"/>
              <a:t>Koncentracja spływu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AEA7DD7-C36D-C088-173E-5694AB476B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866" y="951478"/>
            <a:ext cx="5985134" cy="578263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943525C-BEB2-98FD-1A44-0EEF8C5B7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5362"/>
            <a:ext cx="5950581" cy="376743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E01A5BF-9805-2C6B-A90A-EDEEE9726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6866" y="4098908"/>
            <a:ext cx="5812465" cy="253420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Pismo odręczne 2">
                <a:extLst>
                  <a:ext uri="{FF2B5EF4-FFF2-40B4-BE49-F238E27FC236}">
                    <a16:creationId xmlns:a16="http://schemas.microsoft.com/office/drawing/2014/main" id="{7AC68EC0-F74A-BB7C-A392-CFFBF7C57565}"/>
                  </a:ext>
                </a:extLst>
              </p14:cNvPr>
              <p14:cNvContentPartPr/>
              <p14:nvPr/>
            </p14:nvContentPartPr>
            <p14:xfrm>
              <a:off x="2133240" y="3908220"/>
              <a:ext cx="495000" cy="31680"/>
            </p14:xfrm>
          </p:contentPart>
        </mc:Choice>
        <mc:Fallback xmlns="">
          <p:pic>
            <p:nvPicPr>
              <p:cNvPr id="3" name="Pismo odręczne 2">
                <a:extLst>
                  <a:ext uri="{FF2B5EF4-FFF2-40B4-BE49-F238E27FC236}">
                    <a16:creationId xmlns:a16="http://schemas.microsoft.com/office/drawing/2014/main" id="{7AC68EC0-F74A-BB7C-A392-CFFBF7C5756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79600" y="3800580"/>
                <a:ext cx="602640" cy="24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Pismo odręczne 3">
                <a:extLst>
                  <a:ext uri="{FF2B5EF4-FFF2-40B4-BE49-F238E27FC236}">
                    <a16:creationId xmlns:a16="http://schemas.microsoft.com/office/drawing/2014/main" id="{64B37C97-8107-0B97-1995-2F2308DA2147}"/>
                  </a:ext>
                </a:extLst>
              </p14:cNvPr>
              <p14:cNvContentPartPr/>
              <p14:nvPr/>
            </p14:nvContentPartPr>
            <p14:xfrm>
              <a:off x="11124960" y="2895540"/>
              <a:ext cx="372960" cy="15840"/>
            </p14:xfrm>
          </p:contentPart>
        </mc:Choice>
        <mc:Fallback xmlns="">
          <p:pic>
            <p:nvPicPr>
              <p:cNvPr id="4" name="Pismo odręczne 3">
                <a:extLst>
                  <a:ext uri="{FF2B5EF4-FFF2-40B4-BE49-F238E27FC236}">
                    <a16:creationId xmlns:a16="http://schemas.microsoft.com/office/drawing/2014/main" id="{64B37C97-8107-0B97-1995-2F2308DA214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071320" y="2787540"/>
                <a:ext cx="48060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Pismo odręczne 5">
                <a:extLst>
                  <a:ext uri="{FF2B5EF4-FFF2-40B4-BE49-F238E27FC236}">
                    <a16:creationId xmlns:a16="http://schemas.microsoft.com/office/drawing/2014/main" id="{2B3EE5D8-4CA0-D8A2-3A35-ED1FD421CA75}"/>
                  </a:ext>
                </a:extLst>
              </p14:cNvPr>
              <p14:cNvContentPartPr/>
              <p14:nvPr/>
            </p14:nvContentPartPr>
            <p14:xfrm>
              <a:off x="7071000" y="3047460"/>
              <a:ext cx="144360" cy="8640"/>
            </p14:xfrm>
          </p:contentPart>
        </mc:Choice>
        <mc:Fallback xmlns="">
          <p:pic>
            <p:nvPicPr>
              <p:cNvPr id="6" name="Pismo odręczne 5">
                <a:extLst>
                  <a:ext uri="{FF2B5EF4-FFF2-40B4-BE49-F238E27FC236}">
                    <a16:creationId xmlns:a16="http://schemas.microsoft.com/office/drawing/2014/main" id="{2B3EE5D8-4CA0-D8A2-3A35-ED1FD421CA7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17360" y="2939460"/>
                <a:ext cx="252000" cy="224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16494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F128B-3B71-6748-0F99-0CC1B23F8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BB7220-3335-008F-8876-EB07679B9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0753"/>
            <a:ext cx="10515600" cy="1325563"/>
          </a:xfrm>
        </p:spPr>
        <p:txBody>
          <a:bodyPr/>
          <a:lstStyle/>
          <a:p>
            <a:r>
              <a:rPr lang="pl-PL" dirty="0"/>
              <a:t>Obiekty rolnicze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055B7D30-AF8E-A73B-8065-9947A3945F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2806" y="106475"/>
            <a:ext cx="6123124" cy="432821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2C3ED6B-7733-C3C7-4B4F-80C878BE5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818" y="4607283"/>
            <a:ext cx="3393990" cy="205571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5A56B5B-4463-8D9E-3E9F-37CB6CFD8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062" y="714213"/>
            <a:ext cx="5576694" cy="592215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3D76E1A-FC86-D59F-D617-CAF69D95F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2426" y="4587420"/>
            <a:ext cx="2962512" cy="20954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Pismo odręczne 4">
                <a:extLst>
                  <a:ext uri="{FF2B5EF4-FFF2-40B4-BE49-F238E27FC236}">
                    <a16:creationId xmlns:a16="http://schemas.microsoft.com/office/drawing/2014/main" id="{0D15F6B9-1F80-A821-66DA-3E86EBDB526F}"/>
                  </a:ext>
                </a:extLst>
              </p14:cNvPr>
              <p14:cNvContentPartPr/>
              <p14:nvPr/>
            </p14:nvContentPartPr>
            <p14:xfrm>
              <a:off x="7936050" y="3855420"/>
              <a:ext cx="564120" cy="15480"/>
            </p14:xfrm>
          </p:contentPart>
        </mc:Choice>
        <mc:Fallback xmlns="">
          <p:pic>
            <p:nvPicPr>
              <p:cNvPr id="5" name="Pismo odręczne 4">
                <a:extLst>
                  <a:ext uri="{FF2B5EF4-FFF2-40B4-BE49-F238E27FC236}">
                    <a16:creationId xmlns:a16="http://schemas.microsoft.com/office/drawing/2014/main" id="{0D15F6B9-1F80-A821-66DA-3E86EBDB526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82050" y="3747780"/>
                <a:ext cx="671760" cy="23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0871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E5FC4-C152-807C-2C01-9CDC8FEA7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D0F984-53A3-A75A-6503-D49A334EA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0753"/>
            <a:ext cx="10515600" cy="1325563"/>
          </a:xfrm>
        </p:spPr>
        <p:txBody>
          <a:bodyPr/>
          <a:lstStyle/>
          <a:p>
            <a:r>
              <a:rPr lang="pl-PL" dirty="0"/>
              <a:t>Oczekiwania społeczne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E545F738-8E1A-899D-8044-D5C28C7E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20" y="4409440"/>
            <a:ext cx="4448893" cy="203979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64ECBC9-EA96-5851-9EFA-CB6D01CA0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19" y="1221368"/>
            <a:ext cx="4448893" cy="2947392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DEF89E9-9853-F0E5-4087-36C00BB66EC1}"/>
              </a:ext>
            </a:extLst>
          </p:cNvPr>
          <p:cNvSpPr txBox="1"/>
          <p:nvPr/>
        </p:nvSpPr>
        <p:spPr>
          <a:xfrm>
            <a:off x="5759112" y="1221368"/>
            <a:ext cx="586019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b="1" dirty="0"/>
              <a:t>Komfort kanalizacyjny:</a:t>
            </a:r>
          </a:p>
          <a:p>
            <a:pPr algn="just"/>
            <a:endParaRPr lang="pl-PL" sz="2400" b="1" dirty="0"/>
          </a:p>
          <a:p>
            <a:pPr algn="just"/>
            <a:r>
              <a:rPr lang="pl-PL" sz="2400" dirty="0"/>
              <a:t>1) Utrzymanie warunków higienicznych na terenie osiedli poprzez pełne odbieranie i odprowadzenie powstających ścieków do oczyszczalni ścieków;</a:t>
            </a:r>
          </a:p>
          <a:p>
            <a:pPr algn="just"/>
            <a:endParaRPr lang="pl-PL" sz="2400" dirty="0"/>
          </a:p>
          <a:p>
            <a:pPr algn="just"/>
            <a:r>
              <a:rPr lang="pl-PL" sz="2400" dirty="0"/>
              <a:t>2) Daleko idące zapobieganie szkodom związanym </a:t>
            </a:r>
            <a:r>
              <a:rPr lang="pl-PL" sz="2400" b="1" dirty="0"/>
              <a:t>z wylaniem i podmakaniem wskutek spływu wód opadowych</a:t>
            </a:r>
            <a:r>
              <a:rPr lang="pl-PL" sz="2400" dirty="0"/>
              <a:t>;</a:t>
            </a:r>
          </a:p>
          <a:p>
            <a:pPr algn="just"/>
            <a:endParaRPr lang="pl-PL" sz="2400" dirty="0"/>
          </a:p>
          <a:p>
            <a:pPr algn="just"/>
            <a:r>
              <a:rPr lang="pl-PL" sz="2400" dirty="0"/>
              <a:t>3) Możliwie daleko idące utrzymanie powierzchni osiedli </a:t>
            </a:r>
            <a:r>
              <a:rPr lang="pl-PL" sz="2400" b="1" dirty="0"/>
              <a:t>w stanie używalności, niezależnie od warunków atmosferycznych</a:t>
            </a:r>
            <a:r>
              <a:rPr lang="pl-PL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9315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B01D2-8BE7-A6BC-4DE4-B178FD1CA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8B9558-0594-6254-E408-69D806955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0753"/>
            <a:ext cx="10515600" cy="1325563"/>
          </a:xfrm>
        </p:spPr>
        <p:txBody>
          <a:bodyPr/>
          <a:lstStyle/>
          <a:p>
            <a:r>
              <a:rPr lang="pl-PL" dirty="0"/>
              <a:t>Finanse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3882FA7-B0B8-8D97-B7C1-92A3A4C5B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937" y="294068"/>
            <a:ext cx="9052581" cy="44504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Pismo odręczne 5">
                <a:extLst>
                  <a:ext uri="{FF2B5EF4-FFF2-40B4-BE49-F238E27FC236}">
                    <a16:creationId xmlns:a16="http://schemas.microsoft.com/office/drawing/2014/main" id="{5823627D-2BEA-2BD1-C2C6-AD453EE412F0}"/>
                  </a:ext>
                </a:extLst>
              </p14:cNvPr>
              <p14:cNvContentPartPr/>
              <p14:nvPr/>
            </p14:nvContentPartPr>
            <p14:xfrm>
              <a:off x="3037720" y="2986640"/>
              <a:ext cx="7792920" cy="71640"/>
            </p14:xfrm>
          </p:contentPart>
        </mc:Choice>
        <mc:Fallback xmlns="">
          <p:pic>
            <p:nvPicPr>
              <p:cNvPr id="6" name="Pismo odręczne 5">
                <a:extLst>
                  <a:ext uri="{FF2B5EF4-FFF2-40B4-BE49-F238E27FC236}">
                    <a16:creationId xmlns:a16="http://schemas.microsoft.com/office/drawing/2014/main" id="{5823627D-2BEA-2BD1-C2C6-AD453EE412F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84080" y="2879000"/>
                <a:ext cx="7900560" cy="28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Pismo odręczne 12">
                <a:extLst>
                  <a:ext uri="{FF2B5EF4-FFF2-40B4-BE49-F238E27FC236}">
                    <a16:creationId xmlns:a16="http://schemas.microsoft.com/office/drawing/2014/main" id="{9F2C34D4-6777-C8B2-D728-9F905B1A18D1}"/>
                  </a:ext>
                </a:extLst>
              </p14:cNvPr>
              <p14:cNvContentPartPr/>
              <p14:nvPr/>
            </p14:nvContentPartPr>
            <p14:xfrm>
              <a:off x="2960504" y="3809304"/>
              <a:ext cx="7948800" cy="111240"/>
            </p14:xfrm>
          </p:contentPart>
        </mc:Choice>
        <mc:Fallback xmlns="">
          <p:pic>
            <p:nvPicPr>
              <p:cNvPr id="13" name="Pismo odręczne 12">
                <a:extLst>
                  <a:ext uri="{FF2B5EF4-FFF2-40B4-BE49-F238E27FC236}">
                    <a16:creationId xmlns:a16="http://schemas.microsoft.com/office/drawing/2014/main" id="{9F2C34D4-6777-C8B2-D728-9F905B1A18D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06864" y="3701304"/>
                <a:ext cx="8056440" cy="32688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Rectangle 1">
            <a:extLst>
              <a:ext uri="{FF2B5EF4-FFF2-40B4-BE49-F238E27FC236}">
                <a16:creationId xmlns:a16="http://schemas.microsoft.com/office/drawing/2014/main" id="{30EFDE8A-A6FF-FE11-00D9-1CA00A5C3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" y="4735189"/>
            <a:ext cx="115316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Według stanu z </a:t>
            </a:r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 stycznia 2025 roku</a:t>
            </a: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 Polsce jest </a:t>
            </a:r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1020 miast</a:t>
            </a: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(</a:t>
            </a: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8" tooltip="Miasta w Polsce – Wikipedia, wolna encyklopedia"/>
              </a:rPr>
              <a:t>Wikipedia</a:t>
            </a: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 Polsce jest </a:t>
            </a:r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2 479 gminy</a:t>
            </a: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(w tym 302 miejskie, 718 miejsko-wiejskich i 1 459 wiejskich). (</a:t>
            </a: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9" tooltip="Baza JST - Ministerstwo Spraw Wewnętrznych i Administracji - Gov.pl"/>
              </a:rPr>
              <a:t>gov.pl</a:t>
            </a: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Opłaty stan na 2021 rok: łącznie 94 (87 miast i </a:t>
            </a:r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7 wsi</a:t>
            </a: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 można zrobić bez pieniędzy? Systemy rozproszone? Rozwiązania in situ?</a:t>
            </a:r>
          </a:p>
        </p:txBody>
      </p:sp>
    </p:spTree>
    <p:extLst>
      <p:ext uri="{BB962C8B-B14F-4D97-AF65-F5344CB8AC3E}">
        <p14:creationId xmlns:p14="http://schemas.microsoft.com/office/powerpoint/2010/main" val="341820208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1364</TotalTime>
  <Words>429</Words>
  <Application>Microsoft Office PowerPoint</Application>
  <PresentationFormat>Panoramiczny</PresentationFormat>
  <Paragraphs>74</Paragraphs>
  <Slides>20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6" baseType="lpstr">
      <vt:lpstr>Aptos</vt:lpstr>
      <vt:lpstr>Arial</vt:lpstr>
      <vt:lpstr>Calibri</vt:lpstr>
      <vt:lpstr>Calibri Light</vt:lpstr>
      <vt:lpstr>Times New Roman</vt:lpstr>
      <vt:lpstr>Motyw pakietu Office</vt:lpstr>
      <vt:lpstr>Zarządzanie wodami opadowymi w gminach wiejskich</vt:lpstr>
      <vt:lpstr>Zarządzanie woda opadowymi na wsi? </vt:lpstr>
      <vt:lpstr>Prezentacja programu PowerPoint</vt:lpstr>
      <vt:lpstr>Zmiany widoczne  z kosmosu</vt:lpstr>
      <vt:lpstr>Prezentacja programu PowerPoint</vt:lpstr>
      <vt:lpstr>Koncentracja spływu</vt:lpstr>
      <vt:lpstr>Obiekty rolnicze</vt:lpstr>
      <vt:lpstr>Oczekiwania społeczne</vt:lpstr>
      <vt:lpstr>Finanse</vt:lpstr>
      <vt:lpstr>Narzędzia</vt:lpstr>
      <vt:lpstr>Rozsączanie wód opadowych</vt:lpstr>
      <vt:lpstr>Bilans rozsączania</vt:lpstr>
      <vt:lpstr>Rozsączanie - koncepcja projektowa</vt:lpstr>
      <vt:lpstr>Retencja wód opadowych</vt:lpstr>
      <vt:lpstr>Bilans retencji</vt:lpstr>
      <vt:lpstr>Wykorzystanie wód opadowych</vt:lpstr>
      <vt:lpstr>Zmiany są konieczne – aspekt ilości</vt:lpstr>
      <vt:lpstr>Zmiany są konieczne – aspekt jakości</vt:lpstr>
      <vt:lpstr>Holistyczne gospodarowanie wodą</vt:lpstr>
      <vt:lpstr>Dziękuję za uwagę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admin</dc:creator>
  <cp:lastModifiedBy>Licznar Paweł</cp:lastModifiedBy>
  <cp:revision>52</cp:revision>
  <dcterms:created xsi:type="dcterms:W3CDTF">2025-10-03T15:21:55Z</dcterms:created>
  <dcterms:modified xsi:type="dcterms:W3CDTF">2025-10-06T05:45:28Z</dcterms:modified>
</cp:coreProperties>
</file>