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68" r:id="rId3"/>
    <p:sldId id="851" r:id="rId4"/>
    <p:sldId id="845" r:id="rId5"/>
    <p:sldId id="789" r:id="rId6"/>
    <p:sldId id="294" r:id="rId7"/>
    <p:sldId id="837" r:id="rId8"/>
    <p:sldId id="839" r:id="rId9"/>
    <p:sldId id="878" r:id="rId10"/>
    <p:sldId id="276" r:id="rId11"/>
    <p:sldId id="289" r:id="rId12"/>
    <p:sldId id="292" r:id="rId13"/>
    <p:sldId id="881" r:id="rId14"/>
    <p:sldId id="259" r:id="rId15"/>
    <p:sldId id="854" r:id="rId16"/>
    <p:sldId id="869" r:id="rId17"/>
    <p:sldId id="852" r:id="rId18"/>
    <p:sldId id="269" r:id="rId19"/>
    <p:sldId id="277" r:id="rId20"/>
    <p:sldId id="872" r:id="rId21"/>
    <p:sldId id="856" r:id="rId22"/>
    <p:sldId id="883" r:id="rId23"/>
    <p:sldId id="882" r:id="rId24"/>
    <p:sldId id="261" r:id="rId25"/>
    <p:sldId id="264" r:id="rId26"/>
    <p:sldId id="859" r:id="rId27"/>
    <p:sldId id="860" r:id="rId28"/>
    <p:sldId id="861" r:id="rId29"/>
    <p:sldId id="884" r:id="rId30"/>
    <p:sldId id="849" r:id="rId3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25" autoAdjust="0"/>
    <p:restoredTop sz="94660"/>
  </p:normalViewPr>
  <p:slideViewPr>
    <p:cSldViewPr snapToGrid="0">
      <p:cViewPr varScale="1">
        <p:scale>
          <a:sx n="114" d="100"/>
          <a:sy n="114" d="100"/>
        </p:scale>
        <p:origin x="174" y="8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D73B43-26E3-4D70-82AB-8510575E39DD}" type="doc">
      <dgm:prSet loTypeId="urn:microsoft.com/office/officeart/2005/8/layout/pyramid1" loCatId="pyramid" qsTypeId="urn:microsoft.com/office/officeart/2005/8/quickstyle/simple1" qsCatId="simple" csTypeId="urn:microsoft.com/office/officeart/2005/8/colors/colorful1" csCatId="colorful" phldr="1"/>
      <dgm:spPr/>
    </dgm:pt>
    <dgm:pt modelId="{5029D896-DA96-4FA3-B793-AA94DBC4293C}">
      <dgm:prSet phldrT="[Tekst]" custT="1"/>
      <dgm:spPr/>
      <dgm:t>
        <a:bodyPr/>
        <a:lstStyle/>
        <a:p>
          <a:endParaRPr lang="pl-PL" sz="1800" dirty="0"/>
        </a:p>
        <a:p>
          <a:endParaRPr lang="pl-PL" sz="1800" dirty="0"/>
        </a:p>
        <a:p>
          <a:r>
            <a:rPr lang="pl-PL" sz="1800" dirty="0"/>
            <a:t>Zarządzanie kryzysowe</a:t>
          </a:r>
        </a:p>
      </dgm:t>
    </dgm:pt>
    <dgm:pt modelId="{C323E294-9F9F-4163-AAAC-286CACC175EA}" type="parTrans" cxnId="{51CED762-4C69-47DE-8000-9C6B9D1A6830}">
      <dgm:prSet/>
      <dgm:spPr/>
      <dgm:t>
        <a:bodyPr/>
        <a:lstStyle/>
        <a:p>
          <a:endParaRPr lang="pl-PL"/>
        </a:p>
      </dgm:t>
    </dgm:pt>
    <dgm:pt modelId="{8179B1A8-8FE1-41D0-9330-6F3AB8A2E018}" type="sibTrans" cxnId="{51CED762-4C69-47DE-8000-9C6B9D1A6830}">
      <dgm:prSet/>
      <dgm:spPr/>
      <dgm:t>
        <a:bodyPr/>
        <a:lstStyle/>
        <a:p>
          <a:endParaRPr lang="pl-PL"/>
        </a:p>
      </dgm:t>
    </dgm:pt>
    <dgm:pt modelId="{2880646D-A9CE-4287-8751-2C5FC7DBF424}">
      <dgm:prSet phldrT="[Tekst]" custT="1"/>
      <dgm:spPr/>
      <dgm:t>
        <a:bodyPr/>
        <a:lstStyle/>
        <a:p>
          <a:r>
            <a:rPr lang="pl-PL" sz="1600" dirty="0"/>
            <a:t>Straty dochodów &gt;30%</a:t>
          </a:r>
        </a:p>
      </dgm:t>
    </dgm:pt>
    <dgm:pt modelId="{B9A84686-1FBC-40D2-9C21-E6AC7CEC77D7}" type="parTrans" cxnId="{9D0F11CA-311D-4A40-AED8-6EAF788BEABF}">
      <dgm:prSet/>
      <dgm:spPr/>
      <dgm:t>
        <a:bodyPr/>
        <a:lstStyle/>
        <a:p>
          <a:endParaRPr lang="pl-PL"/>
        </a:p>
      </dgm:t>
    </dgm:pt>
    <dgm:pt modelId="{6C24D4B3-16AF-40DF-AE89-74FD87289741}" type="sibTrans" cxnId="{9D0F11CA-311D-4A40-AED8-6EAF788BEABF}">
      <dgm:prSet/>
      <dgm:spPr/>
      <dgm:t>
        <a:bodyPr/>
        <a:lstStyle/>
        <a:p>
          <a:endParaRPr lang="pl-PL"/>
        </a:p>
      </dgm:t>
    </dgm:pt>
    <dgm:pt modelId="{F057B6C5-2919-4589-9ACE-B6F00ABD511A}">
      <dgm:prSet phldrT="[Tekst]" custT="1"/>
      <dgm:spPr/>
      <dgm:t>
        <a:bodyPr/>
        <a:lstStyle/>
        <a:p>
          <a:r>
            <a:rPr lang="pl-PL" sz="2400" dirty="0"/>
            <a:t>Ryzyko rolnika</a:t>
          </a:r>
        </a:p>
      </dgm:t>
    </dgm:pt>
    <dgm:pt modelId="{D3A79C6A-96C9-442A-956D-90548F9E8FDB}" type="parTrans" cxnId="{7042C252-7985-4033-AC93-846EED7C5167}">
      <dgm:prSet/>
      <dgm:spPr/>
      <dgm:t>
        <a:bodyPr/>
        <a:lstStyle/>
        <a:p>
          <a:endParaRPr lang="pl-PL"/>
        </a:p>
      </dgm:t>
    </dgm:pt>
    <dgm:pt modelId="{B7D76F92-A27F-4075-9D7E-64A92DAEB247}" type="sibTrans" cxnId="{7042C252-7985-4033-AC93-846EED7C5167}">
      <dgm:prSet/>
      <dgm:spPr/>
      <dgm:t>
        <a:bodyPr/>
        <a:lstStyle/>
        <a:p>
          <a:endParaRPr lang="pl-PL"/>
        </a:p>
      </dgm:t>
    </dgm:pt>
    <dgm:pt modelId="{DBF1C972-83A4-4D50-A6FC-748BCD9D9920}">
      <dgm:prSet custT="1"/>
      <dgm:spPr/>
      <dgm:t>
        <a:bodyPr/>
        <a:lstStyle/>
        <a:p>
          <a:r>
            <a:rPr lang="pl-PL" sz="2400" dirty="0"/>
            <a:t>Ryzyko rynkowe</a:t>
          </a:r>
        </a:p>
      </dgm:t>
    </dgm:pt>
    <dgm:pt modelId="{063A8038-C8CA-4A73-9A72-3C1BC4A52D35}" type="parTrans" cxnId="{D6C85452-D740-43E7-805D-7E8DF3FD08F5}">
      <dgm:prSet/>
      <dgm:spPr/>
      <dgm:t>
        <a:bodyPr/>
        <a:lstStyle/>
        <a:p>
          <a:endParaRPr lang="pl-PL"/>
        </a:p>
      </dgm:t>
    </dgm:pt>
    <dgm:pt modelId="{EFB557C2-06A1-4946-9B14-BD421865E8E4}" type="sibTrans" cxnId="{D6C85452-D740-43E7-805D-7E8DF3FD08F5}">
      <dgm:prSet/>
      <dgm:spPr/>
      <dgm:t>
        <a:bodyPr/>
        <a:lstStyle/>
        <a:p>
          <a:endParaRPr lang="pl-PL"/>
        </a:p>
      </dgm:t>
    </dgm:pt>
    <dgm:pt modelId="{B3DDC96C-CD40-4138-A94F-0503D77461AA}">
      <dgm:prSet custT="1"/>
      <dgm:spPr/>
      <dgm:t>
        <a:bodyPr/>
        <a:lstStyle/>
        <a:p>
          <a:r>
            <a:rPr lang="pl-PL" sz="2000" dirty="0"/>
            <a:t>Straty plonów &gt; 20</a:t>
          </a:r>
        </a:p>
        <a:p>
          <a:r>
            <a:rPr lang="pl-PL" sz="1800" dirty="0"/>
            <a:t>Ubezpieczenia upraw i zwierząt</a:t>
          </a:r>
        </a:p>
      </dgm:t>
    </dgm:pt>
    <dgm:pt modelId="{E6E30FC1-C985-4F95-8279-B38B82AF8B50}" type="parTrans" cxnId="{438117F8-F28C-4D3C-BAC0-B7924AFCFD79}">
      <dgm:prSet/>
      <dgm:spPr/>
      <dgm:t>
        <a:bodyPr/>
        <a:lstStyle/>
        <a:p>
          <a:endParaRPr lang="pl-PL"/>
        </a:p>
      </dgm:t>
    </dgm:pt>
    <dgm:pt modelId="{81C5876B-AB0E-4A65-819C-656652C13E98}" type="sibTrans" cxnId="{438117F8-F28C-4D3C-BAC0-B7924AFCFD79}">
      <dgm:prSet/>
      <dgm:spPr/>
      <dgm:t>
        <a:bodyPr/>
        <a:lstStyle/>
        <a:p>
          <a:endParaRPr lang="pl-PL"/>
        </a:p>
      </dgm:t>
    </dgm:pt>
    <dgm:pt modelId="{E2490476-8844-4FFF-AC05-A0700B7EED6B}" type="pres">
      <dgm:prSet presAssocID="{5ED73B43-26E3-4D70-82AB-8510575E39DD}" presName="Name0" presStyleCnt="0">
        <dgm:presLayoutVars>
          <dgm:dir/>
          <dgm:animLvl val="lvl"/>
          <dgm:resizeHandles val="exact"/>
        </dgm:presLayoutVars>
      </dgm:prSet>
      <dgm:spPr/>
    </dgm:pt>
    <dgm:pt modelId="{B943809D-C582-4F74-87E9-43DDA313FC09}" type="pres">
      <dgm:prSet presAssocID="{5029D896-DA96-4FA3-B793-AA94DBC4293C}" presName="Name8" presStyleCnt="0"/>
      <dgm:spPr/>
    </dgm:pt>
    <dgm:pt modelId="{DA382386-2358-4537-BCDD-8109A9D14F52}" type="pres">
      <dgm:prSet presAssocID="{5029D896-DA96-4FA3-B793-AA94DBC4293C}" presName="level" presStyleLbl="node1" presStyleIdx="0" presStyleCnt="5">
        <dgm:presLayoutVars>
          <dgm:chMax val="1"/>
          <dgm:bulletEnabled val="1"/>
        </dgm:presLayoutVars>
      </dgm:prSet>
      <dgm:spPr/>
    </dgm:pt>
    <dgm:pt modelId="{65D4CF53-D1DE-409B-BAA4-2D2DC8C415AA}" type="pres">
      <dgm:prSet presAssocID="{5029D896-DA96-4FA3-B793-AA94DBC4293C}" presName="levelTx" presStyleLbl="revTx" presStyleIdx="0" presStyleCnt="0">
        <dgm:presLayoutVars>
          <dgm:chMax val="1"/>
          <dgm:bulletEnabled val="1"/>
        </dgm:presLayoutVars>
      </dgm:prSet>
      <dgm:spPr/>
    </dgm:pt>
    <dgm:pt modelId="{5F92D3F4-A609-44D3-A807-1D36F5E80BB8}" type="pres">
      <dgm:prSet presAssocID="{2880646D-A9CE-4287-8751-2C5FC7DBF424}" presName="Name8" presStyleCnt="0"/>
      <dgm:spPr/>
    </dgm:pt>
    <dgm:pt modelId="{F815CC3B-4418-4716-8B9A-505745CCA124}" type="pres">
      <dgm:prSet presAssocID="{2880646D-A9CE-4287-8751-2C5FC7DBF424}" presName="level" presStyleLbl="node1" presStyleIdx="1" presStyleCnt="5">
        <dgm:presLayoutVars>
          <dgm:chMax val="1"/>
          <dgm:bulletEnabled val="1"/>
        </dgm:presLayoutVars>
      </dgm:prSet>
      <dgm:spPr/>
    </dgm:pt>
    <dgm:pt modelId="{E1FB0E3C-C9C3-4E41-BB43-71E60C8D5FD0}" type="pres">
      <dgm:prSet presAssocID="{2880646D-A9CE-4287-8751-2C5FC7DBF424}" presName="levelTx" presStyleLbl="revTx" presStyleIdx="0" presStyleCnt="0">
        <dgm:presLayoutVars>
          <dgm:chMax val="1"/>
          <dgm:bulletEnabled val="1"/>
        </dgm:presLayoutVars>
      </dgm:prSet>
      <dgm:spPr/>
    </dgm:pt>
    <dgm:pt modelId="{98E7AFFB-B7DF-44F0-8B6D-D03156843020}" type="pres">
      <dgm:prSet presAssocID="{B3DDC96C-CD40-4138-A94F-0503D77461AA}" presName="Name8" presStyleCnt="0"/>
      <dgm:spPr/>
    </dgm:pt>
    <dgm:pt modelId="{35E80ACC-3572-438B-AB24-53EAA7E0CC9B}" type="pres">
      <dgm:prSet presAssocID="{B3DDC96C-CD40-4138-A94F-0503D77461AA}" presName="level" presStyleLbl="node1" presStyleIdx="2" presStyleCnt="5">
        <dgm:presLayoutVars>
          <dgm:chMax val="1"/>
          <dgm:bulletEnabled val="1"/>
        </dgm:presLayoutVars>
      </dgm:prSet>
      <dgm:spPr/>
    </dgm:pt>
    <dgm:pt modelId="{17E18C6F-A65A-4F13-BF55-CE18FD62939E}" type="pres">
      <dgm:prSet presAssocID="{B3DDC96C-CD40-4138-A94F-0503D77461AA}" presName="levelTx" presStyleLbl="revTx" presStyleIdx="0" presStyleCnt="0">
        <dgm:presLayoutVars>
          <dgm:chMax val="1"/>
          <dgm:bulletEnabled val="1"/>
        </dgm:presLayoutVars>
      </dgm:prSet>
      <dgm:spPr/>
    </dgm:pt>
    <dgm:pt modelId="{CFF6E925-1B2A-45FE-B433-9DD1602B5789}" type="pres">
      <dgm:prSet presAssocID="{DBF1C972-83A4-4D50-A6FC-748BCD9D9920}" presName="Name8" presStyleCnt="0"/>
      <dgm:spPr/>
    </dgm:pt>
    <dgm:pt modelId="{A3E9D7C0-8195-47AF-9D35-F5A35EB31406}" type="pres">
      <dgm:prSet presAssocID="{DBF1C972-83A4-4D50-A6FC-748BCD9D9920}" presName="level" presStyleLbl="node1" presStyleIdx="3" presStyleCnt="5">
        <dgm:presLayoutVars>
          <dgm:chMax val="1"/>
          <dgm:bulletEnabled val="1"/>
        </dgm:presLayoutVars>
      </dgm:prSet>
      <dgm:spPr/>
    </dgm:pt>
    <dgm:pt modelId="{C025E3A9-6CAF-4E1F-955D-32558604F29D}" type="pres">
      <dgm:prSet presAssocID="{DBF1C972-83A4-4D50-A6FC-748BCD9D9920}" presName="levelTx" presStyleLbl="revTx" presStyleIdx="0" presStyleCnt="0">
        <dgm:presLayoutVars>
          <dgm:chMax val="1"/>
          <dgm:bulletEnabled val="1"/>
        </dgm:presLayoutVars>
      </dgm:prSet>
      <dgm:spPr/>
    </dgm:pt>
    <dgm:pt modelId="{65E8F787-72E9-429B-9807-6EE74AA2ED7B}" type="pres">
      <dgm:prSet presAssocID="{F057B6C5-2919-4589-9ACE-B6F00ABD511A}" presName="Name8" presStyleCnt="0"/>
      <dgm:spPr/>
    </dgm:pt>
    <dgm:pt modelId="{0944AA61-87D9-4091-9E51-6F5B3DD57736}" type="pres">
      <dgm:prSet presAssocID="{F057B6C5-2919-4589-9ACE-B6F00ABD511A}" presName="level" presStyleLbl="node1" presStyleIdx="4" presStyleCnt="5">
        <dgm:presLayoutVars>
          <dgm:chMax val="1"/>
          <dgm:bulletEnabled val="1"/>
        </dgm:presLayoutVars>
      </dgm:prSet>
      <dgm:spPr/>
    </dgm:pt>
    <dgm:pt modelId="{7AE182D2-F6EF-4E88-ACB4-AA8FF8155C50}" type="pres">
      <dgm:prSet presAssocID="{F057B6C5-2919-4589-9ACE-B6F00ABD511A}" presName="levelTx" presStyleLbl="revTx" presStyleIdx="0" presStyleCnt="0">
        <dgm:presLayoutVars>
          <dgm:chMax val="1"/>
          <dgm:bulletEnabled val="1"/>
        </dgm:presLayoutVars>
      </dgm:prSet>
      <dgm:spPr/>
    </dgm:pt>
  </dgm:ptLst>
  <dgm:cxnLst>
    <dgm:cxn modelId="{1FB77210-192B-4E60-932C-EFB88A15F8AC}" type="presOf" srcId="{2880646D-A9CE-4287-8751-2C5FC7DBF424}" destId="{F815CC3B-4418-4716-8B9A-505745CCA124}" srcOrd="0" destOrd="0" presId="urn:microsoft.com/office/officeart/2005/8/layout/pyramid1"/>
    <dgm:cxn modelId="{F6254317-995F-4607-BE41-509964F7C300}" type="presOf" srcId="{2880646D-A9CE-4287-8751-2C5FC7DBF424}" destId="{E1FB0E3C-C9C3-4E41-BB43-71E60C8D5FD0}" srcOrd="1" destOrd="0" presId="urn:microsoft.com/office/officeart/2005/8/layout/pyramid1"/>
    <dgm:cxn modelId="{90E00623-8679-48E2-804B-8A4DD9DDFE31}" type="presOf" srcId="{5029D896-DA96-4FA3-B793-AA94DBC4293C}" destId="{65D4CF53-D1DE-409B-BAA4-2D2DC8C415AA}" srcOrd="1" destOrd="0" presId="urn:microsoft.com/office/officeart/2005/8/layout/pyramid1"/>
    <dgm:cxn modelId="{51CED762-4C69-47DE-8000-9C6B9D1A6830}" srcId="{5ED73B43-26E3-4D70-82AB-8510575E39DD}" destId="{5029D896-DA96-4FA3-B793-AA94DBC4293C}" srcOrd="0" destOrd="0" parTransId="{C323E294-9F9F-4163-AAAC-286CACC175EA}" sibTransId="{8179B1A8-8FE1-41D0-9330-6F3AB8A2E018}"/>
    <dgm:cxn modelId="{33C49743-BD55-442D-B349-99BE77086325}" type="presOf" srcId="{F057B6C5-2919-4589-9ACE-B6F00ABD511A}" destId="{0944AA61-87D9-4091-9E51-6F5B3DD57736}" srcOrd="0" destOrd="0" presId="urn:microsoft.com/office/officeart/2005/8/layout/pyramid1"/>
    <dgm:cxn modelId="{C9F17869-C1C2-4849-9498-D922F6264287}" type="presOf" srcId="{B3DDC96C-CD40-4138-A94F-0503D77461AA}" destId="{17E18C6F-A65A-4F13-BF55-CE18FD62939E}" srcOrd="1" destOrd="0" presId="urn:microsoft.com/office/officeart/2005/8/layout/pyramid1"/>
    <dgm:cxn modelId="{D6C85452-D740-43E7-805D-7E8DF3FD08F5}" srcId="{5ED73B43-26E3-4D70-82AB-8510575E39DD}" destId="{DBF1C972-83A4-4D50-A6FC-748BCD9D9920}" srcOrd="3" destOrd="0" parTransId="{063A8038-C8CA-4A73-9A72-3C1BC4A52D35}" sibTransId="{EFB557C2-06A1-4946-9B14-BD421865E8E4}"/>
    <dgm:cxn modelId="{7042C252-7985-4033-AC93-846EED7C5167}" srcId="{5ED73B43-26E3-4D70-82AB-8510575E39DD}" destId="{F057B6C5-2919-4589-9ACE-B6F00ABD511A}" srcOrd="4" destOrd="0" parTransId="{D3A79C6A-96C9-442A-956D-90548F9E8FDB}" sibTransId="{B7D76F92-A27F-4075-9D7E-64A92DAEB247}"/>
    <dgm:cxn modelId="{A4F35F7F-29E8-442E-9F80-C04C0CADD245}" type="presOf" srcId="{F057B6C5-2919-4589-9ACE-B6F00ABD511A}" destId="{7AE182D2-F6EF-4E88-ACB4-AA8FF8155C50}" srcOrd="1" destOrd="0" presId="urn:microsoft.com/office/officeart/2005/8/layout/pyramid1"/>
    <dgm:cxn modelId="{5E606E90-9DCA-476A-8A2B-0A4DE3E2FB2A}" type="presOf" srcId="{DBF1C972-83A4-4D50-A6FC-748BCD9D9920}" destId="{A3E9D7C0-8195-47AF-9D35-F5A35EB31406}" srcOrd="0" destOrd="0" presId="urn:microsoft.com/office/officeart/2005/8/layout/pyramid1"/>
    <dgm:cxn modelId="{6927D796-0F49-4D45-9C3D-B9430D747832}" type="presOf" srcId="{DBF1C972-83A4-4D50-A6FC-748BCD9D9920}" destId="{C025E3A9-6CAF-4E1F-955D-32558604F29D}" srcOrd="1" destOrd="0" presId="urn:microsoft.com/office/officeart/2005/8/layout/pyramid1"/>
    <dgm:cxn modelId="{7D9FF2C3-6ECE-4797-9F6C-DE7A1F96E94C}" type="presOf" srcId="{B3DDC96C-CD40-4138-A94F-0503D77461AA}" destId="{35E80ACC-3572-438B-AB24-53EAA7E0CC9B}" srcOrd="0" destOrd="0" presId="urn:microsoft.com/office/officeart/2005/8/layout/pyramid1"/>
    <dgm:cxn modelId="{9D0F11CA-311D-4A40-AED8-6EAF788BEABF}" srcId="{5ED73B43-26E3-4D70-82AB-8510575E39DD}" destId="{2880646D-A9CE-4287-8751-2C5FC7DBF424}" srcOrd="1" destOrd="0" parTransId="{B9A84686-1FBC-40D2-9C21-E6AC7CEC77D7}" sibTransId="{6C24D4B3-16AF-40DF-AE89-74FD87289741}"/>
    <dgm:cxn modelId="{438117F8-F28C-4D3C-BAC0-B7924AFCFD79}" srcId="{5ED73B43-26E3-4D70-82AB-8510575E39DD}" destId="{B3DDC96C-CD40-4138-A94F-0503D77461AA}" srcOrd="2" destOrd="0" parTransId="{E6E30FC1-C985-4F95-8279-B38B82AF8B50}" sibTransId="{81C5876B-AB0E-4A65-819C-656652C13E98}"/>
    <dgm:cxn modelId="{57D4FBFD-A193-4F57-A712-1F6E17E94FD9}" type="presOf" srcId="{5ED73B43-26E3-4D70-82AB-8510575E39DD}" destId="{E2490476-8844-4FFF-AC05-A0700B7EED6B}" srcOrd="0" destOrd="0" presId="urn:microsoft.com/office/officeart/2005/8/layout/pyramid1"/>
    <dgm:cxn modelId="{81BE5BFF-5846-4B86-A99D-3A8D9F2C6634}" type="presOf" srcId="{5029D896-DA96-4FA3-B793-AA94DBC4293C}" destId="{DA382386-2358-4537-BCDD-8109A9D14F52}" srcOrd="0" destOrd="0" presId="urn:microsoft.com/office/officeart/2005/8/layout/pyramid1"/>
    <dgm:cxn modelId="{9610487A-C170-468B-A9BE-37EF4F5D79D9}" type="presParOf" srcId="{E2490476-8844-4FFF-AC05-A0700B7EED6B}" destId="{B943809D-C582-4F74-87E9-43DDA313FC09}" srcOrd="0" destOrd="0" presId="urn:microsoft.com/office/officeart/2005/8/layout/pyramid1"/>
    <dgm:cxn modelId="{096AAD1E-BFFC-4EB0-9DBA-DC514CE63587}" type="presParOf" srcId="{B943809D-C582-4F74-87E9-43DDA313FC09}" destId="{DA382386-2358-4537-BCDD-8109A9D14F52}" srcOrd="0" destOrd="0" presId="urn:microsoft.com/office/officeart/2005/8/layout/pyramid1"/>
    <dgm:cxn modelId="{9639C5E9-74CF-4DBF-9A0D-F906EEE6793D}" type="presParOf" srcId="{B943809D-C582-4F74-87E9-43DDA313FC09}" destId="{65D4CF53-D1DE-409B-BAA4-2D2DC8C415AA}" srcOrd="1" destOrd="0" presId="urn:microsoft.com/office/officeart/2005/8/layout/pyramid1"/>
    <dgm:cxn modelId="{BA144924-464A-4FA0-AA81-EF9EE803B3BC}" type="presParOf" srcId="{E2490476-8844-4FFF-AC05-A0700B7EED6B}" destId="{5F92D3F4-A609-44D3-A807-1D36F5E80BB8}" srcOrd="1" destOrd="0" presId="urn:microsoft.com/office/officeart/2005/8/layout/pyramid1"/>
    <dgm:cxn modelId="{523C86E3-AEC3-41DB-8971-A868450C40BE}" type="presParOf" srcId="{5F92D3F4-A609-44D3-A807-1D36F5E80BB8}" destId="{F815CC3B-4418-4716-8B9A-505745CCA124}" srcOrd="0" destOrd="0" presId="urn:microsoft.com/office/officeart/2005/8/layout/pyramid1"/>
    <dgm:cxn modelId="{A7AD60F2-9834-4330-A492-3EC06BF2D30C}" type="presParOf" srcId="{5F92D3F4-A609-44D3-A807-1D36F5E80BB8}" destId="{E1FB0E3C-C9C3-4E41-BB43-71E60C8D5FD0}" srcOrd="1" destOrd="0" presId="urn:microsoft.com/office/officeart/2005/8/layout/pyramid1"/>
    <dgm:cxn modelId="{C5D56D55-8172-4502-8BFD-F133EE623730}" type="presParOf" srcId="{E2490476-8844-4FFF-AC05-A0700B7EED6B}" destId="{98E7AFFB-B7DF-44F0-8B6D-D03156843020}" srcOrd="2" destOrd="0" presId="urn:microsoft.com/office/officeart/2005/8/layout/pyramid1"/>
    <dgm:cxn modelId="{F94963F3-10BE-453F-9270-5A20BB26FC24}" type="presParOf" srcId="{98E7AFFB-B7DF-44F0-8B6D-D03156843020}" destId="{35E80ACC-3572-438B-AB24-53EAA7E0CC9B}" srcOrd="0" destOrd="0" presId="urn:microsoft.com/office/officeart/2005/8/layout/pyramid1"/>
    <dgm:cxn modelId="{5BDBFF35-F0A3-4554-810F-11811F4C2422}" type="presParOf" srcId="{98E7AFFB-B7DF-44F0-8B6D-D03156843020}" destId="{17E18C6F-A65A-4F13-BF55-CE18FD62939E}" srcOrd="1" destOrd="0" presId="urn:microsoft.com/office/officeart/2005/8/layout/pyramid1"/>
    <dgm:cxn modelId="{4336A10A-24C0-4820-B939-41AC9E47C1AB}" type="presParOf" srcId="{E2490476-8844-4FFF-AC05-A0700B7EED6B}" destId="{CFF6E925-1B2A-45FE-B433-9DD1602B5789}" srcOrd="3" destOrd="0" presId="urn:microsoft.com/office/officeart/2005/8/layout/pyramid1"/>
    <dgm:cxn modelId="{841F5166-3D9E-44D5-BF49-D6E3C620EEF9}" type="presParOf" srcId="{CFF6E925-1B2A-45FE-B433-9DD1602B5789}" destId="{A3E9D7C0-8195-47AF-9D35-F5A35EB31406}" srcOrd="0" destOrd="0" presId="urn:microsoft.com/office/officeart/2005/8/layout/pyramid1"/>
    <dgm:cxn modelId="{38376D13-FBBF-45D9-9E92-E634E798CBD5}" type="presParOf" srcId="{CFF6E925-1B2A-45FE-B433-9DD1602B5789}" destId="{C025E3A9-6CAF-4E1F-955D-32558604F29D}" srcOrd="1" destOrd="0" presId="urn:microsoft.com/office/officeart/2005/8/layout/pyramid1"/>
    <dgm:cxn modelId="{6729EE16-AFD6-4A69-B49C-8F60DDCB2390}" type="presParOf" srcId="{E2490476-8844-4FFF-AC05-A0700B7EED6B}" destId="{65E8F787-72E9-429B-9807-6EE74AA2ED7B}" srcOrd="4" destOrd="0" presId="urn:microsoft.com/office/officeart/2005/8/layout/pyramid1"/>
    <dgm:cxn modelId="{39F8D2D1-D24F-44D1-B93D-EE8ED6E8122C}" type="presParOf" srcId="{65E8F787-72E9-429B-9807-6EE74AA2ED7B}" destId="{0944AA61-87D9-4091-9E51-6F5B3DD57736}" srcOrd="0" destOrd="0" presId="urn:microsoft.com/office/officeart/2005/8/layout/pyramid1"/>
    <dgm:cxn modelId="{DB164DA8-FE5C-406A-B662-23E1994A7904}" type="presParOf" srcId="{65E8F787-72E9-429B-9807-6EE74AA2ED7B}" destId="{7AE182D2-F6EF-4E88-ACB4-AA8FF8155C5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82386-2358-4537-BCDD-8109A9D14F52}">
      <dsp:nvSpPr>
        <dsp:cNvPr id="0" name=""/>
        <dsp:cNvSpPr/>
      </dsp:nvSpPr>
      <dsp:spPr>
        <a:xfrm>
          <a:off x="3245056" y="0"/>
          <a:ext cx="1622528" cy="1209984"/>
        </a:xfrm>
        <a:prstGeom prst="trapezoid">
          <a:avLst>
            <a:gd name="adj" fmla="val 6704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pl-PL" sz="1800" kern="1200" dirty="0"/>
        </a:p>
        <a:p>
          <a:pPr marL="0" lvl="0" indent="0" algn="ctr" defTabSz="800100">
            <a:lnSpc>
              <a:spcPct val="90000"/>
            </a:lnSpc>
            <a:spcBef>
              <a:spcPct val="0"/>
            </a:spcBef>
            <a:spcAft>
              <a:spcPct val="35000"/>
            </a:spcAft>
            <a:buNone/>
          </a:pPr>
          <a:endParaRPr lang="pl-PL" sz="1800" kern="1200" dirty="0"/>
        </a:p>
        <a:p>
          <a:pPr marL="0" lvl="0" indent="0" algn="ctr" defTabSz="800100">
            <a:lnSpc>
              <a:spcPct val="90000"/>
            </a:lnSpc>
            <a:spcBef>
              <a:spcPct val="0"/>
            </a:spcBef>
            <a:spcAft>
              <a:spcPct val="35000"/>
            </a:spcAft>
            <a:buNone/>
          </a:pPr>
          <a:r>
            <a:rPr lang="pl-PL" sz="1800" kern="1200" dirty="0"/>
            <a:t>Zarządzanie kryzysowe</a:t>
          </a:r>
        </a:p>
      </dsp:txBody>
      <dsp:txXfrm>
        <a:off x="3245056" y="0"/>
        <a:ext cx="1622528" cy="1209984"/>
      </dsp:txXfrm>
    </dsp:sp>
    <dsp:sp modelId="{F815CC3B-4418-4716-8B9A-505745CCA124}">
      <dsp:nvSpPr>
        <dsp:cNvPr id="0" name=""/>
        <dsp:cNvSpPr/>
      </dsp:nvSpPr>
      <dsp:spPr>
        <a:xfrm>
          <a:off x="2433792" y="1209984"/>
          <a:ext cx="3245056" cy="1209984"/>
        </a:xfrm>
        <a:prstGeom prst="trapezoid">
          <a:avLst>
            <a:gd name="adj" fmla="val 6704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l-PL" sz="1600" kern="1200" dirty="0"/>
            <a:t>Straty dochodów &gt;30%</a:t>
          </a:r>
        </a:p>
      </dsp:txBody>
      <dsp:txXfrm>
        <a:off x="3001677" y="1209984"/>
        <a:ext cx="2109286" cy="1209984"/>
      </dsp:txXfrm>
    </dsp:sp>
    <dsp:sp modelId="{35E80ACC-3572-438B-AB24-53EAA7E0CC9B}">
      <dsp:nvSpPr>
        <dsp:cNvPr id="0" name=""/>
        <dsp:cNvSpPr/>
      </dsp:nvSpPr>
      <dsp:spPr>
        <a:xfrm>
          <a:off x="1622528" y="2419969"/>
          <a:ext cx="4867584" cy="1209984"/>
        </a:xfrm>
        <a:prstGeom prst="trapezoid">
          <a:avLst>
            <a:gd name="adj" fmla="val 6704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l-PL" sz="2000" kern="1200" dirty="0"/>
            <a:t>Straty plonów &gt; 20</a:t>
          </a:r>
        </a:p>
        <a:p>
          <a:pPr marL="0" lvl="0" indent="0" algn="ctr" defTabSz="889000">
            <a:lnSpc>
              <a:spcPct val="90000"/>
            </a:lnSpc>
            <a:spcBef>
              <a:spcPct val="0"/>
            </a:spcBef>
            <a:spcAft>
              <a:spcPct val="35000"/>
            </a:spcAft>
            <a:buNone/>
          </a:pPr>
          <a:r>
            <a:rPr lang="pl-PL" sz="1800" kern="1200" dirty="0"/>
            <a:t>Ubezpieczenia upraw i zwierząt</a:t>
          </a:r>
        </a:p>
      </dsp:txBody>
      <dsp:txXfrm>
        <a:off x="2474355" y="2419969"/>
        <a:ext cx="3163929" cy="1209984"/>
      </dsp:txXfrm>
    </dsp:sp>
    <dsp:sp modelId="{A3E9D7C0-8195-47AF-9D35-F5A35EB31406}">
      <dsp:nvSpPr>
        <dsp:cNvPr id="0" name=""/>
        <dsp:cNvSpPr/>
      </dsp:nvSpPr>
      <dsp:spPr>
        <a:xfrm>
          <a:off x="811264" y="3629954"/>
          <a:ext cx="6490112" cy="1209984"/>
        </a:xfrm>
        <a:prstGeom prst="trapezoid">
          <a:avLst>
            <a:gd name="adj" fmla="val 6704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l-PL" sz="2400" kern="1200" dirty="0"/>
            <a:t>Ryzyko rynkowe</a:t>
          </a:r>
        </a:p>
      </dsp:txBody>
      <dsp:txXfrm>
        <a:off x="1947033" y="3629954"/>
        <a:ext cx="4218573" cy="1209984"/>
      </dsp:txXfrm>
    </dsp:sp>
    <dsp:sp modelId="{0944AA61-87D9-4091-9E51-6F5B3DD57736}">
      <dsp:nvSpPr>
        <dsp:cNvPr id="0" name=""/>
        <dsp:cNvSpPr/>
      </dsp:nvSpPr>
      <dsp:spPr>
        <a:xfrm>
          <a:off x="0" y="4839939"/>
          <a:ext cx="8112641" cy="1209984"/>
        </a:xfrm>
        <a:prstGeom prst="trapezoid">
          <a:avLst>
            <a:gd name="adj" fmla="val 67047"/>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l-PL" sz="2400" kern="1200" dirty="0"/>
            <a:t>Ryzyko rolnika</a:t>
          </a:r>
        </a:p>
      </dsp:txBody>
      <dsp:txXfrm>
        <a:off x="1419712" y="4839939"/>
        <a:ext cx="5273216" cy="120998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85853C-B046-4DE9-9CC1-BE77A542EF46}" type="datetimeFigureOut">
              <a:rPr lang="en-GB" smtClean="0"/>
              <a:t>06/10/2025</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1D5A7-F483-48FF-BD90-CCFE100E8307}" type="slidenum">
              <a:rPr lang="en-GB" smtClean="0"/>
              <a:t>‹#›</a:t>
            </a:fld>
            <a:endParaRPr lang="en-GB"/>
          </a:p>
        </p:txBody>
      </p:sp>
    </p:spTree>
    <p:extLst>
      <p:ext uri="{BB962C8B-B14F-4D97-AF65-F5344CB8AC3E}">
        <p14:creationId xmlns:p14="http://schemas.microsoft.com/office/powerpoint/2010/main" val="321456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Main </a:t>
            </a:r>
            <a:r>
              <a:rPr lang="en-GB" dirty="0" err="1"/>
              <a:t>ecolological</a:t>
            </a:r>
            <a:r>
              <a:rPr lang="en-GB" dirty="0"/>
              <a:t> cycles the all </a:t>
            </a:r>
            <a:r>
              <a:rPr lang="en-GB" dirty="0" err="1"/>
              <a:t>shoul</a:t>
            </a:r>
            <a:r>
              <a:rPr lang="en-GB" dirty="0"/>
              <a:t> understand  for sustainability</a:t>
            </a:r>
          </a:p>
          <a:p>
            <a:endParaRPr lang="en-GB" dirty="0"/>
          </a:p>
        </p:txBody>
      </p:sp>
      <p:sp>
        <p:nvSpPr>
          <p:cNvPr id="4" name="Symbol zastępczy numeru slajdu 3"/>
          <p:cNvSpPr>
            <a:spLocks noGrp="1"/>
          </p:cNvSpPr>
          <p:nvPr>
            <p:ph type="sldNum" sz="quarter" idx="10"/>
          </p:nvPr>
        </p:nvSpPr>
        <p:spPr/>
        <p:txBody>
          <a:bodyPr/>
          <a:lstStyle/>
          <a:p>
            <a:fld id="{E8D3A2EE-C66C-45D4-A5EA-83F7E6670541}" type="slidenum">
              <a:rPr lang="pl-PL" smtClean="0"/>
              <a:pPr/>
              <a:t>3</a:t>
            </a:fld>
            <a:endParaRPr lang="pl-PL"/>
          </a:p>
        </p:txBody>
      </p:sp>
    </p:spTree>
    <p:extLst>
      <p:ext uri="{BB962C8B-B14F-4D97-AF65-F5344CB8AC3E}">
        <p14:creationId xmlns:p14="http://schemas.microsoft.com/office/powerpoint/2010/main" val="188129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Main </a:t>
            </a:r>
            <a:r>
              <a:rPr lang="en-GB" dirty="0" err="1"/>
              <a:t>ecolological</a:t>
            </a:r>
            <a:r>
              <a:rPr lang="en-GB" dirty="0"/>
              <a:t> cycles the all </a:t>
            </a:r>
            <a:r>
              <a:rPr lang="en-GB" dirty="0" err="1"/>
              <a:t>shoul</a:t>
            </a:r>
            <a:r>
              <a:rPr lang="en-GB" dirty="0"/>
              <a:t> understand  for sustainability</a:t>
            </a:r>
          </a:p>
          <a:p>
            <a:endParaRPr lang="en-GB" dirty="0"/>
          </a:p>
        </p:txBody>
      </p:sp>
      <p:sp>
        <p:nvSpPr>
          <p:cNvPr id="4" name="Symbol zastępczy numeru slajdu 3"/>
          <p:cNvSpPr>
            <a:spLocks noGrp="1"/>
          </p:cNvSpPr>
          <p:nvPr>
            <p:ph type="sldNum" sz="quarter" idx="10"/>
          </p:nvPr>
        </p:nvSpPr>
        <p:spPr/>
        <p:txBody>
          <a:bodyPr/>
          <a:lstStyle/>
          <a:p>
            <a:fld id="{E8D3A2EE-C66C-45D4-A5EA-83F7E6670541}" type="slidenum">
              <a:rPr lang="pl-PL" smtClean="0"/>
              <a:pPr/>
              <a:t>4</a:t>
            </a:fld>
            <a:endParaRPr lang="pl-PL"/>
          </a:p>
        </p:txBody>
      </p:sp>
    </p:spTree>
    <p:extLst>
      <p:ext uri="{BB962C8B-B14F-4D97-AF65-F5344CB8AC3E}">
        <p14:creationId xmlns:p14="http://schemas.microsoft.com/office/powerpoint/2010/main" val="259853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Main </a:t>
            </a:r>
            <a:r>
              <a:rPr lang="en-GB" dirty="0" err="1"/>
              <a:t>ecolological</a:t>
            </a:r>
            <a:r>
              <a:rPr lang="en-GB" dirty="0"/>
              <a:t> cycles the all </a:t>
            </a:r>
            <a:r>
              <a:rPr lang="en-GB" dirty="0" err="1"/>
              <a:t>shoul</a:t>
            </a:r>
            <a:r>
              <a:rPr lang="en-GB" dirty="0"/>
              <a:t> understand  for sustainability</a:t>
            </a:r>
          </a:p>
          <a:p>
            <a:endParaRPr lang="en-GB" dirty="0"/>
          </a:p>
        </p:txBody>
      </p:sp>
      <p:sp>
        <p:nvSpPr>
          <p:cNvPr id="4" name="Symbol zastępczy numeru slajdu 3"/>
          <p:cNvSpPr>
            <a:spLocks noGrp="1"/>
          </p:cNvSpPr>
          <p:nvPr>
            <p:ph type="sldNum" sz="quarter" idx="10"/>
          </p:nvPr>
        </p:nvSpPr>
        <p:spPr/>
        <p:txBody>
          <a:bodyPr/>
          <a:lstStyle/>
          <a:p>
            <a:fld id="{E8D3A2EE-C66C-45D4-A5EA-83F7E6670541}" type="slidenum">
              <a:rPr lang="pl-PL" smtClean="0"/>
              <a:pPr/>
              <a:t>8</a:t>
            </a:fld>
            <a:endParaRPr lang="pl-PL"/>
          </a:p>
        </p:txBody>
      </p:sp>
    </p:spTree>
    <p:extLst>
      <p:ext uri="{BB962C8B-B14F-4D97-AF65-F5344CB8AC3E}">
        <p14:creationId xmlns:p14="http://schemas.microsoft.com/office/powerpoint/2010/main" val="25152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4B7C-3725-353B-B798-8DD88A9FC85F}"/>
            </a:ext>
          </a:extLst>
        </p:cNvPr>
        <p:cNvGrpSpPr/>
        <p:nvPr/>
      </p:nvGrpSpPr>
      <p:grpSpPr>
        <a:xfrm>
          <a:off x="0" y="0"/>
          <a:ext cx="0" cy="0"/>
          <a:chOff x="0" y="0"/>
          <a:chExt cx="0" cy="0"/>
        </a:xfrm>
      </p:grpSpPr>
      <p:sp>
        <p:nvSpPr>
          <p:cNvPr id="133" name="PlaceHolder 1">
            <a:extLst>
              <a:ext uri="{FF2B5EF4-FFF2-40B4-BE49-F238E27FC236}">
                <a16:creationId xmlns:a16="http://schemas.microsoft.com/office/drawing/2014/main" id="{FB5D8E5A-3D87-624D-395D-D939A1C12EC6}"/>
              </a:ext>
            </a:extLst>
          </p:cNvPr>
          <p:cNvSpPr>
            <a:spLocks noGrp="1" noRot="1" noChangeAspect="1"/>
          </p:cNvSpPr>
          <p:nvPr>
            <p:ph type="sldImg"/>
          </p:nvPr>
        </p:nvSpPr>
        <p:spPr>
          <a:xfrm>
            <a:off x="381000" y="685800"/>
            <a:ext cx="6096000" cy="3429000"/>
          </a:xfrm>
          <a:prstGeom prst="rect">
            <a:avLst/>
          </a:prstGeom>
        </p:spPr>
      </p:sp>
      <p:sp>
        <p:nvSpPr>
          <p:cNvPr id="134" name="PlaceHolder 2">
            <a:extLst>
              <a:ext uri="{FF2B5EF4-FFF2-40B4-BE49-F238E27FC236}">
                <a16:creationId xmlns:a16="http://schemas.microsoft.com/office/drawing/2014/main" id="{2023B5E3-F9F4-DBC1-9201-D16312B0E484}"/>
              </a:ext>
            </a:extLst>
          </p:cNvPr>
          <p:cNvSpPr>
            <a:spLocks noGrp="1"/>
          </p:cNvSpPr>
          <p:nvPr>
            <p:ph type="body"/>
          </p:nvPr>
        </p:nvSpPr>
        <p:spPr>
          <a:xfrm>
            <a:off x="685800" y="4343400"/>
            <a:ext cx="5486040" cy="4114440"/>
          </a:xfrm>
          <a:prstGeom prst="rect">
            <a:avLst/>
          </a:prstGeom>
        </p:spPr>
        <p:txBody>
          <a:bodyPr/>
          <a:lstStyle/>
          <a:p>
            <a:endParaRPr lang="hr-HR" sz="2000" b="0" strike="noStrike" spc="-1" dirty="0">
              <a:latin typeface="Arial"/>
            </a:endParaRPr>
          </a:p>
        </p:txBody>
      </p:sp>
      <p:sp>
        <p:nvSpPr>
          <p:cNvPr id="135" name="TextShape 3">
            <a:extLst>
              <a:ext uri="{FF2B5EF4-FFF2-40B4-BE49-F238E27FC236}">
                <a16:creationId xmlns:a16="http://schemas.microsoft.com/office/drawing/2014/main" id="{B7EC288B-AF51-9001-EEE9-DF16091CB637}"/>
              </a:ext>
            </a:extLst>
          </p:cNvPr>
          <p:cNvSpPr txBox="1"/>
          <p:nvPr/>
        </p:nvSpPr>
        <p:spPr>
          <a:xfrm>
            <a:off x="3884760" y="8685360"/>
            <a:ext cx="2971440" cy="456840"/>
          </a:xfrm>
          <a:prstGeom prst="rect">
            <a:avLst/>
          </a:prstGeom>
          <a:noFill/>
          <a:ln>
            <a:noFill/>
          </a:ln>
        </p:spPr>
        <p:txBody>
          <a:bodyPr anchor="b"/>
          <a:lstStyle/>
          <a:p>
            <a:pPr algn="r">
              <a:lnSpc>
                <a:spcPct val="100000"/>
              </a:lnSpc>
            </a:pPr>
            <a:fld id="{29A5A275-CC03-44B1-8055-ABA2C4CBA1A0}" type="slidenum">
              <a:rPr lang="hr-HR" sz="1200" b="0" strike="noStrike" spc="-1">
                <a:latin typeface="Trebuchet MS"/>
              </a:rPr>
              <a:t>10</a:t>
            </a:fld>
            <a:endParaRPr lang="hr-HR" sz="1200" b="0" strike="noStrike" spc="-1">
              <a:latin typeface="Times New Roman"/>
            </a:endParaRPr>
          </a:p>
        </p:txBody>
      </p:sp>
    </p:spTree>
    <p:extLst>
      <p:ext uri="{BB962C8B-B14F-4D97-AF65-F5344CB8AC3E}">
        <p14:creationId xmlns:p14="http://schemas.microsoft.com/office/powerpoint/2010/main" val="3270008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Prognozy zmian temperatury i wysokości opadu są podstawową informacją niezbędną do oceny skutków narażenia na niekorzystne efekty zmian klimatu w przyszłości. Aby prognozować zmiany temperatury i innych parametrów klimatycznych przewiduje się wieloletnie tempo zwiększania się zawartości CO2 w atmosferze i rozważa różne scenariusze tej sytuacji. Scenariusze zmian klimatu noszą akronim RCP (</a:t>
            </a:r>
            <a:r>
              <a:rPr lang="pl-PL" dirty="0" err="1"/>
              <a:t>Representative</a:t>
            </a:r>
            <a:r>
              <a:rPr lang="pl-PL" dirty="0"/>
              <a:t> </a:t>
            </a:r>
            <a:r>
              <a:rPr lang="pl-PL" dirty="0" err="1"/>
              <a:t>Concentrations</a:t>
            </a:r>
            <a:r>
              <a:rPr lang="pl-PL" dirty="0"/>
              <a:t> </a:t>
            </a:r>
            <a:r>
              <a:rPr lang="pl-PL" dirty="0" err="1"/>
              <a:t>Pathways</a:t>
            </a:r>
            <a:r>
              <a:rPr lang="pl-PL" dirty="0"/>
              <a:t>) i przypisane są im różne wartości globalnego wymuszenia radiacyjnego prognozowanego na koniec XXI w.</a:t>
            </a:r>
          </a:p>
          <a:p>
            <a:r>
              <a:rPr lang="pl-PL" dirty="0"/>
              <a:t>Scenariusz RCP 4.5 – zakłada wprowadzanie nowych technologii w celu uzyskania wyższej niż obecnie redukcji emisji gazów cieplarnianych. Zakładane jest osiągnięcie w roku 2100 wymuszenia radiacyjnego 4.5 [W/m2].</a:t>
            </a:r>
          </a:p>
          <a:p>
            <a:r>
              <a:rPr lang="pl-PL" dirty="0"/>
              <a:t>Scenariusz RCP 8.5 – zakłada utrzymanie aktualnego tempa wzrostu emisji gazów cieplarnianych. Pod koniec wieku zakłada się osiągniecie poziomu wymuszenia radiacyjnego 8.5 [W/m2].</a:t>
            </a:r>
          </a:p>
          <a:p>
            <a:endParaRPr lang="pl-PL" dirty="0"/>
          </a:p>
          <a:p>
            <a:r>
              <a:rPr lang="pl-PL" b="1" dirty="0"/>
              <a:t>Wymuszenie radiacyjne - zmiana bilansu promieniowania w atmosferze związana z zaburzeniem w systemie klimatycznym</a:t>
            </a:r>
            <a:endParaRPr lang="pl-PL" dirty="0"/>
          </a:p>
        </p:txBody>
      </p:sp>
      <p:sp>
        <p:nvSpPr>
          <p:cNvPr id="4" name="Symbol zastępczy numeru slajdu 3"/>
          <p:cNvSpPr>
            <a:spLocks noGrp="1"/>
          </p:cNvSpPr>
          <p:nvPr>
            <p:ph type="sldNum" sz="quarter" idx="10"/>
          </p:nvPr>
        </p:nvSpPr>
        <p:spPr/>
        <p:txBody>
          <a:bodyPr/>
          <a:lstStyle/>
          <a:p>
            <a:fld id="{67225225-A01E-4D59-954E-F484ABD2F0DB}" type="slidenum">
              <a:rPr lang="pl-PL" smtClean="0"/>
              <a:t>16</a:t>
            </a:fld>
            <a:endParaRPr lang="pl-PL"/>
          </a:p>
        </p:txBody>
      </p:sp>
    </p:spTree>
    <p:extLst>
      <p:ext uri="{BB962C8B-B14F-4D97-AF65-F5344CB8AC3E}">
        <p14:creationId xmlns:p14="http://schemas.microsoft.com/office/powerpoint/2010/main" val="291405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defTabSz="882030">
              <a:defRPr/>
            </a:pPr>
            <a:r>
              <a:rPr lang="pl-PL" dirty="0"/>
              <a:t>W ramach przeprowadzonych analiz oceniano efektywność nawadniania w kontekście klimatycznej przydatności obszarów do uprawy kukurydzy w Polsce, z uwzględnieniem znaczenia warunków glebowych w ocenie stresu wodnego. Według ankietowanych, gleby średnie są najchętniej wybierane do uprawy kukurydzy (47%), ze względu na mniejszą częstość występowania stresu wodnego na tych glebach.</a:t>
            </a:r>
            <a:br>
              <a:rPr lang="pl-PL" dirty="0"/>
            </a:br>
            <a:r>
              <a:rPr lang="pl-PL" dirty="0"/>
              <a:t>Przeprowadzona analiza przydatności obszaru do uprawy kukurydzy w perspektywie roku 2080 wskazała, że według scenariusza HE, 11% obszaru nie będzie odpowiednie do uprawy kukurydzy z powodu deficytu wody, podczas gdy 21% będzie jedynie marginalnie odpowiednie do uprawy kukurydzy bez </a:t>
            </a:r>
            <a:r>
              <a:rPr lang="pl-PL" dirty="0" err="1"/>
              <a:t>nawodnień</a:t>
            </a:r>
            <a:r>
              <a:rPr lang="pl-PL" dirty="0"/>
              <a:t>.</a:t>
            </a:r>
            <a:br>
              <a:rPr lang="pl-PL" dirty="0"/>
            </a:br>
            <a:r>
              <a:rPr lang="pl-PL" dirty="0"/>
              <a:t>W kolejnych analizach testowano zastosowanie </a:t>
            </a:r>
            <a:r>
              <a:rPr lang="pl-PL" dirty="0" err="1"/>
              <a:t>nawodnień</a:t>
            </a:r>
            <a:r>
              <a:rPr lang="pl-PL" dirty="0"/>
              <a:t> o wartościach 30, 80 i 140 mm w celu zmniejszenia deficytu wody. W warunkach scenariuszy klimatycznych o horyzoncie 2080 roku, zgodnie ze scenariuszem HE, zastosowanie 30 mm wody pomogłoby wyeliminować obszary nieodpowiednie do uprawy kukurydzy, natomiast aby uniknąć obszarów marginalnie odpowiednich, konieczne byłoby zastosowanie nawadniania na poziomie 80 mm.</a:t>
            </a:r>
          </a:p>
        </p:txBody>
      </p:sp>
      <p:sp>
        <p:nvSpPr>
          <p:cNvPr id="4" name="Symbol zastępczy numeru slajdu 3"/>
          <p:cNvSpPr>
            <a:spLocks noGrp="1"/>
          </p:cNvSpPr>
          <p:nvPr>
            <p:ph type="sldNum" sz="quarter" idx="10"/>
          </p:nvPr>
        </p:nvSpPr>
        <p:spPr/>
        <p:txBody>
          <a:bodyPr/>
          <a:lstStyle/>
          <a:p>
            <a:fld id="{67225225-A01E-4D59-954E-F484ABD2F0DB}" type="slidenum">
              <a:rPr lang="pl-PL" smtClean="0"/>
              <a:t>17</a:t>
            </a:fld>
            <a:endParaRPr lang="pl-PL"/>
          </a:p>
        </p:txBody>
      </p:sp>
    </p:spTree>
    <p:extLst>
      <p:ext uri="{BB962C8B-B14F-4D97-AF65-F5344CB8AC3E}">
        <p14:creationId xmlns:p14="http://schemas.microsoft.com/office/powerpoint/2010/main" val="2956035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4D9F1-03A7-9121-316A-A57275532A4C}"/>
            </a:ext>
          </a:extLst>
        </p:cNvPr>
        <p:cNvGrpSpPr/>
        <p:nvPr/>
      </p:nvGrpSpPr>
      <p:grpSpPr>
        <a:xfrm>
          <a:off x="0" y="0"/>
          <a:ext cx="0" cy="0"/>
          <a:chOff x="0" y="0"/>
          <a:chExt cx="0" cy="0"/>
        </a:xfrm>
      </p:grpSpPr>
      <p:sp>
        <p:nvSpPr>
          <p:cNvPr id="133" name="PlaceHolder 1">
            <a:extLst>
              <a:ext uri="{FF2B5EF4-FFF2-40B4-BE49-F238E27FC236}">
                <a16:creationId xmlns:a16="http://schemas.microsoft.com/office/drawing/2014/main" id="{8FCE390F-794C-14C6-9A2B-1DAF6404D622}"/>
              </a:ext>
            </a:extLst>
          </p:cNvPr>
          <p:cNvSpPr>
            <a:spLocks noGrp="1" noRot="1" noChangeAspect="1"/>
          </p:cNvSpPr>
          <p:nvPr>
            <p:ph type="sldImg"/>
          </p:nvPr>
        </p:nvSpPr>
        <p:spPr>
          <a:xfrm>
            <a:off x="381000" y="685800"/>
            <a:ext cx="6096000" cy="3429000"/>
          </a:xfrm>
          <a:prstGeom prst="rect">
            <a:avLst/>
          </a:prstGeom>
        </p:spPr>
      </p:sp>
      <p:sp>
        <p:nvSpPr>
          <p:cNvPr id="134" name="PlaceHolder 2">
            <a:extLst>
              <a:ext uri="{FF2B5EF4-FFF2-40B4-BE49-F238E27FC236}">
                <a16:creationId xmlns:a16="http://schemas.microsoft.com/office/drawing/2014/main" id="{417AA6DD-19E2-AA17-702B-4E2FCF903194}"/>
              </a:ext>
            </a:extLst>
          </p:cNvPr>
          <p:cNvSpPr>
            <a:spLocks noGrp="1"/>
          </p:cNvSpPr>
          <p:nvPr>
            <p:ph type="body"/>
          </p:nvPr>
        </p:nvSpPr>
        <p:spPr>
          <a:xfrm>
            <a:off x="685800" y="4343400"/>
            <a:ext cx="5486040" cy="4114440"/>
          </a:xfrm>
          <a:prstGeom prst="rect">
            <a:avLst/>
          </a:prstGeom>
        </p:spPr>
        <p:txBody>
          <a:bodyPr/>
          <a:lstStyle/>
          <a:p>
            <a:endParaRPr lang="hr-HR" sz="2000" b="0" strike="noStrike" spc="-1" dirty="0">
              <a:latin typeface="Arial"/>
            </a:endParaRPr>
          </a:p>
        </p:txBody>
      </p:sp>
      <p:sp>
        <p:nvSpPr>
          <p:cNvPr id="135" name="TextShape 3">
            <a:extLst>
              <a:ext uri="{FF2B5EF4-FFF2-40B4-BE49-F238E27FC236}">
                <a16:creationId xmlns:a16="http://schemas.microsoft.com/office/drawing/2014/main" id="{057A16EB-7563-A50C-BD2B-0CF2985D18D9}"/>
              </a:ext>
            </a:extLst>
          </p:cNvPr>
          <p:cNvSpPr txBox="1"/>
          <p:nvPr/>
        </p:nvSpPr>
        <p:spPr>
          <a:xfrm>
            <a:off x="3884760" y="8685360"/>
            <a:ext cx="2971440" cy="456840"/>
          </a:xfrm>
          <a:prstGeom prst="rect">
            <a:avLst/>
          </a:prstGeom>
          <a:noFill/>
          <a:ln>
            <a:noFill/>
          </a:ln>
        </p:spPr>
        <p:txBody>
          <a:bodyPr anchor="b"/>
          <a:lstStyle/>
          <a:p>
            <a:pPr algn="r">
              <a:lnSpc>
                <a:spcPct val="100000"/>
              </a:lnSpc>
            </a:pPr>
            <a:fld id="{29A5A275-CC03-44B1-8055-ABA2C4CBA1A0}" type="slidenum">
              <a:rPr lang="hr-HR" sz="1200" b="0" strike="noStrike" spc="-1">
                <a:latin typeface="Trebuchet MS"/>
              </a:rPr>
              <a:t>25</a:t>
            </a:fld>
            <a:endParaRPr lang="hr-HR" sz="1200" b="0" strike="noStrike" spc="-1">
              <a:latin typeface="Times New Roman"/>
            </a:endParaRPr>
          </a:p>
        </p:txBody>
      </p:sp>
    </p:spTree>
    <p:extLst>
      <p:ext uri="{BB962C8B-B14F-4D97-AF65-F5344CB8AC3E}">
        <p14:creationId xmlns:p14="http://schemas.microsoft.com/office/powerpoint/2010/main" val="3832957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Main </a:t>
            </a:r>
            <a:r>
              <a:rPr lang="en-GB" dirty="0" err="1"/>
              <a:t>ecolological</a:t>
            </a:r>
            <a:r>
              <a:rPr lang="en-GB" dirty="0"/>
              <a:t> cycles the all </a:t>
            </a:r>
            <a:r>
              <a:rPr lang="en-GB" dirty="0" err="1"/>
              <a:t>shoul</a:t>
            </a:r>
            <a:r>
              <a:rPr lang="en-GB" dirty="0"/>
              <a:t> understand  for sustainability</a:t>
            </a:r>
          </a:p>
          <a:p>
            <a:endParaRPr lang="en-GB" dirty="0"/>
          </a:p>
        </p:txBody>
      </p:sp>
      <p:sp>
        <p:nvSpPr>
          <p:cNvPr id="4" name="Symbol zastępczy numeru slajdu 3"/>
          <p:cNvSpPr>
            <a:spLocks noGrp="1"/>
          </p:cNvSpPr>
          <p:nvPr>
            <p:ph type="sldNum" sz="quarter" idx="10"/>
          </p:nvPr>
        </p:nvSpPr>
        <p:spPr/>
        <p:txBody>
          <a:bodyPr/>
          <a:lstStyle/>
          <a:p>
            <a:fld id="{E8D3A2EE-C66C-45D4-A5EA-83F7E6670541}" type="slidenum">
              <a:rPr lang="pl-PL" smtClean="0"/>
              <a:pPr/>
              <a:t>30</a:t>
            </a:fld>
            <a:endParaRPr lang="pl-PL"/>
          </a:p>
        </p:txBody>
      </p:sp>
    </p:spTree>
    <p:extLst>
      <p:ext uri="{BB962C8B-B14F-4D97-AF65-F5344CB8AC3E}">
        <p14:creationId xmlns:p14="http://schemas.microsoft.com/office/powerpoint/2010/main" val="503712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GB"/>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GB"/>
          </a:p>
        </p:txBody>
      </p:sp>
      <p:sp>
        <p:nvSpPr>
          <p:cNvPr id="4" name="Symbol zastępczy daty 3"/>
          <p:cNvSpPr>
            <a:spLocks noGrp="1"/>
          </p:cNvSpPr>
          <p:nvPr>
            <p:ph type="dt" sz="half" idx="10"/>
          </p:nvPr>
        </p:nvSpPr>
        <p:spPr/>
        <p:txBody>
          <a:bodyPr/>
          <a:lstStyle/>
          <a:p>
            <a:fld id="{B2B20599-238C-4740-899D-9EFB43B0318E}" type="datetimeFigureOut">
              <a:rPr lang="en-GB" smtClean="0"/>
              <a:t>06/10/2025</a:t>
            </a:fld>
            <a:endParaRPr lang="en-GB"/>
          </a:p>
        </p:txBody>
      </p:sp>
      <p:sp>
        <p:nvSpPr>
          <p:cNvPr id="5" name="Symbol zastępczy stopki 4"/>
          <p:cNvSpPr>
            <a:spLocks noGrp="1"/>
          </p:cNvSpPr>
          <p:nvPr>
            <p:ph type="ftr" sz="quarter" idx="11"/>
          </p:nvPr>
        </p:nvSpPr>
        <p:spPr/>
        <p:txBody>
          <a:bodyPr/>
          <a:lstStyle/>
          <a:p>
            <a:endParaRPr lang="en-GB"/>
          </a:p>
        </p:txBody>
      </p:sp>
      <p:sp>
        <p:nvSpPr>
          <p:cNvPr id="6" name="Symbol zastępczy numeru slajdu 5"/>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399670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GB"/>
          </a:p>
        </p:txBody>
      </p:sp>
      <p:sp>
        <p:nvSpPr>
          <p:cNvPr id="3" name="Symbol zastępczy tytułu pionowego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p:cNvSpPr>
            <a:spLocks noGrp="1"/>
          </p:cNvSpPr>
          <p:nvPr>
            <p:ph type="dt" sz="half" idx="10"/>
          </p:nvPr>
        </p:nvSpPr>
        <p:spPr/>
        <p:txBody>
          <a:bodyPr/>
          <a:lstStyle/>
          <a:p>
            <a:fld id="{B2B20599-238C-4740-899D-9EFB43B0318E}" type="datetimeFigureOut">
              <a:rPr lang="en-GB" smtClean="0"/>
              <a:t>06/10/2025</a:t>
            </a:fld>
            <a:endParaRPr lang="en-GB"/>
          </a:p>
        </p:txBody>
      </p:sp>
      <p:sp>
        <p:nvSpPr>
          <p:cNvPr id="5" name="Symbol zastępczy stopki 4"/>
          <p:cNvSpPr>
            <a:spLocks noGrp="1"/>
          </p:cNvSpPr>
          <p:nvPr>
            <p:ph type="ftr" sz="quarter" idx="11"/>
          </p:nvPr>
        </p:nvSpPr>
        <p:spPr/>
        <p:txBody>
          <a:bodyPr/>
          <a:lstStyle/>
          <a:p>
            <a:endParaRPr lang="en-GB"/>
          </a:p>
        </p:txBody>
      </p:sp>
      <p:sp>
        <p:nvSpPr>
          <p:cNvPr id="6" name="Symbol zastępczy numeru slajdu 5"/>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3201854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endParaRPr lang="en-GB"/>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p:cNvSpPr>
            <a:spLocks noGrp="1"/>
          </p:cNvSpPr>
          <p:nvPr>
            <p:ph type="dt" sz="half" idx="10"/>
          </p:nvPr>
        </p:nvSpPr>
        <p:spPr/>
        <p:txBody>
          <a:bodyPr/>
          <a:lstStyle/>
          <a:p>
            <a:fld id="{B2B20599-238C-4740-899D-9EFB43B0318E}" type="datetimeFigureOut">
              <a:rPr lang="en-GB" smtClean="0"/>
              <a:t>06/10/2025</a:t>
            </a:fld>
            <a:endParaRPr lang="en-GB"/>
          </a:p>
        </p:txBody>
      </p:sp>
      <p:sp>
        <p:nvSpPr>
          <p:cNvPr id="5" name="Symbol zastępczy stopki 4"/>
          <p:cNvSpPr>
            <a:spLocks noGrp="1"/>
          </p:cNvSpPr>
          <p:nvPr>
            <p:ph type="ftr" sz="quarter" idx="11"/>
          </p:nvPr>
        </p:nvSpPr>
        <p:spPr/>
        <p:txBody>
          <a:bodyPr/>
          <a:lstStyle/>
          <a:p>
            <a:endParaRPr lang="en-GB"/>
          </a:p>
        </p:txBody>
      </p:sp>
      <p:sp>
        <p:nvSpPr>
          <p:cNvPr id="6" name="Symbol zastępczy numeru slajdu 5"/>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245279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GB"/>
          </a:p>
        </p:txBody>
      </p:sp>
      <p:sp>
        <p:nvSpPr>
          <p:cNvPr id="3" name="Symbol zastępczy zawartości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p:cNvSpPr>
            <a:spLocks noGrp="1"/>
          </p:cNvSpPr>
          <p:nvPr>
            <p:ph type="dt" sz="half" idx="10"/>
          </p:nvPr>
        </p:nvSpPr>
        <p:spPr/>
        <p:txBody>
          <a:bodyPr/>
          <a:lstStyle/>
          <a:p>
            <a:fld id="{B2B20599-238C-4740-899D-9EFB43B0318E}" type="datetimeFigureOut">
              <a:rPr lang="en-GB" smtClean="0"/>
              <a:t>06/10/2025</a:t>
            </a:fld>
            <a:endParaRPr lang="en-GB"/>
          </a:p>
        </p:txBody>
      </p:sp>
      <p:sp>
        <p:nvSpPr>
          <p:cNvPr id="5" name="Symbol zastępczy stopki 4"/>
          <p:cNvSpPr>
            <a:spLocks noGrp="1"/>
          </p:cNvSpPr>
          <p:nvPr>
            <p:ph type="ftr" sz="quarter" idx="11"/>
          </p:nvPr>
        </p:nvSpPr>
        <p:spPr/>
        <p:txBody>
          <a:bodyPr/>
          <a:lstStyle/>
          <a:p>
            <a:endParaRPr lang="en-GB"/>
          </a:p>
        </p:txBody>
      </p:sp>
      <p:sp>
        <p:nvSpPr>
          <p:cNvPr id="6" name="Symbol zastępczy numeru slajdu 5"/>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3920146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GB"/>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p:cNvSpPr>
            <a:spLocks noGrp="1"/>
          </p:cNvSpPr>
          <p:nvPr>
            <p:ph type="dt" sz="half" idx="10"/>
          </p:nvPr>
        </p:nvSpPr>
        <p:spPr/>
        <p:txBody>
          <a:bodyPr/>
          <a:lstStyle/>
          <a:p>
            <a:fld id="{B2B20599-238C-4740-899D-9EFB43B0318E}" type="datetimeFigureOut">
              <a:rPr lang="en-GB" smtClean="0"/>
              <a:t>06/10/2025</a:t>
            </a:fld>
            <a:endParaRPr lang="en-GB"/>
          </a:p>
        </p:txBody>
      </p:sp>
      <p:sp>
        <p:nvSpPr>
          <p:cNvPr id="5" name="Symbol zastępczy stopki 4"/>
          <p:cNvSpPr>
            <a:spLocks noGrp="1"/>
          </p:cNvSpPr>
          <p:nvPr>
            <p:ph type="ftr" sz="quarter" idx="11"/>
          </p:nvPr>
        </p:nvSpPr>
        <p:spPr/>
        <p:txBody>
          <a:bodyPr/>
          <a:lstStyle/>
          <a:p>
            <a:endParaRPr lang="en-GB"/>
          </a:p>
        </p:txBody>
      </p:sp>
      <p:sp>
        <p:nvSpPr>
          <p:cNvPr id="6" name="Symbol zastępczy numeru slajdu 5"/>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167811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GB"/>
          </a:p>
        </p:txBody>
      </p:sp>
      <p:sp>
        <p:nvSpPr>
          <p:cNvPr id="3" name="Symbol zastępczy zawartości 2"/>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p:cNvSpPr>
            <a:spLocks noGrp="1"/>
          </p:cNvSpPr>
          <p:nvPr>
            <p:ph type="dt" sz="half" idx="10"/>
          </p:nvPr>
        </p:nvSpPr>
        <p:spPr/>
        <p:txBody>
          <a:bodyPr/>
          <a:lstStyle/>
          <a:p>
            <a:fld id="{B2B20599-238C-4740-899D-9EFB43B0318E}" type="datetimeFigureOut">
              <a:rPr lang="en-GB" smtClean="0"/>
              <a:t>06/10/2025</a:t>
            </a:fld>
            <a:endParaRPr lang="en-GB"/>
          </a:p>
        </p:txBody>
      </p:sp>
      <p:sp>
        <p:nvSpPr>
          <p:cNvPr id="6" name="Symbol zastępczy stopki 5"/>
          <p:cNvSpPr>
            <a:spLocks noGrp="1"/>
          </p:cNvSpPr>
          <p:nvPr>
            <p:ph type="ftr" sz="quarter" idx="11"/>
          </p:nvPr>
        </p:nvSpPr>
        <p:spPr/>
        <p:txBody>
          <a:bodyPr/>
          <a:lstStyle/>
          <a:p>
            <a:endParaRPr lang="en-GB"/>
          </a:p>
        </p:txBody>
      </p:sp>
      <p:sp>
        <p:nvSpPr>
          <p:cNvPr id="7" name="Symbol zastępczy numeru slajdu 6"/>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3512069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endParaRPr lang="en-GB"/>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p:cNvSpPr>
            <a:spLocks noGrp="1"/>
          </p:cNvSpPr>
          <p:nvPr>
            <p:ph type="dt" sz="half" idx="10"/>
          </p:nvPr>
        </p:nvSpPr>
        <p:spPr/>
        <p:txBody>
          <a:bodyPr/>
          <a:lstStyle/>
          <a:p>
            <a:fld id="{B2B20599-238C-4740-899D-9EFB43B0318E}" type="datetimeFigureOut">
              <a:rPr lang="en-GB" smtClean="0"/>
              <a:t>06/10/2025</a:t>
            </a:fld>
            <a:endParaRPr lang="en-GB"/>
          </a:p>
        </p:txBody>
      </p:sp>
      <p:sp>
        <p:nvSpPr>
          <p:cNvPr id="8" name="Symbol zastępczy stopki 7"/>
          <p:cNvSpPr>
            <a:spLocks noGrp="1"/>
          </p:cNvSpPr>
          <p:nvPr>
            <p:ph type="ftr" sz="quarter" idx="11"/>
          </p:nvPr>
        </p:nvSpPr>
        <p:spPr/>
        <p:txBody>
          <a:bodyPr/>
          <a:lstStyle/>
          <a:p>
            <a:endParaRPr lang="en-GB"/>
          </a:p>
        </p:txBody>
      </p:sp>
      <p:sp>
        <p:nvSpPr>
          <p:cNvPr id="9" name="Symbol zastępczy numeru slajdu 8"/>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4014799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GB"/>
          </a:p>
        </p:txBody>
      </p:sp>
      <p:sp>
        <p:nvSpPr>
          <p:cNvPr id="3" name="Symbol zastępczy daty 2"/>
          <p:cNvSpPr>
            <a:spLocks noGrp="1"/>
          </p:cNvSpPr>
          <p:nvPr>
            <p:ph type="dt" sz="half" idx="10"/>
          </p:nvPr>
        </p:nvSpPr>
        <p:spPr/>
        <p:txBody>
          <a:bodyPr/>
          <a:lstStyle/>
          <a:p>
            <a:fld id="{B2B20599-238C-4740-899D-9EFB43B0318E}" type="datetimeFigureOut">
              <a:rPr lang="en-GB" smtClean="0"/>
              <a:t>06/10/2025</a:t>
            </a:fld>
            <a:endParaRPr lang="en-GB"/>
          </a:p>
        </p:txBody>
      </p:sp>
      <p:sp>
        <p:nvSpPr>
          <p:cNvPr id="4" name="Symbol zastępczy stopki 3"/>
          <p:cNvSpPr>
            <a:spLocks noGrp="1"/>
          </p:cNvSpPr>
          <p:nvPr>
            <p:ph type="ftr" sz="quarter" idx="11"/>
          </p:nvPr>
        </p:nvSpPr>
        <p:spPr/>
        <p:txBody>
          <a:bodyPr/>
          <a:lstStyle/>
          <a:p>
            <a:endParaRPr lang="en-GB"/>
          </a:p>
        </p:txBody>
      </p:sp>
      <p:sp>
        <p:nvSpPr>
          <p:cNvPr id="5" name="Symbol zastępczy numeru slajdu 4"/>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120862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2B20599-238C-4740-899D-9EFB43B0318E}" type="datetimeFigureOut">
              <a:rPr lang="en-GB" smtClean="0"/>
              <a:t>06/10/2025</a:t>
            </a:fld>
            <a:endParaRPr lang="en-GB"/>
          </a:p>
        </p:txBody>
      </p:sp>
      <p:sp>
        <p:nvSpPr>
          <p:cNvPr id="3" name="Symbol zastępczy stopki 2"/>
          <p:cNvSpPr>
            <a:spLocks noGrp="1"/>
          </p:cNvSpPr>
          <p:nvPr>
            <p:ph type="ftr" sz="quarter" idx="11"/>
          </p:nvPr>
        </p:nvSpPr>
        <p:spPr/>
        <p:txBody>
          <a:bodyPr/>
          <a:lstStyle/>
          <a:p>
            <a:endParaRPr lang="en-GB"/>
          </a:p>
        </p:txBody>
      </p:sp>
      <p:sp>
        <p:nvSpPr>
          <p:cNvPr id="4" name="Symbol zastępczy numeru slajdu 3"/>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235684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B2B20599-238C-4740-899D-9EFB43B0318E}" type="datetimeFigureOut">
              <a:rPr lang="en-GB" smtClean="0"/>
              <a:t>06/10/2025</a:t>
            </a:fld>
            <a:endParaRPr lang="en-GB"/>
          </a:p>
        </p:txBody>
      </p:sp>
      <p:sp>
        <p:nvSpPr>
          <p:cNvPr id="6" name="Symbol zastępczy stopki 5"/>
          <p:cNvSpPr>
            <a:spLocks noGrp="1"/>
          </p:cNvSpPr>
          <p:nvPr>
            <p:ph type="ftr" sz="quarter" idx="11"/>
          </p:nvPr>
        </p:nvSpPr>
        <p:spPr/>
        <p:txBody>
          <a:bodyPr/>
          <a:lstStyle/>
          <a:p>
            <a:endParaRPr lang="en-GB"/>
          </a:p>
        </p:txBody>
      </p:sp>
      <p:sp>
        <p:nvSpPr>
          <p:cNvPr id="7" name="Symbol zastępczy numeru slajdu 6"/>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424085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B2B20599-238C-4740-899D-9EFB43B0318E}" type="datetimeFigureOut">
              <a:rPr lang="en-GB" smtClean="0"/>
              <a:t>06/10/2025</a:t>
            </a:fld>
            <a:endParaRPr lang="en-GB"/>
          </a:p>
        </p:txBody>
      </p:sp>
      <p:sp>
        <p:nvSpPr>
          <p:cNvPr id="6" name="Symbol zastępczy stopki 5"/>
          <p:cNvSpPr>
            <a:spLocks noGrp="1"/>
          </p:cNvSpPr>
          <p:nvPr>
            <p:ph type="ftr" sz="quarter" idx="11"/>
          </p:nvPr>
        </p:nvSpPr>
        <p:spPr/>
        <p:txBody>
          <a:bodyPr/>
          <a:lstStyle/>
          <a:p>
            <a:endParaRPr lang="en-GB"/>
          </a:p>
        </p:txBody>
      </p:sp>
      <p:sp>
        <p:nvSpPr>
          <p:cNvPr id="7" name="Symbol zastępczy numeru slajdu 6"/>
          <p:cNvSpPr>
            <a:spLocks noGrp="1"/>
          </p:cNvSpPr>
          <p:nvPr>
            <p:ph type="sldNum" sz="quarter" idx="12"/>
          </p:nvPr>
        </p:nvSpPr>
        <p:spPr/>
        <p:txBody>
          <a:bodyPr/>
          <a:lstStyle/>
          <a:p>
            <a:fld id="{D1D499CB-9598-4FF2-9E37-E503EA0608FC}" type="slidenum">
              <a:rPr lang="en-GB" smtClean="0"/>
              <a:t>‹#›</a:t>
            </a:fld>
            <a:endParaRPr lang="en-GB"/>
          </a:p>
        </p:txBody>
      </p:sp>
    </p:spTree>
    <p:extLst>
      <p:ext uri="{BB962C8B-B14F-4D97-AF65-F5344CB8AC3E}">
        <p14:creationId xmlns:p14="http://schemas.microsoft.com/office/powerpoint/2010/main" val="241997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GB"/>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20599-238C-4740-899D-9EFB43B0318E}" type="datetimeFigureOut">
              <a:rPr lang="en-GB" smtClean="0"/>
              <a:t>06/10/2025</a:t>
            </a:fld>
            <a:endParaRPr lang="en-GB"/>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499CB-9598-4FF2-9E37-E503EA0608FC}" type="slidenum">
              <a:rPr lang="en-GB" smtClean="0"/>
              <a:t>‹#›</a:t>
            </a:fld>
            <a:endParaRPr lang="en-GB"/>
          </a:p>
        </p:txBody>
      </p:sp>
    </p:spTree>
    <p:extLst>
      <p:ext uri="{BB962C8B-B14F-4D97-AF65-F5344CB8AC3E}">
        <p14:creationId xmlns:p14="http://schemas.microsoft.com/office/powerpoint/2010/main" val="4287857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file:///D:\PIOTREK\IUNG\SIW\powerpoint\logo1.p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file:///D:\PIOTREK\IUNG\SIW\powerpoint\logo1.png" TargetMode="External"/><Relationship Id="rId3" Type="http://schemas.openxmlformats.org/officeDocument/2006/relationships/image" Target="../media/image21.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file:///D:\PIOTREK\IUNG\SIW\powerpoint\logo1.png" TargetMode="External"/><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2.pn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file:///D:\PIOTREK\IUNG\SIW\powerpoint\logo1.pn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file:///D:\PIOTREK\IUNG\SIW\powerpoint\logo1.png"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16/j.scitotenv.2025.180495" TargetMode="External"/><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file:///D:\PIOTREK\IUNG\SIW\powerpoint\logo1.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file:///D:\PIOTREK\IUNG\SIW\powerpoint\logo1.pn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16/j.scitotenv.2025.180495" TargetMode="Externa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file:///D:\PIOTREK\IUNG\SIW\powerpoint\logo1.png"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file:///D:\PIOTREK\IUNG\SIW\powerpoint\logo1.png"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654341" y="232754"/>
            <a:ext cx="10797883" cy="2123658"/>
          </a:xfrm>
          <a:prstGeom prst="rect">
            <a:avLst/>
          </a:prstGeom>
        </p:spPr>
        <p:txBody>
          <a:bodyPr wrap="square">
            <a:spAutoFit/>
          </a:bodyPr>
          <a:lstStyle/>
          <a:p>
            <a:pPr algn="ctr"/>
            <a:r>
              <a:rPr lang="pl-PL" sz="3600" b="1" dirty="0">
                <a:solidFill>
                  <a:schemeClr val="accent1">
                    <a:lumMod val="50000"/>
                  </a:schemeClr>
                </a:solidFill>
                <a:latin typeface="Times New Roman" panose="02020603050405020304" pitchFamily="18" charset="0"/>
                <a:ea typeface="Times New Roman" panose="02020603050405020304" pitchFamily="18" charset="0"/>
              </a:rPr>
              <a:t>Monitoring i zarządzanie ryzykiem suszy w Polsce</a:t>
            </a:r>
          </a:p>
          <a:p>
            <a:pPr algn="ctr"/>
            <a:endParaRPr lang="pl-PL" sz="2400" u="sng" dirty="0">
              <a:latin typeface="Times New Roman" panose="02020603050405020304" pitchFamily="18" charset="0"/>
              <a:ea typeface="Times New Roman" panose="02020603050405020304" pitchFamily="18" charset="0"/>
            </a:endParaRPr>
          </a:p>
          <a:p>
            <a:pPr algn="ctr"/>
            <a:r>
              <a:rPr lang="pl-PL" sz="2400" u="sng" dirty="0">
                <a:latin typeface="Times New Roman" panose="02020603050405020304" pitchFamily="18" charset="0"/>
                <a:ea typeface="Times New Roman" panose="02020603050405020304" pitchFamily="18" charset="0"/>
              </a:rPr>
              <a:t>Gospodarowanie zasobami wodnymi w rolnictwie  i na obszarach wiejskich</a:t>
            </a:r>
          </a:p>
          <a:p>
            <a:pPr algn="ctr"/>
            <a:r>
              <a:rPr lang="pl-PL" sz="2400" u="sng" dirty="0">
                <a:latin typeface="Times New Roman" panose="02020603050405020304" pitchFamily="18" charset="0"/>
                <a:ea typeface="Times New Roman" panose="02020603050405020304" pitchFamily="18" charset="0"/>
              </a:rPr>
              <a:t>Wrocław, 7-8 października 2025 r. </a:t>
            </a:r>
          </a:p>
          <a:p>
            <a:pPr algn="ctr"/>
            <a:endParaRPr lang="pl-PL" sz="2400" u="sng" dirty="0">
              <a:latin typeface="Times New Roman" panose="02020603050405020304" pitchFamily="18" charset="0"/>
              <a:ea typeface="Times New Roman" panose="02020603050405020304" pitchFamily="18" charset="0"/>
            </a:endParaRPr>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4824" y="2356412"/>
            <a:ext cx="1435048" cy="470684"/>
          </a:xfrm>
          <a:prstGeom prst="rect">
            <a:avLst/>
          </a:prstGeom>
        </p:spPr>
      </p:pic>
      <p:sp>
        <p:nvSpPr>
          <p:cNvPr id="6" name="Prostokąt 5"/>
          <p:cNvSpPr/>
          <p:nvPr/>
        </p:nvSpPr>
        <p:spPr>
          <a:xfrm>
            <a:off x="268448" y="2088859"/>
            <a:ext cx="11183775" cy="1200329"/>
          </a:xfrm>
          <a:prstGeom prst="rect">
            <a:avLst/>
          </a:prstGeom>
        </p:spPr>
        <p:txBody>
          <a:bodyPr wrap="square">
            <a:spAutoFit/>
          </a:bodyPr>
          <a:lstStyle/>
          <a:p>
            <a:pPr algn="ctr"/>
            <a:r>
              <a:rPr lang="pl-PL" dirty="0">
                <a:latin typeface="Times New Roman" panose="02020603050405020304" pitchFamily="18" charset="0"/>
              </a:rPr>
              <a:t>dr hab. Jerzy Kozyra</a:t>
            </a:r>
          </a:p>
          <a:p>
            <a:pPr algn="ctr"/>
            <a:r>
              <a:rPr lang="pl-PL" dirty="0">
                <a:latin typeface="Times New Roman" panose="02020603050405020304" pitchFamily="18" charset="0"/>
              </a:rPr>
              <a:t>Instytut Uprawy Nawożenia i Gleboznawstwa</a:t>
            </a:r>
          </a:p>
          <a:p>
            <a:pPr algn="ctr"/>
            <a:r>
              <a:rPr lang="pl-PL" dirty="0">
                <a:latin typeface="Times New Roman" panose="02020603050405020304" pitchFamily="18" charset="0"/>
              </a:rPr>
              <a:t>Państwowy Instytut Badawczy</a:t>
            </a:r>
          </a:p>
          <a:p>
            <a:pPr algn="ctr"/>
            <a:r>
              <a:rPr lang="pl-PL" dirty="0">
                <a:latin typeface="Times New Roman" panose="02020603050405020304" pitchFamily="18" charset="0"/>
              </a:rPr>
              <a:t>Zakład Biogospodarki i Agrometeorologii </a:t>
            </a:r>
          </a:p>
        </p:txBody>
      </p:sp>
      <p:sp>
        <p:nvSpPr>
          <p:cNvPr id="3" name="pole tekstowe 2">
            <a:extLst>
              <a:ext uri="{FF2B5EF4-FFF2-40B4-BE49-F238E27FC236}">
                <a16:creationId xmlns:a16="http://schemas.microsoft.com/office/drawing/2014/main" id="{89ED3C45-1E80-4AD7-BD1C-766CCF6D0975}"/>
              </a:ext>
            </a:extLst>
          </p:cNvPr>
          <p:cNvSpPr txBox="1"/>
          <p:nvPr/>
        </p:nvSpPr>
        <p:spPr>
          <a:xfrm>
            <a:off x="0" y="6048462"/>
            <a:ext cx="12191999" cy="830997"/>
          </a:xfrm>
          <a:prstGeom prst="rect">
            <a:avLst/>
          </a:prstGeom>
          <a:noFill/>
        </p:spPr>
        <p:txBody>
          <a:bodyPr wrap="square">
            <a:spAutoFit/>
          </a:bodyPr>
          <a:lstStyle/>
          <a:p>
            <a:pPr algn="ctr"/>
            <a:r>
              <a:rPr lang="pl-PL" sz="1600" dirty="0"/>
              <a:t>Materiał opracowany przez dr hab. Jerzego Kozyrę na zlecenie Centrum Doradztwa Rolniczego w Brwinowie, Oddział w Warszawie</a:t>
            </a:r>
            <a:br>
              <a:rPr lang="pl-PL" sz="1600" dirty="0"/>
            </a:br>
            <a:r>
              <a:rPr lang="pl-PL" sz="1600" dirty="0"/>
              <a:t>Materiał dofinansowany ze środków Unii Europejskiej w ramach Planu Strategicznego WPR 2023-2027 </a:t>
            </a:r>
          </a:p>
          <a:p>
            <a:pPr algn="ctr"/>
            <a:r>
              <a:rPr lang="pl-PL" sz="1600" dirty="0"/>
              <a:t>Instytucja Zarządzająca Planem Strategicznym dla Wspólnej Polityki Rolnej na lata 2023-2027 - Minister Rolnictwa i Rozwoju Wsi</a:t>
            </a:r>
          </a:p>
        </p:txBody>
      </p:sp>
      <p:pic>
        <p:nvPicPr>
          <p:cNvPr id="7" name="Obraz 6">
            <a:extLst>
              <a:ext uri="{FF2B5EF4-FFF2-40B4-BE49-F238E27FC236}">
                <a16:creationId xmlns:a16="http://schemas.microsoft.com/office/drawing/2014/main" id="{4E747119-8178-04DF-FD0F-D5D9D9036E63}"/>
              </a:ext>
            </a:extLst>
          </p:cNvPr>
          <p:cNvPicPr>
            <a:picLocks noChangeAspect="1"/>
          </p:cNvPicPr>
          <p:nvPr/>
        </p:nvPicPr>
        <p:blipFill>
          <a:blip r:embed="rId3"/>
          <a:stretch>
            <a:fillRect/>
          </a:stretch>
        </p:blipFill>
        <p:spPr>
          <a:xfrm>
            <a:off x="125836" y="4098815"/>
            <a:ext cx="11903977" cy="1883638"/>
          </a:xfrm>
          <a:prstGeom prst="rect">
            <a:avLst/>
          </a:prstGeom>
        </p:spPr>
      </p:pic>
    </p:spTree>
    <p:extLst>
      <p:ext uri="{BB962C8B-B14F-4D97-AF65-F5344CB8AC3E}">
        <p14:creationId xmlns:p14="http://schemas.microsoft.com/office/powerpoint/2010/main" val="4239057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9CA15-9DBF-AAD7-B57D-4A9B7E218417}"/>
            </a:ext>
          </a:extLst>
        </p:cNvPr>
        <p:cNvGrpSpPr/>
        <p:nvPr/>
      </p:nvGrpSpPr>
      <p:grpSpPr>
        <a:xfrm>
          <a:off x="0" y="0"/>
          <a:ext cx="0" cy="0"/>
          <a:chOff x="0" y="0"/>
          <a:chExt cx="0" cy="0"/>
        </a:xfrm>
      </p:grpSpPr>
      <p:pic>
        <p:nvPicPr>
          <p:cNvPr id="108" name="Grafik 4">
            <a:extLst>
              <a:ext uri="{FF2B5EF4-FFF2-40B4-BE49-F238E27FC236}">
                <a16:creationId xmlns:a16="http://schemas.microsoft.com/office/drawing/2014/main" id="{A90A8A80-2253-B546-C29D-E48E115677F4}"/>
              </a:ext>
            </a:extLst>
          </p:cNvPr>
          <p:cNvPicPr/>
          <p:nvPr/>
        </p:nvPicPr>
        <p:blipFill>
          <a:blip r:embed="rId3"/>
          <a:srcRect t="-1779" b="52466"/>
          <a:stretch/>
        </p:blipFill>
        <p:spPr>
          <a:xfrm>
            <a:off x="0" y="4236720"/>
            <a:ext cx="12209176" cy="2621280"/>
          </a:xfrm>
          <a:prstGeom prst="rect">
            <a:avLst/>
          </a:prstGeom>
          <a:ln>
            <a:noFill/>
          </a:ln>
        </p:spPr>
      </p:pic>
      <p:sp>
        <p:nvSpPr>
          <p:cNvPr id="109" name="CustomShape 1">
            <a:extLst>
              <a:ext uri="{FF2B5EF4-FFF2-40B4-BE49-F238E27FC236}">
                <a16:creationId xmlns:a16="http://schemas.microsoft.com/office/drawing/2014/main" id="{FCBEB2C8-8AC9-9570-5AE3-8C9E85C2FB9C}"/>
              </a:ext>
            </a:extLst>
          </p:cNvPr>
          <p:cNvSpPr/>
          <p:nvPr/>
        </p:nvSpPr>
        <p:spPr>
          <a:xfrm>
            <a:off x="363840" y="299040"/>
            <a:ext cx="11463840" cy="7420320"/>
          </a:xfrm>
          <a:prstGeom prst="rect">
            <a:avLst/>
          </a:prstGeom>
          <a:noFill/>
          <a:ln>
            <a:noFill/>
          </a:ln>
        </p:spPr>
        <p:style>
          <a:lnRef idx="0">
            <a:scrgbClr r="0" g="0" b="0"/>
          </a:lnRef>
          <a:fillRef idx="0">
            <a:scrgbClr r="0" g="0" b="0"/>
          </a:fillRef>
          <a:effectRef idx="0">
            <a:scrgbClr r="0" g="0" b="0"/>
          </a:effectRef>
          <a:fontRef idx="minor"/>
        </p:style>
        <p:txBody>
          <a:bodyPr lIns="102240" tIns="51360" rIns="102240" bIns="51360"/>
          <a:lstStyle/>
          <a:p>
            <a:pPr marL="457189" indent="-457189">
              <a:buFont typeface="Arial" panose="020B0604020202020204" pitchFamily="34" charset="0"/>
              <a:buChar char="•"/>
            </a:pPr>
            <a:endParaRPr lang="hr-HR" sz="2667" spc="-1" dirty="0">
              <a:latin typeface="Arial"/>
            </a:endParaRPr>
          </a:p>
          <a:p>
            <a:pPr>
              <a:lnSpc>
                <a:spcPct val="100000"/>
              </a:lnSpc>
            </a:pPr>
            <a:r>
              <a:rPr lang="en-GB" sz="2667" spc="-1" dirty="0">
                <a:solidFill>
                  <a:srgbClr val="000000"/>
                </a:solidFill>
                <a:latin typeface="Trebuchet MS"/>
                <a:ea typeface="Calibri"/>
              </a:rPr>
              <a:t>				</a:t>
            </a:r>
            <a:endParaRPr lang="hr-HR" sz="2667" spc="-1" dirty="0">
              <a:latin typeface="Arial"/>
            </a:endParaRPr>
          </a:p>
          <a:p>
            <a:pPr>
              <a:lnSpc>
                <a:spcPct val="100000"/>
              </a:lnSpc>
            </a:pPr>
            <a:endParaRPr lang="hr-HR" sz="2667" spc="-1" dirty="0">
              <a:latin typeface="Arial"/>
            </a:endParaRPr>
          </a:p>
          <a:p>
            <a:pPr>
              <a:lnSpc>
                <a:spcPct val="100000"/>
              </a:lnSpc>
            </a:pPr>
            <a:endParaRPr lang="hr-HR" sz="2667" spc="-1" dirty="0">
              <a:latin typeface="Arial"/>
            </a:endParaRPr>
          </a:p>
          <a:p>
            <a:pPr>
              <a:lnSpc>
                <a:spcPct val="100000"/>
              </a:lnSpc>
            </a:pPr>
            <a:endParaRPr lang="hr-HR" sz="2667" spc="-1" dirty="0">
              <a:latin typeface="Arial"/>
            </a:endParaRPr>
          </a:p>
          <a:p>
            <a:pPr>
              <a:lnSpc>
                <a:spcPct val="100000"/>
              </a:lnSpc>
            </a:pPr>
            <a:endParaRPr lang="hr-HR" sz="2667" spc="-1" dirty="0">
              <a:latin typeface="Arial"/>
            </a:endParaRPr>
          </a:p>
          <a:p>
            <a:pPr>
              <a:lnSpc>
                <a:spcPct val="100000"/>
              </a:lnSpc>
            </a:pPr>
            <a:r>
              <a:rPr lang="hr-HR" sz="2667" spc="-1" dirty="0">
                <a:solidFill>
                  <a:srgbClr val="000000"/>
                </a:solidFill>
                <a:latin typeface="Trebuchet MS"/>
                <a:ea typeface="Calibri"/>
              </a:rPr>
              <a:t>		</a:t>
            </a:r>
            <a:endParaRPr lang="hr-HR" sz="2667" spc="-1" dirty="0">
              <a:latin typeface="Arial"/>
            </a:endParaRPr>
          </a:p>
          <a:p>
            <a:pPr>
              <a:lnSpc>
                <a:spcPct val="100000"/>
              </a:lnSpc>
            </a:pPr>
            <a:endParaRPr lang="hr-HR" sz="2667" spc="-1" dirty="0">
              <a:latin typeface="Arial"/>
            </a:endParaRPr>
          </a:p>
        </p:txBody>
      </p:sp>
      <p:sp>
        <p:nvSpPr>
          <p:cNvPr id="32" name="CustomShape 1">
            <a:extLst>
              <a:ext uri="{FF2B5EF4-FFF2-40B4-BE49-F238E27FC236}">
                <a16:creationId xmlns:a16="http://schemas.microsoft.com/office/drawing/2014/main" id="{928A1AFB-799F-0E06-354D-5DE6DB776B87}"/>
              </a:ext>
            </a:extLst>
          </p:cNvPr>
          <p:cNvSpPr/>
          <p:nvPr/>
        </p:nvSpPr>
        <p:spPr>
          <a:xfrm>
            <a:off x="0" y="240738"/>
            <a:ext cx="12043953" cy="593697"/>
          </a:xfrm>
          <a:prstGeom prst="rect">
            <a:avLst/>
          </a:prstGeom>
          <a:solidFill>
            <a:schemeClr val="accent1"/>
          </a:solidFill>
          <a:ln>
            <a:noFill/>
          </a:ln>
        </p:spPr>
        <p:style>
          <a:lnRef idx="0">
            <a:scrgbClr r="0" g="0" b="0"/>
          </a:lnRef>
          <a:fillRef idx="0">
            <a:scrgbClr r="0" g="0" b="0"/>
          </a:fillRef>
          <a:effectRef idx="0">
            <a:scrgbClr r="0" g="0" b="0"/>
          </a:effectRef>
          <a:fontRef idx="minor"/>
        </p:style>
        <p:txBody>
          <a:bodyPr lIns="102240" tIns="51360" rIns="102240" bIns="51360"/>
          <a:lstStyle/>
          <a:p>
            <a:pPr>
              <a:spcAft>
                <a:spcPts val="801"/>
              </a:spcAft>
            </a:pPr>
            <a:r>
              <a:rPr lang="pl-PL" sz="2667" b="1" spc="-1" dirty="0">
                <a:solidFill>
                  <a:schemeClr val="bg1"/>
                </a:solidFill>
                <a:latin typeface="Trebuchet MS" panose="020B0603020202020204" pitchFamily="34" charset="0"/>
              </a:rPr>
              <a:t>Obecny stan krajowego systemu reagowania na susze w rolnictwie</a:t>
            </a:r>
            <a:endParaRPr lang="hr-HR" sz="2400" b="1" spc="-1" dirty="0">
              <a:solidFill>
                <a:schemeClr val="bg1"/>
              </a:solidFill>
              <a:latin typeface="Trebuchet MS" panose="020B0603020202020204" pitchFamily="34" charset="0"/>
            </a:endParaRPr>
          </a:p>
          <a:p>
            <a:pPr>
              <a:lnSpc>
                <a:spcPct val="100000"/>
              </a:lnSpc>
            </a:pPr>
            <a:endParaRPr lang="hr-HR" sz="2667" b="1" spc="-1" dirty="0">
              <a:solidFill>
                <a:schemeClr val="bg1"/>
              </a:solidFill>
              <a:latin typeface="Trebuchet MS" panose="020B0603020202020204" pitchFamily="34" charset="0"/>
            </a:endParaRPr>
          </a:p>
          <a:p>
            <a:pPr>
              <a:lnSpc>
                <a:spcPct val="100000"/>
              </a:lnSpc>
            </a:pPr>
            <a:endParaRPr lang="hr-HR" sz="2667" b="1" spc="-1" dirty="0">
              <a:solidFill>
                <a:schemeClr val="bg1"/>
              </a:solidFill>
              <a:latin typeface="Trebuchet MS" panose="020B0603020202020204" pitchFamily="34" charset="0"/>
            </a:endParaRPr>
          </a:p>
          <a:p>
            <a:pPr>
              <a:lnSpc>
                <a:spcPct val="100000"/>
              </a:lnSpc>
            </a:pPr>
            <a:endParaRPr lang="hr-HR" sz="2667" b="1" spc="-1" dirty="0">
              <a:solidFill>
                <a:schemeClr val="bg1"/>
              </a:solidFill>
              <a:latin typeface="Trebuchet MS" panose="020B0603020202020204" pitchFamily="34" charset="0"/>
            </a:endParaRPr>
          </a:p>
          <a:p>
            <a:pPr lvl="0"/>
            <a:r>
              <a:rPr lang="pl-PL" sz="2400" b="1" dirty="0"/>
              <a:t>	2005: </a:t>
            </a:r>
            <a:r>
              <a:rPr lang="pl-PL" sz="2400" dirty="0"/>
              <a:t>Ustawa z dnia 7 lipca 2005 r. o ubezpieczeniach upraw rolnych i 			zwierząt gospodarskich, Dz.U. 2005 nr 150 poz. 1249.</a:t>
            </a:r>
          </a:p>
          <a:p>
            <a:pPr>
              <a:lnSpc>
                <a:spcPct val="100000"/>
              </a:lnSpc>
            </a:pPr>
            <a:r>
              <a:rPr lang="hr-HR" sz="2667" b="1" spc="-1" dirty="0">
                <a:solidFill>
                  <a:schemeClr val="bg1"/>
                </a:solidFill>
                <a:latin typeface="Trebuchet MS" panose="020B0603020202020204" pitchFamily="34" charset="0"/>
              </a:rPr>
              <a:t>		</a:t>
            </a:r>
          </a:p>
          <a:p>
            <a:r>
              <a:rPr lang="pl-PL" sz="2400" b="1" dirty="0"/>
              <a:t>	2019</a:t>
            </a:r>
            <a:r>
              <a:rPr lang="pl-PL" sz="2400" dirty="0"/>
              <a:t>: Rozporządzenie Ministra Rolnictwa i Rozwoju Wsi w sprawie wartości 		klimatycznego bilansu wodnego dla poszczególnych gatunków roślin 		uprawnych i gleb, Dz.U. 2019 poz. 739 </a:t>
            </a:r>
          </a:p>
          <a:p>
            <a:endParaRPr lang="pl-PL" sz="2400" dirty="0"/>
          </a:p>
          <a:p>
            <a:r>
              <a:rPr lang="pl-PL" sz="2400" b="1" dirty="0"/>
              <a:t>	2021</a:t>
            </a:r>
            <a:r>
              <a:rPr lang="pl-PL" sz="2400" dirty="0"/>
              <a:t>: Rozporządzenie Ministra Infrastruktury w sprawie przyjęcia Planu 			przeciwdziałania skutkom suszy, Dz.U.,2021, poz. 1615.</a:t>
            </a:r>
          </a:p>
          <a:p>
            <a:endParaRPr lang="pl-PL" sz="2400" dirty="0"/>
          </a:p>
          <a:p>
            <a:pPr>
              <a:lnSpc>
                <a:spcPct val="100000"/>
              </a:lnSpc>
            </a:pPr>
            <a:endParaRPr lang="hr-HR" sz="2667" b="1" spc="-1" dirty="0">
              <a:solidFill>
                <a:schemeClr val="bg1"/>
              </a:solidFill>
              <a:latin typeface="Trebuchet MS" panose="020B0603020202020204" pitchFamily="34" charset="0"/>
            </a:endParaRPr>
          </a:p>
        </p:txBody>
      </p:sp>
      <p:sp>
        <p:nvSpPr>
          <p:cNvPr id="2" name="pole tekstowe 1"/>
          <p:cNvSpPr txBox="1"/>
          <p:nvPr/>
        </p:nvSpPr>
        <p:spPr>
          <a:xfrm>
            <a:off x="259365" y="1102098"/>
            <a:ext cx="8893910" cy="461665"/>
          </a:xfrm>
          <a:prstGeom prst="rect">
            <a:avLst/>
          </a:prstGeom>
          <a:noFill/>
        </p:spPr>
        <p:txBody>
          <a:bodyPr wrap="none" rtlCol="0">
            <a:spAutoFit/>
          </a:bodyPr>
          <a:lstStyle/>
          <a:p>
            <a:r>
              <a:rPr lang="pl-PL" sz="2400" b="1" dirty="0"/>
              <a:t>Polityki operacyjne dotyczące suszy rolnictwie - USTAWODAWSTWO </a:t>
            </a:r>
            <a:endParaRPr lang="en-GB" sz="2400" b="1" dirty="0"/>
          </a:p>
        </p:txBody>
      </p:sp>
      <p:pic>
        <p:nvPicPr>
          <p:cNvPr id="3" name="Obraz 2">
            <a:extLst>
              <a:ext uri="{FF2B5EF4-FFF2-40B4-BE49-F238E27FC236}">
                <a16:creationId xmlns:a16="http://schemas.microsoft.com/office/drawing/2014/main" id="{7DCF3A10-4D08-C8FB-AFF4-F8C012BCECA0}"/>
              </a:ext>
            </a:extLst>
          </p:cNvPr>
          <p:cNvPicPr>
            <a:picLocks noChangeAspect="1"/>
          </p:cNvPicPr>
          <p:nvPr/>
        </p:nvPicPr>
        <p:blipFill>
          <a:blip r:embed="rId4"/>
          <a:stretch>
            <a:fillRect/>
          </a:stretch>
        </p:blipFill>
        <p:spPr>
          <a:xfrm>
            <a:off x="69011" y="5466982"/>
            <a:ext cx="2654033" cy="1028596"/>
          </a:xfrm>
          <a:prstGeom prst="rect">
            <a:avLst/>
          </a:prstGeom>
        </p:spPr>
      </p:pic>
    </p:spTree>
    <p:extLst>
      <p:ext uri="{BB962C8B-B14F-4D97-AF65-F5344CB8AC3E}">
        <p14:creationId xmlns:p14="http://schemas.microsoft.com/office/powerpoint/2010/main" val="1844609929"/>
      </p:ext>
    </p:extLst>
  </p:cSld>
  <p:clrMapOvr>
    <a:masterClrMapping/>
  </p:clrMapOvr>
  <p:transition spd="slow">
    <p:push dir="u"/>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a:extLst>
              <a:ext uri="{FF2B5EF4-FFF2-40B4-BE49-F238E27FC236}">
                <a16:creationId xmlns:a16="http://schemas.microsoft.com/office/drawing/2014/main" id="{FCBEB2C8-8AC9-9570-5AE3-8C9E85C2FB9C}"/>
              </a:ext>
            </a:extLst>
          </p:cNvPr>
          <p:cNvSpPr/>
          <p:nvPr/>
        </p:nvSpPr>
        <p:spPr>
          <a:xfrm>
            <a:off x="1796880" y="1081530"/>
            <a:ext cx="8597880" cy="5565240"/>
          </a:xfrm>
          <a:prstGeom prst="rect">
            <a:avLst/>
          </a:prstGeom>
          <a:noFill/>
          <a:ln>
            <a:noFill/>
          </a:ln>
        </p:spPr>
        <p:style>
          <a:lnRef idx="0">
            <a:scrgbClr r="0" g="0" b="0"/>
          </a:lnRef>
          <a:fillRef idx="0">
            <a:scrgbClr r="0" g="0" b="0"/>
          </a:fillRef>
          <a:effectRef idx="0">
            <a:scrgbClr r="0" g="0" b="0"/>
          </a:effectRef>
          <a:fontRef idx="minor"/>
        </p:style>
        <p:txBody>
          <a:bodyPr lIns="76680" tIns="38520" rIns="76680" bIns="38520"/>
          <a:lstStyle/>
          <a:p>
            <a:pPr marL="342900" indent="-342900">
              <a:buFont typeface="Arial" panose="020B0604020202020204" pitchFamily="34" charset="0"/>
              <a:buChar char="•"/>
            </a:pPr>
            <a:endParaRPr lang="hr-HR" sz="2000" spc="-1" dirty="0">
              <a:latin typeface="Arial"/>
            </a:endParaRPr>
          </a:p>
          <a:p>
            <a:pPr>
              <a:lnSpc>
                <a:spcPct val="100000"/>
              </a:lnSpc>
            </a:pPr>
            <a:r>
              <a:rPr lang="en-GB" sz="2000" spc="-1" dirty="0">
                <a:solidFill>
                  <a:srgbClr val="000000"/>
                </a:solidFill>
                <a:latin typeface="Trebuchet MS"/>
                <a:ea typeface="Calibri"/>
              </a:rPr>
              <a:t>				</a:t>
            </a:r>
            <a:endParaRPr lang="hr-HR" sz="2000" spc="-1" dirty="0">
              <a:latin typeface="Arial"/>
            </a:endParaRPr>
          </a:p>
          <a:p>
            <a:pPr>
              <a:lnSpc>
                <a:spcPct val="100000"/>
              </a:lnSpc>
            </a:pPr>
            <a:endParaRPr lang="hr-HR" sz="2000" spc="-1" dirty="0">
              <a:latin typeface="Arial"/>
            </a:endParaRPr>
          </a:p>
          <a:p>
            <a:pPr>
              <a:lnSpc>
                <a:spcPct val="100000"/>
              </a:lnSpc>
            </a:pPr>
            <a:endParaRPr lang="hr-HR" sz="2000" spc="-1" dirty="0">
              <a:latin typeface="Arial"/>
            </a:endParaRPr>
          </a:p>
          <a:p>
            <a:pPr>
              <a:lnSpc>
                <a:spcPct val="100000"/>
              </a:lnSpc>
            </a:pPr>
            <a:endParaRPr lang="hr-HR" sz="2000" spc="-1" dirty="0">
              <a:latin typeface="Arial"/>
            </a:endParaRPr>
          </a:p>
          <a:p>
            <a:pPr>
              <a:lnSpc>
                <a:spcPct val="100000"/>
              </a:lnSpc>
            </a:pPr>
            <a:endParaRPr lang="hr-HR" sz="2000" spc="-1" dirty="0">
              <a:latin typeface="Arial"/>
            </a:endParaRPr>
          </a:p>
          <a:p>
            <a:pPr>
              <a:lnSpc>
                <a:spcPct val="100000"/>
              </a:lnSpc>
            </a:pPr>
            <a:r>
              <a:rPr lang="hr-HR" sz="2000" spc="-1" dirty="0">
                <a:solidFill>
                  <a:srgbClr val="000000"/>
                </a:solidFill>
                <a:latin typeface="Trebuchet MS"/>
                <a:ea typeface="Calibri"/>
              </a:rPr>
              <a:t>		</a:t>
            </a:r>
            <a:endParaRPr lang="hr-HR" sz="2000" spc="-1" dirty="0">
              <a:latin typeface="Arial"/>
            </a:endParaRPr>
          </a:p>
          <a:p>
            <a:pPr>
              <a:lnSpc>
                <a:spcPct val="100000"/>
              </a:lnSpc>
            </a:pPr>
            <a:endParaRPr lang="hr-HR" sz="2000" spc="-1" dirty="0">
              <a:latin typeface="Arial"/>
            </a:endParaRPr>
          </a:p>
        </p:txBody>
      </p:sp>
      <p:sp>
        <p:nvSpPr>
          <p:cNvPr id="6" name="pole tekstowe 5"/>
          <p:cNvSpPr txBox="1"/>
          <p:nvPr/>
        </p:nvSpPr>
        <p:spPr>
          <a:xfrm>
            <a:off x="1341120" y="903087"/>
            <a:ext cx="9799319" cy="1631216"/>
          </a:xfrm>
          <a:prstGeom prst="rect">
            <a:avLst/>
          </a:prstGeom>
          <a:noFill/>
        </p:spPr>
        <p:txBody>
          <a:bodyPr wrap="square" rtlCol="0">
            <a:spAutoFit/>
          </a:bodyPr>
          <a:lstStyle/>
          <a:p>
            <a:pPr algn="ctr"/>
            <a:r>
              <a:rPr lang="pl-PL" sz="2000" b="1" dirty="0">
                <a:solidFill>
                  <a:srgbClr val="FF0000"/>
                </a:solidFill>
              </a:rPr>
              <a:t>2005</a:t>
            </a:r>
            <a:r>
              <a:rPr lang="pl-PL" sz="2000" b="1" dirty="0"/>
              <a:t>: Ustawa z dnia 7 lipca 2005 r. o ubezpieczeniach upraw rolnych i zwierząt gospodarskich, Dz.U. 2005 nr 150 poz. 1249.</a:t>
            </a:r>
          </a:p>
          <a:p>
            <a:pPr algn="ctr"/>
            <a:r>
              <a:rPr lang="pl-PL" sz="2000" b="1" dirty="0">
                <a:solidFill>
                  <a:srgbClr val="FF0000"/>
                </a:solidFill>
              </a:rPr>
              <a:t>2019</a:t>
            </a:r>
            <a:r>
              <a:rPr lang="pl-PL" sz="2000" b="1" dirty="0"/>
              <a:t>: Rozporządzenie Ministra Rolnictwa i Rozwoju Wsi w sprawie wartości 		klimatycznego bilansu wodnego dla poszczególnych gatunków roślin 		uprawnych i gleb, Dz.U. 2019 poz. 739 </a:t>
            </a:r>
          </a:p>
        </p:txBody>
      </p:sp>
      <p:sp>
        <p:nvSpPr>
          <p:cNvPr id="7" name="pole tekstowe 6">
            <a:extLst>
              <a:ext uri="{FF2B5EF4-FFF2-40B4-BE49-F238E27FC236}">
                <a16:creationId xmlns:a16="http://schemas.microsoft.com/office/drawing/2014/main" id="{044C9F8E-B826-9D8A-DD07-31E8CD545FEE}"/>
              </a:ext>
            </a:extLst>
          </p:cNvPr>
          <p:cNvSpPr txBox="1"/>
          <p:nvPr/>
        </p:nvSpPr>
        <p:spPr>
          <a:xfrm>
            <a:off x="1796880" y="2739442"/>
            <a:ext cx="8766345" cy="1569660"/>
          </a:xfrm>
          <a:prstGeom prst="rect">
            <a:avLst/>
          </a:prstGeom>
          <a:noFill/>
          <a:ln w="31750" cmpd="thickThin">
            <a:solidFill>
              <a:schemeClr val="tx1"/>
            </a:solidFill>
          </a:ln>
        </p:spPr>
        <p:txBody>
          <a:bodyPr wrap="square">
            <a:spAutoFit/>
          </a:bodyPr>
          <a:lstStyle/>
          <a:p>
            <a:pPr algn="ctr"/>
            <a:r>
              <a:rPr lang="pl-PL" sz="2400" b="1" dirty="0"/>
              <a:t>Susza oznacza </a:t>
            </a:r>
            <a:r>
              <a:rPr lang="pl-PL" sz="2400" b="1" dirty="0">
                <a:solidFill>
                  <a:srgbClr val="FF0000"/>
                </a:solidFill>
              </a:rPr>
              <a:t>szkody</a:t>
            </a:r>
            <a:r>
              <a:rPr lang="pl-PL" sz="2400" b="1" dirty="0"/>
              <a:t> spowodowane wystąpieniem w dowolnym sześciodekadowym okresie od dnia 21 marca do dnia 30 września  spadku </a:t>
            </a:r>
            <a:r>
              <a:rPr lang="pl-PL" sz="2400" b="1" dirty="0">
                <a:solidFill>
                  <a:srgbClr val="FF0000"/>
                </a:solidFill>
              </a:rPr>
              <a:t>klimatycznego bilansu wodnego </a:t>
            </a:r>
            <a:r>
              <a:rPr lang="pl-PL" sz="2400" b="1" dirty="0"/>
              <a:t>poniżej wartości określonej dla poszczególnych gatunków </a:t>
            </a:r>
            <a:r>
              <a:rPr lang="pl-PL" sz="2400" b="1" dirty="0">
                <a:solidFill>
                  <a:srgbClr val="FF0000"/>
                </a:solidFill>
              </a:rPr>
              <a:t>roślin uprawnych </a:t>
            </a:r>
            <a:r>
              <a:rPr lang="pl-PL" sz="2400" b="1" dirty="0"/>
              <a:t>i</a:t>
            </a:r>
            <a:r>
              <a:rPr lang="pl-PL" sz="2400" b="1" dirty="0">
                <a:solidFill>
                  <a:srgbClr val="FF0000"/>
                </a:solidFill>
              </a:rPr>
              <a:t> gleb </a:t>
            </a:r>
          </a:p>
        </p:txBody>
      </p:sp>
      <p:sp>
        <p:nvSpPr>
          <p:cNvPr id="8" name="Prostokąt 6">
            <a:extLst>
              <a:ext uri="{FF2B5EF4-FFF2-40B4-BE49-F238E27FC236}">
                <a16:creationId xmlns:a16="http://schemas.microsoft.com/office/drawing/2014/main" id="{9A8376A7-3257-4ECD-1709-C9F022F51523}"/>
              </a:ext>
            </a:extLst>
          </p:cNvPr>
          <p:cNvSpPr>
            <a:spLocks noChangeArrowheads="1"/>
          </p:cNvSpPr>
          <p:nvPr/>
        </p:nvSpPr>
        <p:spPr bwMode="auto">
          <a:xfrm>
            <a:off x="0" y="5098807"/>
            <a:ext cx="5824629"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just" eaLnBrk="1" hangingPunct="1"/>
            <a:r>
              <a:rPr lang="pl-PL" altLang="pl-PL" sz="2000" b="1" dirty="0">
                <a:solidFill>
                  <a:srgbClr val="FF0000"/>
                </a:solidFill>
              </a:rPr>
              <a:t>Szkody suszowe</a:t>
            </a:r>
            <a:r>
              <a:rPr lang="pl-PL" altLang="pl-PL" sz="1800" dirty="0"/>
              <a:t> – </a:t>
            </a:r>
            <a:r>
              <a:rPr lang="pl-PL" altLang="pl-PL" sz="1800" b="1" dirty="0">
                <a:solidFill>
                  <a:srgbClr val="669900"/>
                </a:solidFill>
              </a:rPr>
              <a:t>obniżenie wielkości plonów o 20% z powodu suszy na obszarze gminy w danym roku w stosunku do plonów uzyskanych w przeciętnych wieloletnich warunkach pogodowych</a:t>
            </a:r>
            <a:r>
              <a:rPr lang="pl-PL" altLang="pl-PL" sz="1800" dirty="0"/>
              <a:t>. </a:t>
            </a:r>
          </a:p>
        </p:txBody>
      </p:sp>
      <p:sp>
        <p:nvSpPr>
          <p:cNvPr id="9" name="Prostokąt 8"/>
          <p:cNvSpPr/>
          <p:nvPr/>
        </p:nvSpPr>
        <p:spPr>
          <a:xfrm>
            <a:off x="3248325" y="125869"/>
            <a:ext cx="7437870" cy="523220"/>
          </a:xfrm>
          <a:prstGeom prst="rect">
            <a:avLst/>
          </a:prstGeom>
        </p:spPr>
        <p:txBody>
          <a:bodyPr wrap="none">
            <a:spAutoFit/>
          </a:bodyPr>
          <a:lstStyle/>
          <a:p>
            <a:r>
              <a:rPr lang="pl-PL" sz="2800" b="1" dirty="0"/>
              <a:t>Obowiązująca definicja </a:t>
            </a:r>
            <a:r>
              <a:rPr lang="pl-PL" sz="2800" b="1" dirty="0">
                <a:solidFill>
                  <a:srgbClr val="FF0000"/>
                </a:solidFill>
              </a:rPr>
              <a:t>suszy rolniczej </a:t>
            </a:r>
            <a:r>
              <a:rPr lang="pl-PL" sz="2800" b="1" dirty="0"/>
              <a:t>w Polsce </a:t>
            </a:r>
            <a:r>
              <a:rPr lang="pl-PL" sz="2800" b="1" dirty="0">
                <a:solidFill>
                  <a:srgbClr val="FF0000"/>
                </a:solidFill>
              </a:rPr>
              <a:t>  </a:t>
            </a:r>
            <a:endParaRPr lang="en-GB" sz="2800" dirty="0">
              <a:solidFill>
                <a:srgbClr val="FF0000"/>
              </a:solidFill>
            </a:endParaRPr>
          </a:p>
        </p:txBody>
      </p:sp>
      <p:sp>
        <p:nvSpPr>
          <p:cNvPr id="10" name="Prostokąt 6">
            <a:extLst>
              <a:ext uri="{FF2B5EF4-FFF2-40B4-BE49-F238E27FC236}">
                <a16:creationId xmlns:a16="http://schemas.microsoft.com/office/drawing/2014/main" id="{9A8376A7-3257-4ECD-1709-C9F022F51523}"/>
              </a:ext>
            </a:extLst>
          </p:cNvPr>
          <p:cNvSpPr>
            <a:spLocks noChangeArrowheads="1"/>
          </p:cNvSpPr>
          <p:nvPr/>
        </p:nvSpPr>
        <p:spPr bwMode="auto">
          <a:xfrm>
            <a:off x="6095820" y="5098807"/>
            <a:ext cx="5824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just" eaLnBrk="1" hangingPunct="1"/>
            <a:r>
              <a:rPr lang="pl-PL" altLang="pl-PL" sz="2000" b="1" dirty="0">
                <a:solidFill>
                  <a:srgbClr val="FF0000"/>
                </a:solidFill>
              </a:rPr>
              <a:t>Szkody</a:t>
            </a:r>
            <a:r>
              <a:rPr lang="pl-PL" altLang="pl-PL" sz="1800" dirty="0">
                <a:solidFill>
                  <a:srgbClr val="FF0000"/>
                </a:solidFill>
              </a:rPr>
              <a:t>  </a:t>
            </a:r>
            <a:r>
              <a:rPr lang="pl-PL" altLang="pl-PL" sz="2000" b="1" dirty="0">
                <a:solidFill>
                  <a:srgbClr val="FF0000"/>
                </a:solidFill>
              </a:rPr>
              <a:t>katastrofalne</a:t>
            </a:r>
            <a:r>
              <a:rPr lang="pl-PL" altLang="pl-PL" sz="1800" dirty="0">
                <a:solidFill>
                  <a:srgbClr val="FF0000"/>
                </a:solidFill>
              </a:rPr>
              <a:t> </a:t>
            </a:r>
            <a:r>
              <a:rPr lang="pl-PL" altLang="pl-PL" sz="1800" dirty="0"/>
              <a:t>– </a:t>
            </a:r>
            <a:r>
              <a:rPr lang="pl-PL" altLang="pl-PL" sz="1800" b="1" dirty="0">
                <a:solidFill>
                  <a:srgbClr val="669900"/>
                </a:solidFill>
              </a:rPr>
              <a:t>obniżenie  dochodów w gospodarstwie o 30% - </a:t>
            </a:r>
            <a:r>
              <a:rPr lang="pl-PL" altLang="pl-PL" sz="1800" b="1" dirty="0">
                <a:solidFill>
                  <a:srgbClr val="0070C0"/>
                </a:solidFill>
              </a:rPr>
              <a:t>ustawodawstwo UE</a:t>
            </a:r>
            <a:endParaRPr lang="pl-PL" altLang="pl-PL" sz="1800" dirty="0">
              <a:solidFill>
                <a:srgbClr val="0070C0"/>
              </a:solidFill>
            </a:endParaRPr>
          </a:p>
        </p:txBody>
      </p:sp>
      <p:pic>
        <p:nvPicPr>
          <p:cNvPr id="2" name="logo1.png" descr="D:\PIOTREK\IUNG\SIW\powerpoint\logo1.png">
            <a:extLst>
              <a:ext uri="{FF2B5EF4-FFF2-40B4-BE49-F238E27FC236}">
                <a16:creationId xmlns:a16="http://schemas.microsoft.com/office/drawing/2014/main" id="{4699CFA8-7ED7-644D-73CD-FA748B938083}"/>
              </a:ext>
            </a:extLst>
          </p:cNvPr>
          <p:cNvPicPr>
            <a:picLocks noChangeAspect="1"/>
          </p:cNvPicPr>
          <p:nvPr/>
        </p:nvPicPr>
        <p:blipFill>
          <a:blip r:embed="rId2" r:link="rId3" cstate="print"/>
          <a:stretch>
            <a:fillRect/>
          </a:stretch>
        </p:blipFill>
        <p:spPr>
          <a:xfrm>
            <a:off x="8984185" y="6272787"/>
            <a:ext cx="2616337" cy="374772"/>
          </a:xfrm>
          <a:prstGeom prst="rect">
            <a:avLst/>
          </a:prstGeom>
        </p:spPr>
      </p:pic>
    </p:spTree>
    <p:extLst>
      <p:ext uri="{BB962C8B-B14F-4D97-AF65-F5344CB8AC3E}">
        <p14:creationId xmlns:p14="http://schemas.microsoft.com/office/powerpoint/2010/main" val="183742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FCBEB2C8-8AC9-9570-5AE3-8C9E85C2FB9C}"/>
              </a:ext>
            </a:extLst>
          </p:cNvPr>
          <p:cNvSpPr/>
          <p:nvPr/>
        </p:nvSpPr>
        <p:spPr>
          <a:xfrm>
            <a:off x="1644480" y="974850"/>
            <a:ext cx="8597880" cy="5565240"/>
          </a:xfrm>
          <a:prstGeom prst="rect">
            <a:avLst/>
          </a:prstGeom>
          <a:noFill/>
          <a:ln>
            <a:noFill/>
          </a:ln>
        </p:spPr>
        <p:style>
          <a:lnRef idx="0">
            <a:scrgbClr r="0" g="0" b="0"/>
          </a:lnRef>
          <a:fillRef idx="0">
            <a:scrgbClr r="0" g="0" b="0"/>
          </a:fillRef>
          <a:effectRef idx="0">
            <a:scrgbClr r="0" g="0" b="0"/>
          </a:effectRef>
          <a:fontRef idx="minor"/>
        </p:style>
        <p:txBody>
          <a:bodyPr lIns="76680" tIns="38520" rIns="76680" bIns="38520"/>
          <a:lstStyle/>
          <a:p>
            <a:pPr marL="342900" indent="-342900">
              <a:buFont typeface="Arial" panose="020B0604020202020204" pitchFamily="34" charset="0"/>
              <a:buChar char="•"/>
            </a:pPr>
            <a:endParaRPr lang="hr-HR" sz="2000" spc="-1" dirty="0">
              <a:latin typeface="Arial"/>
            </a:endParaRPr>
          </a:p>
          <a:p>
            <a:pPr>
              <a:lnSpc>
                <a:spcPct val="100000"/>
              </a:lnSpc>
            </a:pPr>
            <a:r>
              <a:rPr lang="en-GB" sz="2000" spc="-1" dirty="0">
                <a:solidFill>
                  <a:srgbClr val="000000"/>
                </a:solidFill>
                <a:latin typeface="Trebuchet MS"/>
                <a:ea typeface="Calibri"/>
              </a:rPr>
              <a:t>				</a:t>
            </a:r>
            <a:endParaRPr lang="hr-HR" sz="2000" spc="-1" dirty="0">
              <a:latin typeface="Arial"/>
            </a:endParaRPr>
          </a:p>
          <a:p>
            <a:pPr>
              <a:lnSpc>
                <a:spcPct val="100000"/>
              </a:lnSpc>
            </a:pPr>
            <a:endParaRPr lang="hr-HR" sz="2000" spc="-1" dirty="0">
              <a:latin typeface="Arial"/>
            </a:endParaRPr>
          </a:p>
          <a:p>
            <a:pPr>
              <a:lnSpc>
                <a:spcPct val="100000"/>
              </a:lnSpc>
            </a:pPr>
            <a:endParaRPr lang="hr-HR" sz="2000" spc="-1" dirty="0">
              <a:latin typeface="Arial"/>
            </a:endParaRPr>
          </a:p>
          <a:p>
            <a:pPr>
              <a:lnSpc>
                <a:spcPct val="100000"/>
              </a:lnSpc>
            </a:pPr>
            <a:endParaRPr lang="hr-HR" sz="2000" spc="-1" dirty="0">
              <a:latin typeface="Arial"/>
            </a:endParaRPr>
          </a:p>
          <a:p>
            <a:pPr>
              <a:lnSpc>
                <a:spcPct val="100000"/>
              </a:lnSpc>
            </a:pPr>
            <a:endParaRPr lang="hr-HR" sz="2000" spc="-1" dirty="0">
              <a:latin typeface="Arial"/>
            </a:endParaRPr>
          </a:p>
          <a:p>
            <a:pPr>
              <a:lnSpc>
                <a:spcPct val="100000"/>
              </a:lnSpc>
            </a:pPr>
            <a:r>
              <a:rPr lang="hr-HR" sz="2000" spc="-1" dirty="0">
                <a:solidFill>
                  <a:srgbClr val="000000"/>
                </a:solidFill>
                <a:latin typeface="Trebuchet MS"/>
                <a:ea typeface="Calibri"/>
              </a:rPr>
              <a:t>		</a:t>
            </a:r>
            <a:endParaRPr lang="hr-HR" sz="2000" spc="-1" dirty="0">
              <a:latin typeface="Arial"/>
            </a:endParaRPr>
          </a:p>
          <a:p>
            <a:pPr>
              <a:lnSpc>
                <a:spcPct val="100000"/>
              </a:lnSpc>
            </a:pPr>
            <a:endParaRPr lang="hr-HR" sz="2000" spc="-1" dirty="0">
              <a:latin typeface="Arial"/>
            </a:endParaRPr>
          </a:p>
        </p:txBody>
      </p:sp>
      <p:sp>
        <p:nvSpPr>
          <p:cNvPr id="12" name="CustomShape 1">
            <a:extLst>
              <a:ext uri="{FF2B5EF4-FFF2-40B4-BE49-F238E27FC236}">
                <a16:creationId xmlns:a16="http://schemas.microsoft.com/office/drawing/2014/main" id="{928A1AFB-799F-0E06-354D-5DE6DB776B87}"/>
              </a:ext>
            </a:extLst>
          </p:cNvPr>
          <p:cNvSpPr/>
          <p:nvPr/>
        </p:nvSpPr>
        <p:spPr>
          <a:xfrm>
            <a:off x="-18001" y="10264"/>
            <a:ext cx="12192000" cy="468621"/>
          </a:xfrm>
          <a:prstGeom prst="rect">
            <a:avLst/>
          </a:prstGeom>
          <a:solidFill>
            <a:schemeClr val="accent1"/>
          </a:solidFill>
          <a:ln>
            <a:noFill/>
          </a:ln>
        </p:spPr>
        <p:style>
          <a:lnRef idx="0">
            <a:scrgbClr r="0" g="0" b="0"/>
          </a:lnRef>
          <a:fillRef idx="0">
            <a:scrgbClr r="0" g="0" b="0"/>
          </a:fillRef>
          <a:effectRef idx="0">
            <a:scrgbClr r="0" g="0" b="0"/>
          </a:effectRef>
          <a:fontRef idx="minor"/>
        </p:style>
        <p:txBody>
          <a:bodyPr lIns="76680" tIns="38520" rIns="76680" bIns="38520"/>
          <a:lstStyle/>
          <a:p>
            <a:pPr>
              <a:spcAft>
                <a:spcPts val="601"/>
              </a:spcAft>
            </a:pPr>
            <a:r>
              <a:rPr lang="pl-PL" sz="2000" b="1" spc="-1" dirty="0">
                <a:solidFill>
                  <a:schemeClr val="bg1"/>
                </a:solidFill>
                <a:latin typeface="Trebuchet MS" panose="020B0603020202020204" pitchFamily="34" charset="0"/>
              </a:rPr>
              <a:t>Co łączy SMSR i aplikację  „Susza”</a:t>
            </a:r>
            <a:endParaRPr lang="hr-HR" sz="2000" b="1" spc="-1" dirty="0">
              <a:solidFill>
                <a:schemeClr val="bg1"/>
              </a:solidFill>
              <a:latin typeface="Trebuchet MS" panose="020B0603020202020204" pitchFamily="34" charset="0"/>
            </a:endParaRPr>
          </a:p>
          <a:p>
            <a:pPr>
              <a:lnSpc>
                <a:spcPct val="100000"/>
              </a:lnSpc>
            </a:pPr>
            <a:endParaRPr lang="hr-HR" sz="2000" b="1" spc="-1" dirty="0">
              <a:solidFill>
                <a:schemeClr val="bg1"/>
              </a:solidFill>
              <a:latin typeface="Trebuchet MS" panose="020B0603020202020204" pitchFamily="34" charset="0"/>
            </a:endParaRPr>
          </a:p>
          <a:p>
            <a:pPr lvl="0"/>
            <a:endParaRPr lang="pl-PL" dirty="0"/>
          </a:p>
          <a:p>
            <a:endParaRPr lang="pl-PL" dirty="0"/>
          </a:p>
          <a:p>
            <a:pPr>
              <a:lnSpc>
                <a:spcPct val="100000"/>
              </a:lnSpc>
            </a:pPr>
            <a:endParaRPr lang="hr-HR" sz="2000" b="1" spc="-1" dirty="0">
              <a:solidFill>
                <a:schemeClr val="bg1"/>
              </a:solidFill>
              <a:latin typeface="Trebuchet MS" panose="020B0603020202020204" pitchFamily="34" charset="0"/>
            </a:endParaRPr>
          </a:p>
        </p:txBody>
      </p:sp>
      <p:pic>
        <p:nvPicPr>
          <p:cNvPr id="13" name="Obraz 12">
            <a:extLst>
              <a:ext uri="{FF2B5EF4-FFF2-40B4-BE49-F238E27FC236}">
                <a16:creationId xmlns:a16="http://schemas.microsoft.com/office/drawing/2014/main" id="{E3DE21E0-E0BD-23BF-67C6-35F3C0F584A4}"/>
              </a:ext>
            </a:extLst>
          </p:cNvPr>
          <p:cNvPicPr>
            <a:picLocks noChangeAspect="1"/>
          </p:cNvPicPr>
          <p:nvPr/>
        </p:nvPicPr>
        <p:blipFill>
          <a:blip r:embed="rId2"/>
          <a:stretch>
            <a:fillRect/>
          </a:stretch>
        </p:blipFill>
        <p:spPr>
          <a:xfrm>
            <a:off x="8808555" y="1318379"/>
            <a:ext cx="2908059" cy="1565603"/>
          </a:xfrm>
          <a:prstGeom prst="rect">
            <a:avLst/>
          </a:prstGeom>
        </p:spPr>
      </p:pic>
      <p:sp>
        <p:nvSpPr>
          <p:cNvPr id="14" name="pole tekstowe 13">
            <a:extLst>
              <a:ext uri="{FF2B5EF4-FFF2-40B4-BE49-F238E27FC236}">
                <a16:creationId xmlns:a16="http://schemas.microsoft.com/office/drawing/2014/main" id="{897CFD2E-F017-FAE7-2A78-2B6A2F8BE016}"/>
              </a:ext>
            </a:extLst>
          </p:cNvPr>
          <p:cNvSpPr txBox="1"/>
          <p:nvPr/>
        </p:nvSpPr>
        <p:spPr>
          <a:xfrm>
            <a:off x="880063" y="2740186"/>
            <a:ext cx="4917500" cy="338554"/>
          </a:xfrm>
          <a:prstGeom prst="rect">
            <a:avLst/>
          </a:prstGeom>
          <a:noFill/>
        </p:spPr>
        <p:txBody>
          <a:bodyPr wrap="none" rtlCol="0">
            <a:spAutoFit/>
          </a:bodyPr>
          <a:lstStyle/>
          <a:p>
            <a:r>
              <a:rPr lang="pl-PL" sz="1600" dirty="0"/>
              <a:t>Udział gleb  w gminie zagrożonych </a:t>
            </a:r>
            <a:r>
              <a:rPr lang="pl-PL" sz="1600" dirty="0">
                <a:solidFill>
                  <a:srgbClr val="FF0000"/>
                </a:solidFill>
              </a:rPr>
              <a:t>stratami plonu   &gt; 20%</a:t>
            </a:r>
          </a:p>
        </p:txBody>
      </p:sp>
      <p:sp>
        <p:nvSpPr>
          <p:cNvPr id="15" name="pole tekstowe 14">
            <a:extLst>
              <a:ext uri="{FF2B5EF4-FFF2-40B4-BE49-F238E27FC236}">
                <a16:creationId xmlns:a16="http://schemas.microsoft.com/office/drawing/2014/main" id="{BBE3DED5-B496-2993-639B-60CBD7EB04EF}"/>
              </a:ext>
            </a:extLst>
          </p:cNvPr>
          <p:cNvSpPr txBox="1"/>
          <p:nvPr/>
        </p:nvSpPr>
        <p:spPr>
          <a:xfrm>
            <a:off x="9146303" y="3036035"/>
            <a:ext cx="2407767" cy="584775"/>
          </a:xfrm>
          <a:prstGeom prst="rect">
            <a:avLst/>
          </a:prstGeom>
          <a:noFill/>
        </p:spPr>
        <p:txBody>
          <a:bodyPr wrap="square" rtlCol="0">
            <a:spAutoFit/>
          </a:bodyPr>
          <a:lstStyle/>
          <a:p>
            <a:pPr algn="ctr"/>
            <a:r>
              <a:rPr lang="pl-PL" sz="1600" dirty="0"/>
              <a:t>Gdy  </a:t>
            </a:r>
            <a:r>
              <a:rPr lang="pl-PL" sz="1600" dirty="0">
                <a:solidFill>
                  <a:srgbClr val="FF0000"/>
                </a:solidFill>
              </a:rPr>
              <a:t>strata dochodu </a:t>
            </a:r>
            <a:r>
              <a:rPr lang="pl-PL" sz="1600" dirty="0"/>
              <a:t>w gospodarstwie </a:t>
            </a:r>
            <a:r>
              <a:rPr lang="pl-PL" sz="1600" dirty="0">
                <a:solidFill>
                  <a:srgbClr val="FF0000"/>
                </a:solidFill>
              </a:rPr>
              <a:t>&gt; 30%</a:t>
            </a:r>
          </a:p>
        </p:txBody>
      </p:sp>
      <p:sp>
        <p:nvSpPr>
          <p:cNvPr id="16" name="pole tekstowe 15">
            <a:extLst>
              <a:ext uri="{FF2B5EF4-FFF2-40B4-BE49-F238E27FC236}">
                <a16:creationId xmlns:a16="http://schemas.microsoft.com/office/drawing/2014/main" id="{06135880-7CC8-6E14-6103-7C3EB53F721B}"/>
              </a:ext>
            </a:extLst>
          </p:cNvPr>
          <p:cNvSpPr txBox="1"/>
          <p:nvPr/>
        </p:nvSpPr>
        <p:spPr>
          <a:xfrm>
            <a:off x="6293019" y="555452"/>
            <a:ext cx="5800178" cy="646331"/>
          </a:xfrm>
          <a:prstGeom prst="rect">
            <a:avLst/>
          </a:prstGeom>
          <a:noFill/>
        </p:spPr>
        <p:txBody>
          <a:bodyPr wrap="none" rtlCol="0">
            <a:spAutoFit/>
          </a:bodyPr>
          <a:lstStyle/>
          <a:p>
            <a:pPr algn="ctr"/>
            <a:r>
              <a:rPr lang="pl-PL" b="1" dirty="0">
                <a:solidFill>
                  <a:srgbClr val="FF0000"/>
                </a:solidFill>
              </a:rPr>
              <a:t>Aplikacja Susza </a:t>
            </a:r>
            <a:r>
              <a:rPr lang="pl-PL" b="1" dirty="0"/>
              <a:t>– </a:t>
            </a:r>
          </a:p>
          <a:p>
            <a:pPr algn="ctr"/>
            <a:r>
              <a:rPr lang="pl-PL" b="1" dirty="0"/>
              <a:t>Centralny Ośrodek Informatyki  - Ministerstwo Cyfryzacji  </a:t>
            </a:r>
          </a:p>
        </p:txBody>
      </p:sp>
      <p:sp>
        <p:nvSpPr>
          <p:cNvPr id="17" name="pole tekstowe 16">
            <a:extLst>
              <a:ext uri="{FF2B5EF4-FFF2-40B4-BE49-F238E27FC236}">
                <a16:creationId xmlns:a16="http://schemas.microsoft.com/office/drawing/2014/main" id="{C9C0604A-5309-1011-1667-004D403AB95B}"/>
              </a:ext>
            </a:extLst>
          </p:cNvPr>
          <p:cNvSpPr txBox="1"/>
          <p:nvPr/>
        </p:nvSpPr>
        <p:spPr>
          <a:xfrm>
            <a:off x="1171482" y="555452"/>
            <a:ext cx="4360489" cy="646331"/>
          </a:xfrm>
          <a:prstGeom prst="rect">
            <a:avLst/>
          </a:prstGeom>
          <a:noFill/>
        </p:spPr>
        <p:txBody>
          <a:bodyPr wrap="none" rtlCol="0">
            <a:spAutoFit/>
          </a:bodyPr>
          <a:lstStyle/>
          <a:p>
            <a:pPr algn="ctr"/>
            <a:r>
              <a:rPr lang="pl-PL" b="1" dirty="0">
                <a:solidFill>
                  <a:srgbClr val="FF0000"/>
                </a:solidFill>
              </a:rPr>
              <a:t>SMSR</a:t>
            </a:r>
            <a:r>
              <a:rPr lang="pl-PL" b="1" dirty="0"/>
              <a:t> – System Monitoringu Suszy Rolniczej</a:t>
            </a:r>
          </a:p>
          <a:p>
            <a:pPr algn="ctr"/>
            <a:r>
              <a:rPr lang="pl-PL" b="1" dirty="0"/>
              <a:t>IUNG-PIB </a:t>
            </a:r>
          </a:p>
        </p:txBody>
      </p:sp>
      <p:pic>
        <p:nvPicPr>
          <p:cNvPr id="18" name="Obraz 17">
            <a:extLst>
              <a:ext uri="{FF2B5EF4-FFF2-40B4-BE49-F238E27FC236}">
                <a16:creationId xmlns:a16="http://schemas.microsoft.com/office/drawing/2014/main" id="{4BC38FB1-A557-7EAF-9235-C74B69FB2218}"/>
              </a:ext>
            </a:extLst>
          </p:cNvPr>
          <p:cNvPicPr>
            <a:picLocks noChangeAspect="1"/>
          </p:cNvPicPr>
          <p:nvPr/>
        </p:nvPicPr>
        <p:blipFill>
          <a:blip r:embed="rId3"/>
          <a:srcRect b="58944"/>
          <a:stretch/>
        </p:blipFill>
        <p:spPr>
          <a:xfrm>
            <a:off x="1536653" y="1399426"/>
            <a:ext cx="3683047" cy="1241791"/>
          </a:xfrm>
          <a:prstGeom prst="rect">
            <a:avLst/>
          </a:prstGeom>
        </p:spPr>
      </p:pic>
      <p:pic>
        <p:nvPicPr>
          <p:cNvPr id="19" name="Obraz 18">
            <a:extLst>
              <a:ext uri="{FF2B5EF4-FFF2-40B4-BE49-F238E27FC236}">
                <a16:creationId xmlns:a16="http://schemas.microsoft.com/office/drawing/2014/main" id="{875F602C-0C8C-B637-2765-E6CDCD86D228}"/>
              </a:ext>
            </a:extLst>
          </p:cNvPr>
          <p:cNvPicPr>
            <a:picLocks noChangeAspect="1"/>
          </p:cNvPicPr>
          <p:nvPr/>
        </p:nvPicPr>
        <p:blipFill>
          <a:blip r:embed="rId4"/>
          <a:srcRect t="1650"/>
          <a:stretch/>
        </p:blipFill>
        <p:spPr>
          <a:xfrm>
            <a:off x="674599" y="3725405"/>
            <a:ext cx="1764432" cy="1560790"/>
          </a:xfrm>
          <a:prstGeom prst="rect">
            <a:avLst/>
          </a:prstGeom>
        </p:spPr>
      </p:pic>
      <p:cxnSp>
        <p:nvCxnSpPr>
          <p:cNvPr id="20" name="Łącznik prosty ze strzałką 19">
            <a:extLst>
              <a:ext uri="{FF2B5EF4-FFF2-40B4-BE49-F238E27FC236}">
                <a16:creationId xmlns:a16="http://schemas.microsoft.com/office/drawing/2014/main" id="{169101C4-5E79-EDC8-B7E1-3D965AB4CCA4}"/>
              </a:ext>
            </a:extLst>
          </p:cNvPr>
          <p:cNvCxnSpPr>
            <a:cxnSpLocks/>
          </p:cNvCxnSpPr>
          <p:nvPr/>
        </p:nvCxnSpPr>
        <p:spPr>
          <a:xfrm flipH="1">
            <a:off x="2371725" y="3132132"/>
            <a:ext cx="562554" cy="488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Łącznik prosty ze strzałką 21">
            <a:extLst>
              <a:ext uri="{FF2B5EF4-FFF2-40B4-BE49-F238E27FC236}">
                <a16:creationId xmlns:a16="http://schemas.microsoft.com/office/drawing/2014/main" id="{DFD24C27-994D-5DEC-6EE8-04BB7577B557}"/>
              </a:ext>
            </a:extLst>
          </p:cNvPr>
          <p:cNvCxnSpPr>
            <a:cxnSpLocks/>
          </p:cNvCxnSpPr>
          <p:nvPr/>
        </p:nvCxnSpPr>
        <p:spPr>
          <a:xfrm flipV="1">
            <a:off x="2934279" y="4541351"/>
            <a:ext cx="809068" cy="8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Łącznik prosty ze strzałką 22">
            <a:extLst>
              <a:ext uri="{FF2B5EF4-FFF2-40B4-BE49-F238E27FC236}">
                <a16:creationId xmlns:a16="http://schemas.microsoft.com/office/drawing/2014/main" id="{52234EA5-2704-A904-EC6F-F348FBD4777B}"/>
              </a:ext>
            </a:extLst>
          </p:cNvPr>
          <p:cNvCxnSpPr>
            <a:cxnSpLocks/>
          </p:cNvCxnSpPr>
          <p:nvPr/>
        </p:nvCxnSpPr>
        <p:spPr>
          <a:xfrm>
            <a:off x="10462428" y="3757470"/>
            <a:ext cx="0" cy="951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pole tekstowe 23">
            <a:extLst>
              <a:ext uri="{FF2B5EF4-FFF2-40B4-BE49-F238E27FC236}">
                <a16:creationId xmlns:a16="http://schemas.microsoft.com/office/drawing/2014/main" id="{8F8DDC84-4480-BDB8-6245-89FEFE7CC890}"/>
              </a:ext>
            </a:extLst>
          </p:cNvPr>
          <p:cNvSpPr txBox="1"/>
          <p:nvPr/>
        </p:nvSpPr>
        <p:spPr>
          <a:xfrm>
            <a:off x="8780018" y="4845146"/>
            <a:ext cx="3016691" cy="1631216"/>
          </a:xfrm>
          <a:prstGeom prst="rect">
            <a:avLst/>
          </a:prstGeom>
          <a:gradFill>
            <a:gsLst>
              <a:gs pos="93132">
                <a:schemeClr val="bg1"/>
              </a:gs>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pl-PL" sz="2000" dirty="0"/>
              <a:t>Wsparcie Państwa</a:t>
            </a:r>
          </a:p>
          <a:p>
            <a:pPr algn="ctr"/>
            <a:r>
              <a:rPr lang="pl-PL" sz="2000" dirty="0"/>
              <a:t>- rekompensaty</a:t>
            </a:r>
          </a:p>
          <a:p>
            <a:pPr algn="ctr"/>
            <a:r>
              <a:rPr lang="pl-PL" sz="2000" dirty="0"/>
              <a:t> - preferencyjne kredyty</a:t>
            </a:r>
          </a:p>
          <a:p>
            <a:pPr marL="285750" indent="-285750" algn="ctr">
              <a:buFontTx/>
              <a:buChar char="-"/>
            </a:pPr>
            <a:r>
              <a:rPr lang="pl-PL" sz="2000" dirty="0"/>
              <a:t>Umorzenie podatku</a:t>
            </a:r>
          </a:p>
          <a:p>
            <a:pPr marL="285750" indent="-285750" algn="ctr">
              <a:buFontTx/>
              <a:buChar char="-"/>
            </a:pPr>
            <a:r>
              <a:rPr lang="pl-PL" sz="2000" dirty="0"/>
              <a:t>zapomogi </a:t>
            </a:r>
          </a:p>
        </p:txBody>
      </p:sp>
      <p:pic>
        <p:nvPicPr>
          <p:cNvPr id="25" name="Obraz 24">
            <a:extLst>
              <a:ext uri="{FF2B5EF4-FFF2-40B4-BE49-F238E27FC236}">
                <a16:creationId xmlns:a16="http://schemas.microsoft.com/office/drawing/2014/main" id="{4E6605CE-AB85-2708-4A0C-8D0FC2156BF1}"/>
              </a:ext>
            </a:extLst>
          </p:cNvPr>
          <p:cNvPicPr>
            <a:picLocks noChangeAspect="1"/>
          </p:cNvPicPr>
          <p:nvPr/>
        </p:nvPicPr>
        <p:blipFill>
          <a:blip r:embed="rId5"/>
          <a:stretch>
            <a:fillRect/>
          </a:stretch>
        </p:blipFill>
        <p:spPr>
          <a:xfrm>
            <a:off x="3935366" y="3712683"/>
            <a:ext cx="1989100" cy="1620561"/>
          </a:xfrm>
          <a:prstGeom prst="rect">
            <a:avLst/>
          </a:prstGeom>
        </p:spPr>
      </p:pic>
      <p:sp>
        <p:nvSpPr>
          <p:cNvPr id="26" name="pole tekstowe 25">
            <a:extLst>
              <a:ext uri="{FF2B5EF4-FFF2-40B4-BE49-F238E27FC236}">
                <a16:creationId xmlns:a16="http://schemas.microsoft.com/office/drawing/2014/main" id="{15AA2FFF-FC4A-9471-2147-2936085E8864}"/>
              </a:ext>
            </a:extLst>
          </p:cNvPr>
          <p:cNvSpPr txBox="1"/>
          <p:nvPr/>
        </p:nvSpPr>
        <p:spPr>
          <a:xfrm>
            <a:off x="0" y="5629662"/>
            <a:ext cx="6972299" cy="646331"/>
          </a:xfrm>
          <a:prstGeom prst="rect">
            <a:avLst/>
          </a:prstGeom>
          <a:noFill/>
        </p:spPr>
        <p:txBody>
          <a:bodyPr wrap="square" rtlCol="0">
            <a:spAutoFit/>
          </a:bodyPr>
          <a:lstStyle/>
          <a:p>
            <a:pPr algn="ctr"/>
            <a:r>
              <a:rPr lang="pl-PL" dirty="0">
                <a:solidFill>
                  <a:srgbClr val="FF0000"/>
                </a:solidFill>
              </a:rPr>
              <a:t>Ubezpieczyciele są zobowiązani do szacowania strat w gospodarstwach korzystających z dotowanych ubezpieczeń od strat związanych z suszą </a:t>
            </a:r>
          </a:p>
        </p:txBody>
      </p:sp>
      <p:pic>
        <p:nvPicPr>
          <p:cNvPr id="27" name="Obraz 26">
            <a:extLst>
              <a:ext uri="{FF2B5EF4-FFF2-40B4-BE49-F238E27FC236}">
                <a16:creationId xmlns:a16="http://schemas.microsoft.com/office/drawing/2014/main" id="{7499B9A4-4FF1-934D-6244-3075D26E1F14}"/>
              </a:ext>
            </a:extLst>
          </p:cNvPr>
          <p:cNvPicPr>
            <a:picLocks noChangeAspect="1"/>
          </p:cNvPicPr>
          <p:nvPr/>
        </p:nvPicPr>
        <p:blipFill>
          <a:blip r:embed="rId6"/>
          <a:stretch>
            <a:fillRect/>
          </a:stretch>
        </p:blipFill>
        <p:spPr>
          <a:xfrm>
            <a:off x="6179320" y="2200275"/>
            <a:ext cx="3049198" cy="1800386"/>
          </a:xfrm>
          <a:prstGeom prst="rect">
            <a:avLst/>
          </a:prstGeom>
        </p:spPr>
      </p:pic>
      <p:cxnSp>
        <p:nvCxnSpPr>
          <p:cNvPr id="28" name="Łącznik prosty ze strzałką 27">
            <a:extLst>
              <a:ext uri="{FF2B5EF4-FFF2-40B4-BE49-F238E27FC236}">
                <a16:creationId xmlns:a16="http://schemas.microsoft.com/office/drawing/2014/main" id="{00E1B229-45FD-F239-D512-88DEF61C7A77}"/>
              </a:ext>
            </a:extLst>
          </p:cNvPr>
          <p:cNvCxnSpPr/>
          <p:nvPr/>
        </p:nvCxnSpPr>
        <p:spPr>
          <a:xfrm flipV="1">
            <a:off x="6077999" y="4015826"/>
            <a:ext cx="430040" cy="345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pole tekstowe 28">
            <a:extLst>
              <a:ext uri="{FF2B5EF4-FFF2-40B4-BE49-F238E27FC236}">
                <a16:creationId xmlns:a16="http://schemas.microsoft.com/office/drawing/2014/main" id="{32610FD5-CBCC-63E7-A35D-84D64DDB90A2}"/>
              </a:ext>
            </a:extLst>
          </p:cNvPr>
          <p:cNvSpPr txBox="1"/>
          <p:nvPr/>
        </p:nvSpPr>
        <p:spPr>
          <a:xfrm>
            <a:off x="6499422" y="4048312"/>
            <a:ext cx="1889268" cy="369332"/>
          </a:xfrm>
          <a:prstGeom prst="rect">
            <a:avLst/>
          </a:prstGeom>
          <a:noFill/>
        </p:spPr>
        <p:txBody>
          <a:bodyPr wrap="square">
            <a:spAutoFit/>
          </a:bodyPr>
          <a:lstStyle/>
          <a:p>
            <a:r>
              <a:rPr lang="pl-PL" sz="1800" dirty="0"/>
              <a:t>KBW min / strata  </a:t>
            </a:r>
            <a:endParaRPr lang="pl-PL" dirty="0"/>
          </a:p>
        </p:txBody>
      </p:sp>
      <p:cxnSp>
        <p:nvCxnSpPr>
          <p:cNvPr id="33" name="Łącznik prosty ze strzałką 32">
            <a:extLst>
              <a:ext uri="{FF2B5EF4-FFF2-40B4-BE49-F238E27FC236}">
                <a16:creationId xmlns:a16="http://schemas.microsoft.com/office/drawing/2014/main" id="{00E1B229-45FD-F239-D512-88DEF61C7A77}"/>
              </a:ext>
            </a:extLst>
          </p:cNvPr>
          <p:cNvCxnSpPr/>
          <p:nvPr/>
        </p:nvCxnSpPr>
        <p:spPr>
          <a:xfrm flipV="1">
            <a:off x="8173670" y="2594800"/>
            <a:ext cx="430040" cy="345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logo1.png" descr="D:\PIOTREK\IUNG\SIW\powerpoint\logo1.png">
            <a:extLst>
              <a:ext uri="{FF2B5EF4-FFF2-40B4-BE49-F238E27FC236}">
                <a16:creationId xmlns:a16="http://schemas.microsoft.com/office/drawing/2014/main" id="{FDB384E3-2779-57CE-BE5D-D9BD6194E180}"/>
              </a:ext>
            </a:extLst>
          </p:cNvPr>
          <p:cNvPicPr>
            <a:picLocks noChangeAspect="1"/>
          </p:cNvPicPr>
          <p:nvPr/>
        </p:nvPicPr>
        <p:blipFill>
          <a:blip r:embed="rId7" r:link="rId8" cstate="print"/>
          <a:stretch>
            <a:fillRect/>
          </a:stretch>
        </p:blipFill>
        <p:spPr>
          <a:xfrm>
            <a:off x="282398" y="6430843"/>
            <a:ext cx="2616337" cy="374772"/>
          </a:xfrm>
          <a:prstGeom prst="rect">
            <a:avLst/>
          </a:prstGeom>
        </p:spPr>
      </p:pic>
    </p:spTree>
    <p:extLst>
      <p:ext uri="{BB962C8B-B14F-4D97-AF65-F5344CB8AC3E}">
        <p14:creationId xmlns:p14="http://schemas.microsoft.com/office/powerpoint/2010/main" val="1513117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67666" y="129810"/>
            <a:ext cx="9400422" cy="6883473"/>
          </a:xfrm>
          <a:prstGeom prst="rect">
            <a:avLst/>
          </a:prstGeom>
        </p:spPr>
      </p:pic>
      <p:pic>
        <p:nvPicPr>
          <p:cNvPr id="3" name="Obraz 2"/>
          <p:cNvPicPr>
            <a:picLocks noChangeAspect="1"/>
          </p:cNvPicPr>
          <p:nvPr/>
        </p:nvPicPr>
        <p:blipFill>
          <a:blip r:embed="rId3"/>
          <a:stretch>
            <a:fillRect/>
          </a:stretch>
        </p:blipFill>
        <p:spPr>
          <a:xfrm>
            <a:off x="7645748" y="2400627"/>
            <a:ext cx="3881662" cy="1304598"/>
          </a:xfrm>
          <a:prstGeom prst="rect">
            <a:avLst/>
          </a:prstGeom>
        </p:spPr>
      </p:pic>
      <p:sp>
        <p:nvSpPr>
          <p:cNvPr id="44" name="pole tekstowe 43"/>
          <p:cNvSpPr txBox="1"/>
          <p:nvPr/>
        </p:nvSpPr>
        <p:spPr>
          <a:xfrm>
            <a:off x="367666" y="5758376"/>
            <a:ext cx="6441248" cy="830997"/>
          </a:xfrm>
          <a:prstGeom prst="rect">
            <a:avLst/>
          </a:prstGeom>
          <a:solidFill>
            <a:schemeClr val="bg1"/>
          </a:solidFill>
        </p:spPr>
        <p:txBody>
          <a:bodyPr wrap="square" rtlCol="0">
            <a:spAutoFit/>
          </a:bodyPr>
          <a:lstStyle/>
          <a:p>
            <a:pPr algn="ctr"/>
            <a:r>
              <a:rPr lang="pl-PL" sz="2400" dirty="0"/>
              <a:t>Zboża ozime – zagrożenie suszą w Polsce w latach 2011-2025</a:t>
            </a:r>
            <a:endParaRPr lang="en-GB" sz="2400" dirty="0">
              <a:solidFill>
                <a:srgbClr val="FF0000"/>
              </a:solidFill>
            </a:endParaRPr>
          </a:p>
        </p:txBody>
      </p:sp>
      <p:sp>
        <p:nvSpPr>
          <p:cNvPr id="5" name="pole tekstowe 4">
            <a:extLst>
              <a:ext uri="{FF2B5EF4-FFF2-40B4-BE49-F238E27FC236}">
                <a16:creationId xmlns:a16="http://schemas.microsoft.com/office/drawing/2014/main" id="{0CDE5470-057E-4E53-8647-A2993BDEEA07}"/>
              </a:ext>
            </a:extLst>
          </p:cNvPr>
          <p:cNvSpPr txBox="1"/>
          <p:nvPr/>
        </p:nvSpPr>
        <p:spPr>
          <a:xfrm>
            <a:off x="7326218" y="6173874"/>
            <a:ext cx="641522" cy="369332"/>
          </a:xfrm>
          <a:prstGeom prst="rect">
            <a:avLst/>
          </a:prstGeom>
          <a:noFill/>
        </p:spPr>
        <p:txBody>
          <a:bodyPr wrap="none" rtlCol="0">
            <a:spAutoFit/>
          </a:bodyPr>
          <a:lstStyle/>
          <a:p>
            <a:r>
              <a:rPr lang="pl-PL" dirty="0"/>
              <a:t>1,9%</a:t>
            </a:r>
          </a:p>
        </p:txBody>
      </p:sp>
      <p:sp>
        <p:nvSpPr>
          <p:cNvPr id="6" name="pole tekstowe 5">
            <a:extLst>
              <a:ext uri="{FF2B5EF4-FFF2-40B4-BE49-F238E27FC236}">
                <a16:creationId xmlns:a16="http://schemas.microsoft.com/office/drawing/2014/main" id="{7AE5CB02-8BA8-4B5F-A64B-C9E5573723CF}"/>
              </a:ext>
            </a:extLst>
          </p:cNvPr>
          <p:cNvSpPr txBox="1"/>
          <p:nvPr/>
        </p:nvSpPr>
        <p:spPr>
          <a:xfrm>
            <a:off x="367666" y="1522705"/>
            <a:ext cx="758541" cy="369332"/>
          </a:xfrm>
          <a:prstGeom prst="rect">
            <a:avLst/>
          </a:prstGeom>
          <a:noFill/>
        </p:spPr>
        <p:txBody>
          <a:bodyPr wrap="none" rtlCol="0">
            <a:spAutoFit/>
          </a:bodyPr>
          <a:lstStyle/>
          <a:p>
            <a:r>
              <a:rPr lang="pl-PL" dirty="0"/>
              <a:t>17,2%</a:t>
            </a:r>
          </a:p>
        </p:txBody>
      </p:sp>
      <p:sp>
        <p:nvSpPr>
          <p:cNvPr id="7" name="pole tekstowe 6">
            <a:extLst>
              <a:ext uri="{FF2B5EF4-FFF2-40B4-BE49-F238E27FC236}">
                <a16:creationId xmlns:a16="http://schemas.microsoft.com/office/drawing/2014/main" id="{0E773DC1-253B-4D5A-953D-D99138340EB4}"/>
              </a:ext>
            </a:extLst>
          </p:cNvPr>
          <p:cNvSpPr txBox="1"/>
          <p:nvPr/>
        </p:nvSpPr>
        <p:spPr>
          <a:xfrm>
            <a:off x="1837838" y="1475204"/>
            <a:ext cx="641522" cy="369332"/>
          </a:xfrm>
          <a:prstGeom prst="rect">
            <a:avLst/>
          </a:prstGeom>
          <a:noFill/>
        </p:spPr>
        <p:txBody>
          <a:bodyPr wrap="none" rtlCol="0">
            <a:spAutoFit/>
          </a:bodyPr>
          <a:lstStyle/>
          <a:p>
            <a:r>
              <a:rPr lang="pl-PL" dirty="0"/>
              <a:t>1,0%</a:t>
            </a:r>
          </a:p>
        </p:txBody>
      </p:sp>
      <p:sp>
        <p:nvSpPr>
          <p:cNvPr id="8" name="pole tekstowe 7">
            <a:extLst>
              <a:ext uri="{FF2B5EF4-FFF2-40B4-BE49-F238E27FC236}">
                <a16:creationId xmlns:a16="http://schemas.microsoft.com/office/drawing/2014/main" id="{A328CE7D-84F1-4BAE-B2BC-09C975124311}"/>
              </a:ext>
            </a:extLst>
          </p:cNvPr>
          <p:cNvSpPr txBox="1"/>
          <p:nvPr/>
        </p:nvSpPr>
        <p:spPr>
          <a:xfrm>
            <a:off x="3132249" y="1475204"/>
            <a:ext cx="641522" cy="369332"/>
          </a:xfrm>
          <a:prstGeom prst="rect">
            <a:avLst/>
          </a:prstGeom>
          <a:noFill/>
        </p:spPr>
        <p:txBody>
          <a:bodyPr wrap="none" rtlCol="0">
            <a:spAutoFit/>
          </a:bodyPr>
          <a:lstStyle/>
          <a:p>
            <a:r>
              <a:rPr lang="pl-PL" dirty="0"/>
              <a:t>0,0%</a:t>
            </a:r>
          </a:p>
        </p:txBody>
      </p:sp>
      <p:sp>
        <p:nvSpPr>
          <p:cNvPr id="9" name="pole tekstowe 8">
            <a:extLst>
              <a:ext uri="{FF2B5EF4-FFF2-40B4-BE49-F238E27FC236}">
                <a16:creationId xmlns:a16="http://schemas.microsoft.com/office/drawing/2014/main" id="{7AA93300-9518-4BB7-97A8-DF428BF4A08C}"/>
              </a:ext>
            </a:extLst>
          </p:cNvPr>
          <p:cNvSpPr txBox="1"/>
          <p:nvPr/>
        </p:nvSpPr>
        <p:spPr>
          <a:xfrm>
            <a:off x="4646353" y="1475204"/>
            <a:ext cx="641522" cy="369332"/>
          </a:xfrm>
          <a:prstGeom prst="rect">
            <a:avLst/>
          </a:prstGeom>
          <a:noFill/>
        </p:spPr>
        <p:txBody>
          <a:bodyPr wrap="none" rtlCol="0">
            <a:spAutoFit/>
          </a:bodyPr>
          <a:lstStyle/>
          <a:p>
            <a:r>
              <a:rPr lang="pl-PL" dirty="0"/>
              <a:t>0,0%</a:t>
            </a:r>
          </a:p>
        </p:txBody>
      </p:sp>
      <p:sp>
        <p:nvSpPr>
          <p:cNvPr id="10" name="pole tekstowe 9">
            <a:extLst>
              <a:ext uri="{FF2B5EF4-FFF2-40B4-BE49-F238E27FC236}">
                <a16:creationId xmlns:a16="http://schemas.microsoft.com/office/drawing/2014/main" id="{EB29B214-C892-4C6B-BCF5-DFF94D93E63E}"/>
              </a:ext>
            </a:extLst>
          </p:cNvPr>
          <p:cNvSpPr txBox="1"/>
          <p:nvPr/>
        </p:nvSpPr>
        <p:spPr>
          <a:xfrm>
            <a:off x="5958576" y="1522705"/>
            <a:ext cx="641522" cy="369332"/>
          </a:xfrm>
          <a:prstGeom prst="rect">
            <a:avLst/>
          </a:prstGeom>
          <a:noFill/>
        </p:spPr>
        <p:txBody>
          <a:bodyPr wrap="none" rtlCol="0">
            <a:spAutoFit/>
          </a:bodyPr>
          <a:lstStyle/>
          <a:p>
            <a:r>
              <a:rPr lang="pl-PL" dirty="0"/>
              <a:t>4,2%</a:t>
            </a:r>
          </a:p>
        </p:txBody>
      </p:sp>
      <p:sp>
        <p:nvSpPr>
          <p:cNvPr id="11" name="pole tekstowe 10">
            <a:extLst>
              <a:ext uri="{FF2B5EF4-FFF2-40B4-BE49-F238E27FC236}">
                <a16:creationId xmlns:a16="http://schemas.microsoft.com/office/drawing/2014/main" id="{5525782D-D887-4BF1-B97F-3DE2082A5575}"/>
              </a:ext>
            </a:extLst>
          </p:cNvPr>
          <p:cNvSpPr txBox="1"/>
          <p:nvPr/>
        </p:nvSpPr>
        <p:spPr>
          <a:xfrm>
            <a:off x="367666" y="3284932"/>
            <a:ext cx="641522" cy="369332"/>
          </a:xfrm>
          <a:prstGeom prst="rect">
            <a:avLst/>
          </a:prstGeom>
          <a:noFill/>
        </p:spPr>
        <p:txBody>
          <a:bodyPr wrap="none" rtlCol="0">
            <a:spAutoFit/>
          </a:bodyPr>
          <a:lstStyle/>
          <a:p>
            <a:r>
              <a:rPr lang="pl-PL" dirty="0"/>
              <a:t>3,2%</a:t>
            </a:r>
          </a:p>
        </p:txBody>
      </p:sp>
      <p:sp>
        <p:nvSpPr>
          <p:cNvPr id="12" name="pole tekstowe 11">
            <a:extLst>
              <a:ext uri="{FF2B5EF4-FFF2-40B4-BE49-F238E27FC236}">
                <a16:creationId xmlns:a16="http://schemas.microsoft.com/office/drawing/2014/main" id="{2DE99042-E702-4CF2-A859-1738599863AC}"/>
              </a:ext>
            </a:extLst>
          </p:cNvPr>
          <p:cNvSpPr txBox="1"/>
          <p:nvPr/>
        </p:nvSpPr>
        <p:spPr>
          <a:xfrm>
            <a:off x="1837838" y="3237431"/>
            <a:ext cx="641522" cy="369332"/>
          </a:xfrm>
          <a:prstGeom prst="rect">
            <a:avLst/>
          </a:prstGeom>
          <a:noFill/>
        </p:spPr>
        <p:txBody>
          <a:bodyPr wrap="none" rtlCol="0">
            <a:spAutoFit/>
          </a:bodyPr>
          <a:lstStyle/>
          <a:p>
            <a:r>
              <a:rPr lang="pl-PL" dirty="0"/>
              <a:t>1,6%</a:t>
            </a:r>
          </a:p>
        </p:txBody>
      </p:sp>
      <p:sp>
        <p:nvSpPr>
          <p:cNvPr id="13" name="pole tekstowe 12">
            <a:extLst>
              <a:ext uri="{FF2B5EF4-FFF2-40B4-BE49-F238E27FC236}">
                <a16:creationId xmlns:a16="http://schemas.microsoft.com/office/drawing/2014/main" id="{64DA8F3A-1517-458B-B369-BC470506994C}"/>
              </a:ext>
            </a:extLst>
          </p:cNvPr>
          <p:cNvSpPr txBox="1"/>
          <p:nvPr/>
        </p:nvSpPr>
        <p:spPr>
          <a:xfrm>
            <a:off x="3244830" y="3247458"/>
            <a:ext cx="758541" cy="369332"/>
          </a:xfrm>
          <a:prstGeom prst="rect">
            <a:avLst/>
          </a:prstGeom>
          <a:noFill/>
        </p:spPr>
        <p:txBody>
          <a:bodyPr wrap="none" rtlCol="0">
            <a:spAutoFit/>
          </a:bodyPr>
          <a:lstStyle/>
          <a:p>
            <a:r>
              <a:rPr lang="pl-PL" dirty="0"/>
              <a:t>55,3%</a:t>
            </a:r>
          </a:p>
        </p:txBody>
      </p:sp>
      <p:sp>
        <p:nvSpPr>
          <p:cNvPr id="14" name="pole tekstowe 13">
            <a:extLst>
              <a:ext uri="{FF2B5EF4-FFF2-40B4-BE49-F238E27FC236}">
                <a16:creationId xmlns:a16="http://schemas.microsoft.com/office/drawing/2014/main" id="{52695DCB-0914-4EDF-958B-55C87DC2B08E}"/>
              </a:ext>
            </a:extLst>
          </p:cNvPr>
          <p:cNvSpPr txBox="1"/>
          <p:nvPr/>
        </p:nvSpPr>
        <p:spPr>
          <a:xfrm>
            <a:off x="4646353" y="3237431"/>
            <a:ext cx="758541" cy="369332"/>
          </a:xfrm>
          <a:prstGeom prst="rect">
            <a:avLst/>
          </a:prstGeom>
          <a:noFill/>
        </p:spPr>
        <p:txBody>
          <a:bodyPr wrap="none" rtlCol="0">
            <a:spAutoFit/>
          </a:bodyPr>
          <a:lstStyle/>
          <a:p>
            <a:r>
              <a:rPr lang="pl-PL" dirty="0"/>
              <a:t>36,4%</a:t>
            </a:r>
          </a:p>
        </p:txBody>
      </p:sp>
      <p:sp>
        <p:nvSpPr>
          <p:cNvPr id="15" name="pole tekstowe 14">
            <a:extLst>
              <a:ext uri="{FF2B5EF4-FFF2-40B4-BE49-F238E27FC236}">
                <a16:creationId xmlns:a16="http://schemas.microsoft.com/office/drawing/2014/main" id="{5971DF5A-C594-495E-AAEE-CAB6E400FC7F}"/>
              </a:ext>
            </a:extLst>
          </p:cNvPr>
          <p:cNvSpPr txBox="1"/>
          <p:nvPr/>
        </p:nvSpPr>
        <p:spPr>
          <a:xfrm>
            <a:off x="5958576" y="3284932"/>
            <a:ext cx="641522" cy="369332"/>
          </a:xfrm>
          <a:prstGeom prst="rect">
            <a:avLst/>
          </a:prstGeom>
          <a:noFill/>
        </p:spPr>
        <p:txBody>
          <a:bodyPr wrap="none" rtlCol="0">
            <a:spAutoFit/>
          </a:bodyPr>
          <a:lstStyle/>
          <a:p>
            <a:r>
              <a:rPr lang="pl-PL" dirty="0"/>
              <a:t>8,9%</a:t>
            </a:r>
          </a:p>
        </p:txBody>
      </p:sp>
      <p:sp>
        <p:nvSpPr>
          <p:cNvPr id="16" name="pole tekstowe 15">
            <a:extLst>
              <a:ext uri="{FF2B5EF4-FFF2-40B4-BE49-F238E27FC236}">
                <a16:creationId xmlns:a16="http://schemas.microsoft.com/office/drawing/2014/main" id="{9E49366E-2DB5-44A1-B59A-CC69319715E2}"/>
              </a:ext>
            </a:extLst>
          </p:cNvPr>
          <p:cNvSpPr txBox="1"/>
          <p:nvPr/>
        </p:nvSpPr>
        <p:spPr>
          <a:xfrm>
            <a:off x="367666" y="5047159"/>
            <a:ext cx="641522" cy="369332"/>
          </a:xfrm>
          <a:prstGeom prst="rect">
            <a:avLst/>
          </a:prstGeom>
          <a:noFill/>
        </p:spPr>
        <p:txBody>
          <a:bodyPr wrap="none" rtlCol="0">
            <a:spAutoFit/>
          </a:bodyPr>
          <a:lstStyle/>
          <a:p>
            <a:r>
              <a:rPr lang="pl-PL" dirty="0"/>
              <a:t>8,3%</a:t>
            </a:r>
          </a:p>
        </p:txBody>
      </p:sp>
      <p:sp>
        <p:nvSpPr>
          <p:cNvPr id="17" name="pole tekstowe 16">
            <a:extLst>
              <a:ext uri="{FF2B5EF4-FFF2-40B4-BE49-F238E27FC236}">
                <a16:creationId xmlns:a16="http://schemas.microsoft.com/office/drawing/2014/main" id="{6750872C-BBCB-4006-A3FE-F184BBE3C2B9}"/>
              </a:ext>
            </a:extLst>
          </p:cNvPr>
          <p:cNvSpPr txBox="1"/>
          <p:nvPr/>
        </p:nvSpPr>
        <p:spPr>
          <a:xfrm>
            <a:off x="1782420" y="5150629"/>
            <a:ext cx="758541" cy="369332"/>
          </a:xfrm>
          <a:prstGeom prst="rect">
            <a:avLst/>
          </a:prstGeom>
          <a:noFill/>
        </p:spPr>
        <p:txBody>
          <a:bodyPr wrap="none" rtlCol="0">
            <a:spAutoFit/>
          </a:bodyPr>
          <a:lstStyle/>
          <a:p>
            <a:r>
              <a:rPr lang="pl-PL" dirty="0"/>
              <a:t>25,2%</a:t>
            </a:r>
          </a:p>
        </p:txBody>
      </p:sp>
      <p:sp>
        <p:nvSpPr>
          <p:cNvPr id="18" name="pole tekstowe 17">
            <a:extLst>
              <a:ext uri="{FF2B5EF4-FFF2-40B4-BE49-F238E27FC236}">
                <a16:creationId xmlns:a16="http://schemas.microsoft.com/office/drawing/2014/main" id="{2A30EAC6-1972-4FCB-B3F1-5AB43277318B}"/>
              </a:ext>
            </a:extLst>
          </p:cNvPr>
          <p:cNvSpPr txBox="1"/>
          <p:nvPr/>
        </p:nvSpPr>
        <p:spPr>
          <a:xfrm>
            <a:off x="3189412" y="5160656"/>
            <a:ext cx="758541" cy="369332"/>
          </a:xfrm>
          <a:prstGeom prst="rect">
            <a:avLst/>
          </a:prstGeom>
          <a:noFill/>
        </p:spPr>
        <p:txBody>
          <a:bodyPr wrap="none" rtlCol="0">
            <a:spAutoFit/>
          </a:bodyPr>
          <a:lstStyle/>
          <a:p>
            <a:r>
              <a:rPr lang="pl-PL" dirty="0"/>
              <a:t>51,4%</a:t>
            </a:r>
          </a:p>
        </p:txBody>
      </p:sp>
      <p:sp>
        <p:nvSpPr>
          <p:cNvPr id="19" name="pole tekstowe 18">
            <a:extLst>
              <a:ext uri="{FF2B5EF4-FFF2-40B4-BE49-F238E27FC236}">
                <a16:creationId xmlns:a16="http://schemas.microsoft.com/office/drawing/2014/main" id="{DD5AC0D8-7221-40FF-BF43-944A8D1094E6}"/>
              </a:ext>
            </a:extLst>
          </p:cNvPr>
          <p:cNvSpPr txBox="1"/>
          <p:nvPr/>
        </p:nvSpPr>
        <p:spPr>
          <a:xfrm>
            <a:off x="4590935" y="5150629"/>
            <a:ext cx="758541" cy="369332"/>
          </a:xfrm>
          <a:prstGeom prst="rect">
            <a:avLst/>
          </a:prstGeom>
          <a:noFill/>
        </p:spPr>
        <p:txBody>
          <a:bodyPr wrap="none" rtlCol="0">
            <a:spAutoFit/>
          </a:bodyPr>
          <a:lstStyle/>
          <a:p>
            <a:r>
              <a:rPr lang="pl-PL" dirty="0"/>
              <a:t>29,5%</a:t>
            </a:r>
          </a:p>
        </p:txBody>
      </p:sp>
    </p:spTree>
    <p:extLst>
      <p:ext uri="{BB962C8B-B14F-4D97-AF65-F5344CB8AC3E}">
        <p14:creationId xmlns:p14="http://schemas.microsoft.com/office/powerpoint/2010/main" val="2442658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C344D76-462D-4581-9C0E-24018B410C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3" y="500430"/>
            <a:ext cx="2031966" cy="1980524"/>
          </a:xfrm>
          <a:prstGeom prst="rect">
            <a:avLst/>
          </a:prstGeom>
        </p:spPr>
      </p:pic>
      <p:sp>
        <p:nvSpPr>
          <p:cNvPr id="13" name="pole tekstowe 12">
            <a:extLst>
              <a:ext uri="{FF2B5EF4-FFF2-40B4-BE49-F238E27FC236}">
                <a16:creationId xmlns:a16="http://schemas.microsoft.com/office/drawing/2014/main" id="{BDA1743E-8687-4A7B-BBDC-CF7F89FF0F43}"/>
              </a:ext>
            </a:extLst>
          </p:cNvPr>
          <p:cNvSpPr txBox="1"/>
          <p:nvPr/>
        </p:nvSpPr>
        <p:spPr>
          <a:xfrm>
            <a:off x="848383" y="35544"/>
            <a:ext cx="652743" cy="369332"/>
          </a:xfrm>
          <a:prstGeom prst="rect">
            <a:avLst/>
          </a:prstGeom>
          <a:noFill/>
        </p:spPr>
        <p:txBody>
          <a:bodyPr wrap="none" rtlCol="0">
            <a:spAutoFit/>
          </a:bodyPr>
          <a:lstStyle/>
          <a:p>
            <a:r>
              <a:rPr lang="pl-PL" dirty="0"/>
              <a:t>2015</a:t>
            </a:r>
          </a:p>
        </p:txBody>
      </p:sp>
      <p:pic>
        <p:nvPicPr>
          <p:cNvPr id="15" name="Obraz 14">
            <a:extLst>
              <a:ext uri="{FF2B5EF4-FFF2-40B4-BE49-F238E27FC236}">
                <a16:creationId xmlns:a16="http://schemas.microsoft.com/office/drawing/2014/main" id="{18F05F01-B75C-4002-8145-8EA09A5109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665" y="444005"/>
            <a:ext cx="2116771" cy="2036949"/>
          </a:xfrm>
          <a:prstGeom prst="rect">
            <a:avLst/>
          </a:prstGeom>
        </p:spPr>
      </p:pic>
      <p:sp>
        <p:nvSpPr>
          <p:cNvPr id="17" name="pole tekstowe 16">
            <a:extLst>
              <a:ext uri="{FF2B5EF4-FFF2-40B4-BE49-F238E27FC236}">
                <a16:creationId xmlns:a16="http://schemas.microsoft.com/office/drawing/2014/main" id="{4686D836-F78D-48DE-9901-84F30DA97152}"/>
              </a:ext>
            </a:extLst>
          </p:cNvPr>
          <p:cNvSpPr txBox="1"/>
          <p:nvPr/>
        </p:nvSpPr>
        <p:spPr>
          <a:xfrm>
            <a:off x="3166429" y="35544"/>
            <a:ext cx="652743" cy="369332"/>
          </a:xfrm>
          <a:prstGeom prst="rect">
            <a:avLst/>
          </a:prstGeom>
          <a:noFill/>
        </p:spPr>
        <p:txBody>
          <a:bodyPr wrap="none" rtlCol="0">
            <a:spAutoFit/>
          </a:bodyPr>
          <a:lstStyle/>
          <a:p>
            <a:r>
              <a:rPr lang="pl-PL" dirty="0"/>
              <a:t>2016</a:t>
            </a:r>
          </a:p>
        </p:txBody>
      </p:sp>
      <p:pic>
        <p:nvPicPr>
          <p:cNvPr id="19" name="Obraz 18">
            <a:extLst>
              <a:ext uri="{FF2B5EF4-FFF2-40B4-BE49-F238E27FC236}">
                <a16:creationId xmlns:a16="http://schemas.microsoft.com/office/drawing/2014/main" id="{859E66E6-D238-4F07-B37A-F43C171CA4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367" y="433143"/>
            <a:ext cx="2116771" cy="2047811"/>
          </a:xfrm>
          <a:prstGeom prst="rect">
            <a:avLst/>
          </a:prstGeom>
        </p:spPr>
      </p:pic>
      <p:pic>
        <p:nvPicPr>
          <p:cNvPr id="21" name="Obraz 20">
            <a:extLst>
              <a:ext uri="{FF2B5EF4-FFF2-40B4-BE49-F238E27FC236}">
                <a16:creationId xmlns:a16="http://schemas.microsoft.com/office/drawing/2014/main" id="{DC93444F-A487-4A2A-8ABC-F4383E4CE4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5129" y="433143"/>
            <a:ext cx="2169669" cy="2047811"/>
          </a:xfrm>
          <a:prstGeom prst="rect">
            <a:avLst/>
          </a:prstGeom>
        </p:spPr>
      </p:pic>
      <p:pic>
        <p:nvPicPr>
          <p:cNvPr id="23" name="Obraz 22">
            <a:extLst>
              <a:ext uri="{FF2B5EF4-FFF2-40B4-BE49-F238E27FC236}">
                <a16:creationId xmlns:a16="http://schemas.microsoft.com/office/drawing/2014/main" id="{8CB29A8F-6319-4BC6-A85B-7805CDFC96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9812" y="386242"/>
            <a:ext cx="2169670" cy="2017519"/>
          </a:xfrm>
          <a:prstGeom prst="rect">
            <a:avLst/>
          </a:prstGeom>
        </p:spPr>
      </p:pic>
      <p:sp>
        <p:nvSpPr>
          <p:cNvPr id="24" name="pole tekstowe 23">
            <a:extLst>
              <a:ext uri="{FF2B5EF4-FFF2-40B4-BE49-F238E27FC236}">
                <a16:creationId xmlns:a16="http://schemas.microsoft.com/office/drawing/2014/main" id="{6EDC629D-39B8-4376-BCF1-32A6E6EEBE42}"/>
              </a:ext>
            </a:extLst>
          </p:cNvPr>
          <p:cNvSpPr txBox="1"/>
          <p:nvPr/>
        </p:nvSpPr>
        <p:spPr>
          <a:xfrm>
            <a:off x="10217082" y="2398604"/>
            <a:ext cx="652743" cy="369332"/>
          </a:xfrm>
          <a:prstGeom prst="rect">
            <a:avLst/>
          </a:prstGeom>
          <a:noFill/>
        </p:spPr>
        <p:txBody>
          <a:bodyPr wrap="none" rtlCol="0">
            <a:spAutoFit/>
          </a:bodyPr>
          <a:lstStyle/>
          <a:p>
            <a:r>
              <a:rPr lang="pl-PL" dirty="0"/>
              <a:t>2024</a:t>
            </a:r>
          </a:p>
        </p:txBody>
      </p:sp>
      <p:sp>
        <p:nvSpPr>
          <p:cNvPr id="25" name="pole tekstowe 24">
            <a:extLst>
              <a:ext uri="{FF2B5EF4-FFF2-40B4-BE49-F238E27FC236}">
                <a16:creationId xmlns:a16="http://schemas.microsoft.com/office/drawing/2014/main" id="{1BA60796-B1D7-4CB5-89B1-5C4D72CE08C4}"/>
              </a:ext>
            </a:extLst>
          </p:cNvPr>
          <p:cNvSpPr txBox="1"/>
          <p:nvPr/>
        </p:nvSpPr>
        <p:spPr>
          <a:xfrm>
            <a:off x="7897635" y="2475797"/>
            <a:ext cx="652743" cy="369332"/>
          </a:xfrm>
          <a:prstGeom prst="rect">
            <a:avLst/>
          </a:prstGeom>
          <a:noFill/>
        </p:spPr>
        <p:txBody>
          <a:bodyPr wrap="none" rtlCol="0">
            <a:spAutoFit/>
          </a:bodyPr>
          <a:lstStyle/>
          <a:p>
            <a:r>
              <a:rPr lang="pl-PL" dirty="0"/>
              <a:t>2023</a:t>
            </a:r>
          </a:p>
        </p:txBody>
      </p:sp>
      <p:sp>
        <p:nvSpPr>
          <p:cNvPr id="26" name="pole tekstowe 25">
            <a:extLst>
              <a:ext uri="{FF2B5EF4-FFF2-40B4-BE49-F238E27FC236}">
                <a16:creationId xmlns:a16="http://schemas.microsoft.com/office/drawing/2014/main" id="{0D67DA1A-4A02-47F1-BC02-1DCB1AE88F31}"/>
              </a:ext>
            </a:extLst>
          </p:cNvPr>
          <p:cNvSpPr txBox="1"/>
          <p:nvPr/>
        </p:nvSpPr>
        <p:spPr>
          <a:xfrm>
            <a:off x="5578190" y="2475797"/>
            <a:ext cx="652743" cy="369332"/>
          </a:xfrm>
          <a:prstGeom prst="rect">
            <a:avLst/>
          </a:prstGeom>
          <a:noFill/>
        </p:spPr>
        <p:txBody>
          <a:bodyPr wrap="none" rtlCol="0">
            <a:spAutoFit/>
          </a:bodyPr>
          <a:lstStyle/>
          <a:p>
            <a:r>
              <a:rPr lang="pl-PL" dirty="0"/>
              <a:t>2022</a:t>
            </a:r>
          </a:p>
        </p:txBody>
      </p:sp>
      <p:sp>
        <p:nvSpPr>
          <p:cNvPr id="27" name="pole tekstowe 26">
            <a:extLst>
              <a:ext uri="{FF2B5EF4-FFF2-40B4-BE49-F238E27FC236}">
                <a16:creationId xmlns:a16="http://schemas.microsoft.com/office/drawing/2014/main" id="{678053AF-985B-421B-941F-3F09BD839B40}"/>
              </a:ext>
            </a:extLst>
          </p:cNvPr>
          <p:cNvSpPr txBox="1"/>
          <p:nvPr/>
        </p:nvSpPr>
        <p:spPr>
          <a:xfrm>
            <a:off x="3258745" y="2515450"/>
            <a:ext cx="652743" cy="369332"/>
          </a:xfrm>
          <a:prstGeom prst="rect">
            <a:avLst/>
          </a:prstGeom>
          <a:noFill/>
        </p:spPr>
        <p:txBody>
          <a:bodyPr wrap="none" rtlCol="0">
            <a:spAutoFit/>
          </a:bodyPr>
          <a:lstStyle/>
          <a:p>
            <a:r>
              <a:rPr lang="pl-PL" dirty="0"/>
              <a:t>2021</a:t>
            </a:r>
          </a:p>
        </p:txBody>
      </p:sp>
      <p:sp>
        <p:nvSpPr>
          <p:cNvPr id="28" name="pole tekstowe 27">
            <a:extLst>
              <a:ext uri="{FF2B5EF4-FFF2-40B4-BE49-F238E27FC236}">
                <a16:creationId xmlns:a16="http://schemas.microsoft.com/office/drawing/2014/main" id="{E41EBA1D-6AA9-4B58-A937-F44285C61431}"/>
              </a:ext>
            </a:extLst>
          </p:cNvPr>
          <p:cNvSpPr txBox="1"/>
          <p:nvPr/>
        </p:nvSpPr>
        <p:spPr>
          <a:xfrm>
            <a:off x="10120569" y="-23627"/>
            <a:ext cx="652743" cy="369332"/>
          </a:xfrm>
          <a:prstGeom prst="rect">
            <a:avLst/>
          </a:prstGeom>
          <a:noFill/>
        </p:spPr>
        <p:txBody>
          <a:bodyPr wrap="none" rtlCol="0">
            <a:spAutoFit/>
          </a:bodyPr>
          <a:lstStyle/>
          <a:p>
            <a:r>
              <a:rPr lang="pl-PL" dirty="0"/>
              <a:t>2019</a:t>
            </a:r>
          </a:p>
        </p:txBody>
      </p:sp>
      <p:sp>
        <p:nvSpPr>
          <p:cNvPr id="29" name="pole tekstowe 28">
            <a:extLst>
              <a:ext uri="{FF2B5EF4-FFF2-40B4-BE49-F238E27FC236}">
                <a16:creationId xmlns:a16="http://schemas.microsoft.com/office/drawing/2014/main" id="{0AEDE84C-B949-4ECD-87E0-CC7386EC92F5}"/>
              </a:ext>
            </a:extLst>
          </p:cNvPr>
          <p:cNvSpPr txBox="1"/>
          <p:nvPr/>
        </p:nvSpPr>
        <p:spPr>
          <a:xfrm>
            <a:off x="7802521" y="3278"/>
            <a:ext cx="652743" cy="369332"/>
          </a:xfrm>
          <a:prstGeom prst="rect">
            <a:avLst/>
          </a:prstGeom>
          <a:noFill/>
        </p:spPr>
        <p:txBody>
          <a:bodyPr wrap="none" rtlCol="0">
            <a:spAutoFit/>
          </a:bodyPr>
          <a:lstStyle/>
          <a:p>
            <a:r>
              <a:rPr lang="pl-PL" dirty="0"/>
              <a:t>2018</a:t>
            </a:r>
          </a:p>
        </p:txBody>
      </p:sp>
      <p:sp>
        <p:nvSpPr>
          <p:cNvPr id="30" name="pole tekstowe 29">
            <a:extLst>
              <a:ext uri="{FF2B5EF4-FFF2-40B4-BE49-F238E27FC236}">
                <a16:creationId xmlns:a16="http://schemas.microsoft.com/office/drawing/2014/main" id="{6412154B-30A2-4840-93B2-FC07C0C38577}"/>
              </a:ext>
            </a:extLst>
          </p:cNvPr>
          <p:cNvSpPr txBox="1"/>
          <p:nvPr/>
        </p:nvSpPr>
        <p:spPr>
          <a:xfrm>
            <a:off x="5484475" y="13289"/>
            <a:ext cx="652743" cy="369332"/>
          </a:xfrm>
          <a:prstGeom prst="rect">
            <a:avLst/>
          </a:prstGeom>
          <a:noFill/>
        </p:spPr>
        <p:txBody>
          <a:bodyPr wrap="none" rtlCol="0">
            <a:spAutoFit/>
          </a:bodyPr>
          <a:lstStyle/>
          <a:p>
            <a:r>
              <a:rPr lang="pl-PL" dirty="0"/>
              <a:t>2017</a:t>
            </a:r>
          </a:p>
        </p:txBody>
      </p:sp>
      <p:sp>
        <p:nvSpPr>
          <p:cNvPr id="31" name="pole tekstowe 30">
            <a:extLst>
              <a:ext uri="{FF2B5EF4-FFF2-40B4-BE49-F238E27FC236}">
                <a16:creationId xmlns:a16="http://schemas.microsoft.com/office/drawing/2014/main" id="{3EFA2268-0C6A-4E51-BFB6-F20687D81083}"/>
              </a:ext>
            </a:extLst>
          </p:cNvPr>
          <p:cNvSpPr txBox="1"/>
          <p:nvPr/>
        </p:nvSpPr>
        <p:spPr>
          <a:xfrm>
            <a:off x="939300" y="2515450"/>
            <a:ext cx="652743" cy="369332"/>
          </a:xfrm>
          <a:prstGeom prst="rect">
            <a:avLst/>
          </a:prstGeom>
          <a:noFill/>
        </p:spPr>
        <p:txBody>
          <a:bodyPr wrap="none" rtlCol="0">
            <a:spAutoFit/>
          </a:bodyPr>
          <a:lstStyle/>
          <a:p>
            <a:r>
              <a:rPr lang="pl-PL" dirty="0"/>
              <a:t>2020</a:t>
            </a:r>
          </a:p>
        </p:txBody>
      </p:sp>
      <p:pic>
        <p:nvPicPr>
          <p:cNvPr id="33" name="Obraz 32">
            <a:extLst>
              <a:ext uri="{FF2B5EF4-FFF2-40B4-BE49-F238E27FC236}">
                <a16:creationId xmlns:a16="http://schemas.microsoft.com/office/drawing/2014/main" id="{E98758EC-D616-4F76-8AED-52F778493F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51" y="2976081"/>
            <a:ext cx="2162107" cy="2018171"/>
          </a:xfrm>
          <a:prstGeom prst="rect">
            <a:avLst/>
          </a:prstGeom>
        </p:spPr>
      </p:pic>
      <p:pic>
        <p:nvPicPr>
          <p:cNvPr id="35" name="Obraz 34">
            <a:extLst>
              <a:ext uri="{FF2B5EF4-FFF2-40B4-BE49-F238E27FC236}">
                <a16:creationId xmlns:a16="http://schemas.microsoft.com/office/drawing/2014/main" id="{DA975CCF-32C5-4E2C-883F-EC80331458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0707" y="2954897"/>
            <a:ext cx="2164186" cy="2054298"/>
          </a:xfrm>
          <a:prstGeom prst="rect">
            <a:avLst/>
          </a:prstGeom>
        </p:spPr>
      </p:pic>
      <p:pic>
        <p:nvPicPr>
          <p:cNvPr id="37" name="Obraz 36">
            <a:extLst>
              <a:ext uri="{FF2B5EF4-FFF2-40B4-BE49-F238E27FC236}">
                <a16:creationId xmlns:a16="http://schemas.microsoft.com/office/drawing/2014/main" id="{A95C2543-BFCF-4F00-8953-BCFF5694B1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6142" y="2976081"/>
            <a:ext cx="2155429" cy="2047811"/>
          </a:xfrm>
          <a:prstGeom prst="rect">
            <a:avLst/>
          </a:prstGeom>
        </p:spPr>
      </p:pic>
      <p:pic>
        <p:nvPicPr>
          <p:cNvPr id="39" name="Obraz 38">
            <a:extLst>
              <a:ext uri="{FF2B5EF4-FFF2-40B4-BE49-F238E27FC236}">
                <a16:creationId xmlns:a16="http://schemas.microsoft.com/office/drawing/2014/main" id="{54681B19-3B2F-4AD9-84E3-437142E963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5225" y="2968027"/>
            <a:ext cx="2256050" cy="2109677"/>
          </a:xfrm>
          <a:prstGeom prst="rect">
            <a:avLst/>
          </a:prstGeom>
        </p:spPr>
      </p:pic>
      <p:pic>
        <p:nvPicPr>
          <p:cNvPr id="41" name="Obraz 40">
            <a:extLst>
              <a:ext uri="{FF2B5EF4-FFF2-40B4-BE49-F238E27FC236}">
                <a16:creationId xmlns:a16="http://schemas.microsoft.com/office/drawing/2014/main" id="{C5A8345A-0612-44BF-809A-139DAF8B2A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28416" y="2890834"/>
            <a:ext cx="2289792" cy="2142064"/>
          </a:xfrm>
          <a:prstGeom prst="rect">
            <a:avLst/>
          </a:prstGeom>
        </p:spPr>
      </p:pic>
      <p:sp>
        <p:nvSpPr>
          <p:cNvPr id="32" name="pole tekstowe 31">
            <a:extLst>
              <a:ext uri="{FF2B5EF4-FFF2-40B4-BE49-F238E27FC236}">
                <a16:creationId xmlns:a16="http://schemas.microsoft.com/office/drawing/2014/main" id="{541B205F-3A54-44FA-BBE6-FD70A0B1F0EB}"/>
              </a:ext>
            </a:extLst>
          </p:cNvPr>
          <p:cNvSpPr txBox="1"/>
          <p:nvPr/>
        </p:nvSpPr>
        <p:spPr>
          <a:xfrm>
            <a:off x="0" y="5279542"/>
            <a:ext cx="6728604" cy="646331"/>
          </a:xfrm>
          <a:prstGeom prst="rect">
            <a:avLst/>
          </a:prstGeom>
          <a:noFill/>
        </p:spPr>
        <p:txBody>
          <a:bodyPr wrap="square" rtlCol="0">
            <a:spAutoFit/>
          </a:bodyPr>
          <a:lstStyle/>
          <a:p>
            <a:r>
              <a:rPr lang="pl-PL" dirty="0"/>
              <a:t>Kukurydza – udział gleb zagrożonych suszą według Systemy Monitoringu Suszy (www.susza.iung.pulawy.pl)</a:t>
            </a:r>
          </a:p>
        </p:txBody>
      </p:sp>
      <p:pic>
        <p:nvPicPr>
          <p:cNvPr id="34" name="Obraz 33">
            <a:extLst>
              <a:ext uri="{FF2B5EF4-FFF2-40B4-BE49-F238E27FC236}">
                <a16:creationId xmlns:a16="http://schemas.microsoft.com/office/drawing/2014/main" id="{F24588D7-0B75-4BEF-8271-607CECB76697}"/>
              </a:ext>
            </a:extLst>
          </p:cNvPr>
          <p:cNvPicPr>
            <a:picLocks noChangeAspect="1"/>
          </p:cNvPicPr>
          <p:nvPr/>
        </p:nvPicPr>
        <p:blipFill rotWithShape="1">
          <a:blip r:embed="rId12"/>
          <a:srcRect t="25988"/>
          <a:stretch/>
        </p:blipFill>
        <p:spPr>
          <a:xfrm>
            <a:off x="6928297" y="5238067"/>
            <a:ext cx="2040873" cy="1619933"/>
          </a:xfrm>
          <a:prstGeom prst="rect">
            <a:avLst/>
          </a:prstGeom>
        </p:spPr>
      </p:pic>
      <p:sp>
        <p:nvSpPr>
          <p:cNvPr id="36" name="pole tekstowe 35">
            <a:extLst>
              <a:ext uri="{FF2B5EF4-FFF2-40B4-BE49-F238E27FC236}">
                <a16:creationId xmlns:a16="http://schemas.microsoft.com/office/drawing/2014/main" id="{154DC77D-F669-4DD4-8F6F-5185315684CC}"/>
              </a:ext>
            </a:extLst>
          </p:cNvPr>
          <p:cNvSpPr txBox="1"/>
          <p:nvPr/>
        </p:nvSpPr>
        <p:spPr>
          <a:xfrm>
            <a:off x="66223" y="2111622"/>
            <a:ext cx="641522" cy="369332"/>
          </a:xfrm>
          <a:prstGeom prst="rect">
            <a:avLst/>
          </a:prstGeom>
          <a:noFill/>
        </p:spPr>
        <p:txBody>
          <a:bodyPr wrap="none" rtlCol="0">
            <a:spAutoFit/>
          </a:bodyPr>
          <a:lstStyle/>
          <a:p>
            <a:r>
              <a:rPr lang="pl-PL" dirty="0"/>
              <a:t>5,5%</a:t>
            </a:r>
          </a:p>
        </p:txBody>
      </p:sp>
      <p:sp>
        <p:nvSpPr>
          <p:cNvPr id="38" name="pole tekstowe 37">
            <a:extLst>
              <a:ext uri="{FF2B5EF4-FFF2-40B4-BE49-F238E27FC236}">
                <a16:creationId xmlns:a16="http://schemas.microsoft.com/office/drawing/2014/main" id="{550D187E-51C0-4BC2-916B-664BB5E51D20}"/>
              </a:ext>
            </a:extLst>
          </p:cNvPr>
          <p:cNvSpPr txBox="1"/>
          <p:nvPr/>
        </p:nvSpPr>
        <p:spPr>
          <a:xfrm>
            <a:off x="2343180" y="2111622"/>
            <a:ext cx="641522" cy="369332"/>
          </a:xfrm>
          <a:prstGeom prst="rect">
            <a:avLst/>
          </a:prstGeom>
          <a:noFill/>
        </p:spPr>
        <p:txBody>
          <a:bodyPr wrap="none" rtlCol="0">
            <a:spAutoFit/>
          </a:bodyPr>
          <a:lstStyle/>
          <a:p>
            <a:r>
              <a:rPr lang="pl-PL" dirty="0"/>
              <a:t>0,0%</a:t>
            </a:r>
          </a:p>
        </p:txBody>
      </p:sp>
      <p:sp>
        <p:nvSpPr>
          <p:cNvPr id="40" name="pole tekstowe 39">
            <a:extLst>
              <a:ext uri="{FF2B5EF4-FFF2-40B4-BE49-F238E27FC236}">
                <a16:creationId xmlns:a16="http://schemas.microsoft.com/office/drawing/2014/main" id="{9532520A-A503-4F23-BD9A-CDBEC4F5D213}"/>
              </a:ext>
            </a:extLst>
          </p:cNvPr>
          <p:cNvSpPr txBox="1"/>
          <p:nvPr/>
        </p:nvSpPr>
        <p:spPr>
          <a:xfrm>
            <a:off x="4763946" y="2111622"/>
            <a:ext cx="758541" cy="369332"/>
          </a:xfrm>
          <a:prstGeom prst="rect">
            <a:avLst/>
          </a:prstGeom>
          <a:noFill/>
        </p:spPr>
        <p:txBody>
          <a:bodyPr wrap="none" rtlCol="0">
            <a:spAutoFit/>
          </a:bodyPr>
          <a:lstStyle/>
          <a:p>
            <a:r>
              <a:rPr lang="pl-PL" dirty="0"/>
              <a:t>0,04%</a:t>
            </a:r>
          </a:p>
        </p:txBody>
      </p:sp>
      <p:sp>
        <p:nvSpPr>
          <p:cNvPr id="42" name="pole tekstowe 41">
            <a:extLst>
              <a:ext uri="{FF2B5EF4-FFF2-40B4-BE49-F238E27FC236}">
                <a16:creationId xmlns:a16="http://schemas.microsoft.com/office/drawing/2014/main" id="{E75F6E91-D45B-4A1D-A40D-9072EAEFF9E8}"/>
              </a:ext>
            </a:extLst>
          </p:cNvPr>
          <p:cNvSpPr txBox="1"/>
          <p:nvPr/>
        </p:nvSpPr>
        <p:spPr>
          <a:xfrm>
            <a:off x="7078183" y="2127816"/>
            <a:ext cx="758541" cy="369332"/>
          </a:xfrm>
          <a:prstGeom prst="rect">
            <a:avLst/>
          </a:prstGeom>
          <a:noFill/>
        </p:spPr>
        <p:txBody>
          <a:bodyPr wrap="none" rtlCol="0">
            <a:spAutoFit/>
          </a:bodyPr>
          <a:lstStyle/>
          <a:p>
            <a:r>
              <a:rPr lang="pl-PL" dirty="0"/>
              <a:t>12,3%</a:t>
            </a:r>
          </a:p>
        </p:txBody>
      </p:sp>
      <p:sp>
        <p:nvSpPr>
          <p:cNvPr id="43" name="pole tekstowe 42">
            <a:extLst>
              <a:ext uri="{FF2B5EF4-FFF2-40B4-BE49-F238E27FC236}">
                <a16:creationId xmlns:a16="http://schemas.microsoft.com/office/drawing/2014/main" id="{A08FE3EB-D508-44F7-A883-9F313455A618}"/>
              </a:ext>
            </a:extLst>
          </p:cNvPr>
          <p:cNvSpPr txBox="1"/>
          <p:nvPr/>
        </p:nvSpPr>
        <p:spPr>
          <a:xfrm>
            <a:off x="9649812" y="2152159"/>
            <a:ext cx="758541" cy="369332"/>
          </a:xfrm>
          <a:prstGeom prst="rect">
            <a:avLst/>
          </a:prstGeom>
          <a:noFill/>
        </p:spPr>
        <p:txBody>
          <a:bodyPr wrap="none" rtlCol="0">
            <a:spAutoFit/>
          </a:bodyPr>
          <a:lstStyle/>
          <a:p>
            <a:r>
              <a:rPr lang="pl-PL" dirty="0"/>
              <a:t>57,4%</a:t>
            </a:r>
          </a:p>
        </p:txBody>
      </p:sp>
      <p:sp>
        <p:nvSpPr>
          <p:cNvPr id="44" name="pole tekstowe 43">
            <a:extLst>
              <a:ext uri="{FF2B5EF4-FFF2-40B4-BE49-F238E27FC236}">
                <a16:creationId xmlns:a16="http://schemas.microsoft.com/office/drawing/2014/main" id="{C5721FA6-08A6-4173-B890-14C96BB746DD}"/>
              </a:ext>
            </a:extLst>
          </p:cNvPr>
          <p:cNvSpPr txBox="1"/>
          <p:nvPr/>
        </p:nvSpPr>
        <p:spPr>
          <a:xfrm>
            <a:off x="37351" y="4610933"/>
            <a:ext cx="641522" cy="369332"/>
          </a:xfrm>
          <a:prstGeom prst="rect">
            <a:avLst/>
          </a:prstGeom>
          <a:noFill/>
        </p:spPr>
        <p:txBody>
          <a:bodyPr wrap="none" rtlCol="0">
            <a:spAutoFit/>
          </a:bodyPr>
          <a:lstStyle/>
          <a:p>
            <a:r>
              <a:rPr lang="pl-PL" dirty="0"/>
              <a:t>7,7%</a:t>
            </a:r>
          </a:p>
        </p:txBody>
      </p:sp>
      <p:sp>
        <p:nvSpPr>
          <p:cNvPr id="45" name="pole tekstowe 44">
            <a:extLst>
              <a:ext uri="{FF2B5EF4-FFF2-40B4-BE49-F238E27FC236}">
                <a16:creationId xmlns:a16="http://schemas.microsoft.com/office/drawing/2014/main" id="{4DC7FDF9-9751-47B8-9A71-23F37F60CB27}"/>
              </a:ext>
            </a:extLst>
          </p:cNvPr>
          <p:cNvSpPr txBox="1"/>
          <p:nvPr/>
        </p:nvSpPr>
        <p:spPr>
          <a:xfrm>
            <a:off x="2432009" y="4646618"/>
            <a:ext cx="758541" cy="369332"/>
          </a:xfrm>
          <a:prstGeom prst="rect">
            <a:avLst/>
          </a:prstGeom>
          <a:noFill/>
        </p:spPr>
        <p:txBody>
          <a:bodyPr wrap="none" rtlCol="0">
            <a:spAutoFit/>
          </a:bodyPr>
          <a:lstStyle/>
          <a:p>
            <a:r>
              <a:rPr lang="pl-PL" dirty="0"/>
              <a:t>11,0%</a:t>
            </a:r>
          </a:p>
        </p:txBody>
      </p:sp>
      <p:sp>
        <p:nvSpPr>
          <p:cNvPr id="46" name="pole tekstowe 45">
            <a:extLst>
              <a:ext uri="{FF2B5EF4-FFF2-40B4-BE49-F238E27FC236}">
                <a16:creationId xmlns:a16="http://schemas.microsoft.com/office/drawing/2014/main" id="{8F33F2CD-5541-4199-9D9F-743BE3E6004E}"/>
              </a:ext>
            </a:extLst>
          </p:cNvPr>
          <p:cNvSpPr txBox="1"/>
          <p:nvPr/>
        </p:nvSpPr>
        <p:spPr>
          <a:xfrm>
            <a:off x="4804325" y="4654560"/>
            <a:ext cx="758541" cy="369332"/>
          </a:xfrm>
          <a:prstGeom prst="rect">
            <a:avLst/>
          </a:prstGeom>
          <a:noFill/>
        </p:spPr>
        <p:txBody>
          <a:bodyPr wrap="none" rtlCol="0">
            <a:spAutoFit/>
          </a:bodyPr>
          <a:lstStyle/>
          <a:p>
            <a:r>
              <a:rPr lang="pl-PL" dirty="0"/>
              <a:t>19,4%</a:t>
            </a:r>
          </a:p>
        </p:txBody>
      </p:sp>
      <p:sp>
        <p:nvSpPr>
          <p:cNvPr id="47" name="pole tekstowe 46">
            <a:extLst>
              <a:ext uri="{FF2B5EF4-FFF2-40B4-BE49-F238E27FC236}">
                <a16:creationId xmlns:a16="http://schemas.microsoft.com/office/drawing/2014/main" id="{58E57029-44A9-45E2-86C3-70F2F5AC62FD}"/>
              </a:ext>
            </a:extLst>
          </p:cNvPr>
          <p:cNvSpPr txBox="1"/>
          <p:nvPr/>
        </p:nvSpPr>
        <p:spPr>
          <a:xfrm>
            <a:off x="7152820" y="4708372"/>
            <a:ext cx="758541" cy="369332"/>
          </a:xfrm>
          <a:prstGeom prst="rect">
            <a:avLst/>
          </a:prstGeom>
          <a:noFill/>
        </p:spPr>
        <p:txBody>
          <a:bodyPr wrap="none" rtlCol="0">
            <a:spAutoFit/>
          </a:bodyPr>
          <a:lstStyle/>
          <a:p>
            <a:r>
              <a:rPr lang="pl-PL" dirty="0"/>
              <a:t>54,4%</a:t>
            </a:r>
          </a:p>
        </p:txBody>
      </p:sp>
      <p:sp>
        <p:nvSpPr>
          <p:cNvPr id="48" name="pole tekstowe 47">
            <a:extLst>
              <a:ext uri="{FF2B5EF4-FFF2-40B4-BE49-F238E27FC236}">
                <a16:creationId xmlns:a16="http://schemas.microsoft.com/office/drawing/2014/main" id="{51D74D77-3E55-4E32-8DCE-5C09F7A1E254}"/>
              </a:ext>
            </a:extLst>
          </p:cNvPr>
          <p:cNvSpPr txBox="1"/>
          <p:nvPr/>
        </p:nvSpPr>
        <p:spPr>
          <a:xfrm>
            <a:off x="9571903" y="4658142"/>
            <a:ext cx="758541" cy="369332"/>
          </a:xfrm>
          <a:prstGeom prst="rect">
            <a:avLst/>
          </a:prstGeom>
          <a:noFill/>
        </p:spPr>
        <p:txBody>
          <a:bodyPr wrap="none" rtlCol="0">
            <a:spAutoFit/>
          </a:bodyPr>
          <a:lstStyle/>
          <a:p>
            <a:r>
              <a:rPr lang="pl-PL" dirty="0"/>
              <a:t>12,9%</a:t>
            </a:r>
          </a:p>
        </p:txBody>
      </p:sp>
      <p:pic>
        <p:nvPicPr>
          <p:cNvPr id="4" name="Obraz 3">
            <a:extLst>
              <a:ext uri="{FF2B5EF4-FFF2-40B4-BE49-F238E27FC236}">
                <a16:creationId xmlns:a16="http://schemas.microsoft.com/office/drawing/2014/main" id="{D7FCA63C-D866-4458-A23B-DFC2DDDD40C9}"/>
              </a:ext>
            </a:extLst>
          </p:cNvPr>
          <p:cNvPicPr>
            <a:picLocks noChangeAspect="1"/>
          </p:cNvPicPr>
          <p:nvPr/>
        </p:nvPicPr>
        <p:blipFill>
          <a:blip r:embed="rId13"/>
          <a:stretch>
            <a:fillRect/>
          </a:stretch>
        </p:blipFill>
        <p:spPr>
          <a:xfrm>
            <a:off x="9649812" y="5077704"/>
            <a:ext cx="1949690" cy="1777341"/>
          </a:xfrm>
          <a:prstGeom prst="rect">
            <a:avLst/>
          </a:prstGeom>
        </p:spPr>
      </p:pic>
      <p:sp>
        <p:nvSpPr>
          <p:cNvPr id="49" name="pole tekstowe 48">
            <a:extLst>
              <a:ext uri="{FF2B5EF4-FFF2-40B4-BE49-F238E27FC236}">
                <a16:creationId xmlns:a16="http://schemas.microsoft.com/office/drawing/2014/main" id="{56674776-6E17-420A-8A2C-7CC36CCF6E54}"/>
              </a:ext>
            </a:extLst>
          </p:cNvPr>
          <p:cNvSpPr txBox="1"/>
          <p:nvPr/>
        </p:nvSpPr>
        <p:spPr>
          <a:xfrm>
            <a:off x="9607899" y="6472760"/>
            <a:ext cx="641522" cy="369332"/>
          </a:xfrm>
          <a:prstGeom prst="rect">
            <a:avLst/>
          </a:prstGeom>
          <a:noFill/>
        </p:spPr>
        <p:txBody>
          <a:bodyPr wrap="none" rtlCol="0">
            <a:spAutoFit/>
          </a:bodyPr>
          <a:lstStyle/>
          <a:p>
            <a:r>
              <a:rPr lang="pl-PL" dirty="0"/>
              <a:t>0,5%</a:t>
            </a:r>
          </a:p>
        </p:txBody>
      </p:sp>
      <p:sp>
        <p:nvSpPr>
          <p:cNvPr id="50" name="pole tekstowe 49">
            <a:extLst>
              <a:ext uri="{FF2B5EF4-FFF2-40B4-BE49-F238E27FC236}">
                <a16:creationId xmlns:a16="http://schemas.microsoft.com/office/drawing/2014/main" id="{858DEFE2-5868-4C93-8BD4-5A4ACBAB0667}"/>
              </a:ext>
            </a:extLst>
          </p:cNvPr>
          <p:cNvSpPr txBox="1"/>
          <p:nvPr/>
        </p:nvSpPr>
        <p:spPr>
          <a:xfrm>
            <a:off x="11255982" y="5026891"/>
            <a:ext cx="652743" cy="369332"/>
          </a:xfrm>
          <a:prstGeom prst="rect">
            <a:avLst/>
          </a:prstGeom>
          <a:noFill/>
        </p:spPr>
        <p:txBody>
          <a:bodyPr wrap="none" rtlCol="0">
            <a:spAutoFit/>
          </a:bodyPr>
          <a:lstStyle/>
          <a:p>
            <a:r>
              <a:rPr lang="pl-PL" dirty="0"/>
              <a:t>2025</a:t>
            </a:r>
          </a:p>
        </p:txBody>
      </p:sp>
      <p:pic>
        <p:nvPicPr>
          <p:cNvPr id="2" name="logo1.png" descr="D:\PIOTREK\IUNG\SIW\powerpoint\logo1.png">
            <a:extLst>
              <a:ext uri="{FF2B5EF4-FFF2-40B4-BE49-F238E27FC236}">
                <a16:creationId xmlns:a16="http://schemas.microsoft.com/office/drawing/2014/main" id="{36BBF8F3-3349-87ED-5EC1-9090FC36AA2D}"/>
              </a:ext>
            </a:extLst>
          </p:cNvPr>
          <p:cNvPicPr>
            <a:picLocks noChangeAspect="1"/>
          </p:cNvPicPr>
          <p:nvPr/>
        </p:nvPicPr>
        <p:blipFill>
          <a:blip r:embed="rId14" r:link="rId15" cstate="print"/>
          <a:stretch>
            <a:fillRect/>
          </a:stretch>
        </p:blipFill>
        <p:spPr>
          <a:xfrm>
            <a:off x="232071" y="6357570"/>
            <a:ext cx="2616337" cy="374772"/>
          </a:xfrm>
          <a:prstGeom prst="rect">
            <a:avLst/>
          </a:prstGeom>
        </p:spPr>
      </p:pic>
    </p:spTree>
    <p:extLst>
      <p:ext uri="{BB962C8B-B14F-4D97-AF65-F5344CB8AC3E}">
        <p14:creationId xmlns:p14="http://schemas.microsoft.com/office/powerpoint/2010/main" val="4018315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az 21"/>
          <p:cNvPicPr>
            <a:picLocks noChangeAspect="1"/>
          </p:cNvPicPr>
          <p:nvPr/>
        </p:nvPicPr>
        <p:blipFill>
          <a:blip r:embed="rId2"/>
          <a:stretch>
            <a:fillRect/>
          </a:stretch>
        </p:blipFill>
        <p:spPr>
          <a:xfrm>
            <a:off x="136927" y="621450"/>
            <a:ext cx="1828296" cy="1861337"/>
          </a:xfrm>
          <a:prstGeom prst="rect">
            <a:avLst/>
          </a:prstGeom>
        </p:spPr>
      </p:pic>
      <p:pic>
        <p:nvPicPr>
          <p:cNvPr id="6" name="Obraz 5"/>
          <p:cNvPicPr>
            <a:picLocks noChangeAspect="1"/>
          </p:cNvPicPr>
          <p:nvPr/>
        </p:nvPicPr>
        <p:blipFill>
          <a:blip r:embed="rId3"/>
          <a:stretch>
            <a:fillRect/>
          </a:stretch>
        </p:blipFill>
        <p:spPr>
          <a:xfrm>
            <a:off x="6987824" y="3381123"/>
            <a:ext cx="4214768" cy="2751768"/>
          </a:xfrm>
          <a:prstGeom prst="rect">
            <a:avLst/>
          </a:prstGeom>
        </p:spPr>
      </p:pic>
      <p:pic>
        <p:nvPicPr>
          <p:cNvPr id="8" name="Obraz 7"/>
          <p:cNvPicPr>
            <a:picLocks noChangeAspect="1"/>
          </p:cNvPicPr>
          <p:nvPr/>
        </p:nvPicPr>
        <p:blipFill>
          <a:blip r:embed="rId4"/>
          <a:stretch>
            <a:fillRect/>
          </a:stretch>
        </p:blipFill>
        <p:spPr>
          <a:xfrm>
            <a:off x="89173" y="6260872"/>
            <a:ext cx="11051275" cy="406435"/>
          </a:xfrm>
          <a:prstGeom prst="rect">
            <a:avLst/>
          </a:prstGeom>
        </p:spPr>
      </p:pic>
      <p:pic>
        <p:nvPicPr>
          <p:cNvPr id="4" name="Obraz 3"/>
          <p:cNvPicPr>
            <a:picLocks noChangeAspect="1"/>
          </p:cNvPicPr>
          <p:nvPr/>
        </p:nvPicPr>
        <p:blipFill>
          <a:blip r:embed="rId5"/>
          <a:stretch>
            <a:fillRect/>
          </a:stretch>
        </p:blipFill>
        <p:spPr>
          <a:xfrm>
            <a:off x="7011318" y="822845"/>
            <a:ext cx="4179643" cy="2729786"/>
          </a:xfrm>
          <a:prstGeom prst="rect">
            <a:avLst/>
          </a:prstGeom>
        </p:spPr>
      </p:pic>
      <p:sp>
        <p:nvSpPr>
          <p:cNvPr id="5" name="pole tekstowe 4"/>
          <p:cNvSpPr txBox="1"/>
          <p:nvPr/>
        </p:nvSpPr>
        <p:spPr>
          <a:xfrm>
            <a:off x="1183255" y="79330"/>
            <a:ext cx="9765750" cy="461665"/>
          </a:xfrm>
          <a:prstGeom prst="rect">
            <a:avLst/>
          </a:prstGeom>
          <a:noFill/>
        </p:spPr>
        <p:txBody>
          <a:bodyPr wrap="none" rtlCol="0">
            <a:spAutoFit/>
          </a:bodyPr>
          <a:lstStyle/>
          <a:p>
            <a:pPr algn="ctr"/>
            <a:r>
              <a:rPr lang="pl-PL" sz="2400" dirty="0"/>
              <a:t>Zasięg suszy dla zbóż ozimych i kukurydzy w latach z dużymi stratami plonów</a:t>
            </a:r>
            <a:endParaRPr lang="en-GB" sz="2400" dirty="0"/>
          </a:p>
        </p:txBody>
      </p:sp>
      <p:sp>
        <p:nvSpPr>
          <p:cNvPr id="2" name="Prostokąt 1"/>
          <p:cNvSpPr/>
          <p:nvPr/>
        </p:nvSpPr>
        <p:spPr>
          <a:xfrm>
            <a:off x="10148801" y="1248937"/>
            <a:ext cx="372862" cy="451624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rostokąt 8"/>
          <p:cNvSpPr/>
          <p:nvPr/>
        </p:nvSpPr>
        <p:spPr>
          <a:xfrm>
            <a:off x="9723863" y="1248936"/>
            <a:ext cx="122663" cy="451624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Obraz 2"/>
          <p:cNvPicPr>
            <a:picLocks noChangeAspect="1"/>
          </p:cNvPicPr>
          <p:nvPr/>
        </p:nvPicPr>
        <p:blipFill>
          <a:blip r:embed="rId6"/>
          <a:stretch>
            <a:fillRect/>
          </a:stretch>
        </p:blipFill>
        <p:spPr>
          <a:xfrm>
            <a:off x="1965223" y="3007747"/>
            <a:ext cx="3829850" cy="1848894"/>
          </a:xfrm>
          <a:prstGeom prst="rect">
            <a:avLst/>
          </a:prstGeom>
        </p:spPr>
      </p:pic>
      <p:pic>
        <p:nvPicPr>
          <p:cNvPr id="10" name="Obraz 9"/>
          <p:cNvPicPr>
            <a:picLocks noChangeAspect="1"/>
          </p:cNvPicPr>
          <p:nvPr/>
        </p:nvPicPr>
        <p:blipFill>
          <a:blip r:embed="rId7"/>
          <a:stretch>
            <a:fillRect/>
          </a:stretch>
        </p:blipFill>
        <p:spPr>
          <a:xfrm>
            <a:off x="4182423" y="1376256"/>
            <a:ext cx="1692752" cy="1613093"/>
          </a:xfrm>
          <a:prstGeom prst="rect">
            <a:avLst/>
          </a:prstGeom>
        </p:spPr>
      </p:pic>
      <p:pic>
        <p:nvPicPr>
          <p:cNvPr id="11" name="Obraz 10"/>
          <p:cNvPicPr>
            <a:picLocks noChangeAspect="1"/>
          </p:cNvPicPr>
          <p:nvPr/>
        </p:nvPicPr>
        <p:blipFill>
          <a:blip r:embed="rId8"/>
          <a:stretch>
            <a:fillRect/>
          </a:stretch>
        </p:blipFill>
        <p:spPr>
          <a:xfrm>
            <a:off x="2053789" y="1248936"/>
            <a:ext cx="1826359" cy="1740413"/>
          </a:xfrm>
          <a:prstGeom prst="rect">
            <a:avLst/>
          </a:prstGeom>
        </p:spPr>
      </p:pic>
      <p:pic>
        <p:nvPicPr>
          <p:cNvPr id="14" name="Obraz 13"/>
          <p:cNvPicPr>
            <a:picLocks noChangeAspect="1"/>
          </p:cNvPicPr>
          <p:nvPr/>
        </p:nvPicPr>
        <p:blipFill>
          <a:blip r:embed="rId9"/>
          <a:stretch>
            <a:fillRect/>
          </a:stretch>
        </p:blipFill>
        <p:spPr>
          <a:xfrm>
            <a:off x="2009337" y="4839397"/>
            <a:ext cx="3936874" cy="1827910"/>
          </a:xfrm>
          <a:prstGeom prst="rect">
            <a:avLst/>
          </a:prstGeom>
        </p:spPr>
      </p:pic>
      <p:sp>
        <p:nvSpPr>
          <p:cNvPr id="15" name="pole tekstowe 14"/>
          <p:cNvSpPr txBox="1"/>
          <p:nvPr/>
        </p:nvSpPr>
        <p:spPr>
          <a:xfrm>
            <a:off x="4449501" y="958000"/>
            <a:ext cx="1133580" cy="369332"/>
          </a:xfrm>
          <a:prstGeom prst="rect">
            <a:avLst/>
          </a:prstGeom>
          <a:noFill/>
        </p:spPr>
        <p:txBody>
          <a:bodyPr wrap="none" rtlCol="0">
            <a:spAutoFit/>
          </a:bodyPr>
          <a:lstStyle/>
          <a:p>
            <a:r>
              <a:rPr lang="pl-PL" dirty="0"/>
              <a:t>kukurydza</a:t>
            </a:r>
            <a:endParaRPr lang="en-GB" dirty="0"/>
          </a:p>
        </p:txBody>
      </p:sp>
      <p:sp>
        <p:nvSpPr>
          <p:cNvPr id="18" name="pole tekstowe 17"/>
          <p:cNvSpPr txBox="1"/>
          <p:nvPr/>
        </p:nvSpPr>
        <p:spPr>
          <a:xfrm>
            <a:off x="2347970" y="901906"/>
            <a:ext cx="1346587" cy="369332"/>
          </a:xfrm>
          <a:prstGeom prst="rect">
            <a:avLst/>
          </a:prstGeom>
          <a:noFill/>
        </p:spPr>
        <p:txBody>
          <a:bodyPr wrap="none" rtlCol="0">
            <a:spAutoFit/>
          </a:bodyPr>
          <a:lstStyle/>
          <a:p>
            <a:r>
              <a:rPr lang="pl-PL" dirty="0"/>
              <a:t>Zboża ozime</a:t>
            </a:r>
            <a:endParaRPr lang="en-GB" dirty="0"/>
          </a:p>
        </p:txBody>
      </p:sp>
      <p:sp>
        <p:nvSpPr>
          <p:cNvPr id="19" name="pole tekstowe 18"/>
          <p:cNvSpPr txBox="1"/>
          <p:nvPr/>
        </p:nvSpPr>
        <p:spPr>
          <a:xfrm>
            <a:off x="1183255" y="2390613"/>
            <a:ext cx="915635" cy="523220"/>
          </a:xfrm>
          <a:prstGeom prst="rect">
            <a:avLst/>
          </a:prstGeom>
          <a:noFill/>
        </p:spPr>
        <p:txBody>
          <a:bodyPr wrap="none" rtlCol="0">
            <a:spAutoFit/>
          </a:bodyPr>
          <a:lstStyle/>
          <a:p>
            <a:r>
              <a:rPr lang="pl-PL" sz="2800" b="1" dirty="0"/>
              <a:t>2015</a:t>
            </a:r>
            <a:endParaRPr lang="en-GB" sz="2800" b="1" dirty="0"/>
          </a:p>
        </p:txBody>
      </p:sp>
      <p:sp>
        <p:nvSpPr>
          <p:cNvPr id="20" name="pole tekstowe 19"/>
          <p:cNvSpPr txBox="1"/>
          <p:nvPr/>
        </p:nvSpPr>
        <p:spPr>
          <a:xfrm>
            <a:off x="1097562" y="4117853"/>
            <a:ext cx="915635" cy="523220"/>
          </a:xfrm>
          <a:prstGeom prst="rect">
            <a:avLst/>
          </a:prstGeom>
          <a:noFill/>
        </p:spPr>
        <p:txBody>
          <a:bodyPr wrap="none" rtlCol="0">
            <a:spAutoFit/>
          </a:bodyPr>
          <a:lstStyle/>
          <a:p>
            <a:r>
              <a:rPr lang="pl-PL" sz="2800" b="1" dirty="0"/>
              <a:t>2018</a:t>
            </a:r>
            <a:endParaRPr lang="en-GB" sz="2800" b="1" dirty="0"/>
          </a:p>
        </p:txBody>
      </p:sp>
      <p:sp>
        <p:nvSpPr>
          <p:cNvPr id="21" name="pole tekstowe 20"/>
          <p:cNvSpPr txBox="1"/>
          <p:nvPr/>
        </p:nvSpPr>
        <p:spPr>
          <a:xfrm>
            <a:off x="1030713" y="5845094"/>
            <a:ext cx="915635" cy="523220"/>
          </a:xfrm>
          <a:prstGeom prst="rect">
            <a:avLst/>
          </a:prstGeom>
          <a:noFill/>
        </p:spPr>
        <p:txBody>
          <a:bodyPr wrap="none" rtlCol="0">
            <a:spAutoFit/>
          </a:bodyPr>
          <a:lstStyle/>
          <a:p>
            <a:r>
              <a:rPr lang="pl-PL" sz="2800" b="1" dirty="0"/>
              <a:t>2019</a:t>
            </a:r>
            <a:endParaRPr lang="en-GB" sz="2800" b="1" dirty="0"/>
          </a:p>
        </p:txBody>
      </p:sp>
    </p:spTree>
    <p:extLst>
      <p:ext uri="{BB962C8B-B14F-4D97-AF65-F5344CB8AC3E}">
        <p14:creationId xmlns:p14="http://schemas.microsoft.com/office/powerpoint/2010/main" val="206616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185280" y="4754282"/>
            <a:ext cx="11539995" cy="2062103"/>
          </a:xfrm>
          <a:prstGeom prst="rect">
            <a:avLst/>
          </a:prstGeom>
          <a:solidFill>
            <a:schemeClr val="accent2">
              <a:lumMod val="60000"/>
              <a:lumOff val="40000"/>
            </a:schemeClr>
          </a:solidFill>
        </p:spPr>
        <p:txBody>
          <a:bodyPr wrap="square" rtlCol="0">
            <a:spAutoFit/>
          </a:bodyPr>
          <a:lstStyle/>
          <a:p>
            <a:r>
              <a:rPr lang="pl-PL" sz="2800" b="1" dirty="0"/>
              <a:t>SSP3-7.0 → wysoka emisja</a:t>
            </a:r>
          </a:p>
          <a:p>
            <a:r>
              <a:rPr lang="pl-PL" sz="2800" b="1" dirty="0"/>
              <a:t>SSP5-8.5 → bardzo wysoka emisja</a:t>
            </a:r>
          </a:p>
          <a:p>
            <a:r>
              <a:rPr lang="pl-PL" sz="2400" dirty="0"/>
              <a:t>-Szybki rozwój gospodarczy i technologiczny, napędzany paliwami kopalnymi.</a:t>
            </a:r>
          </a:p>
          <a:p>
            <a:r>
              <a:rPr lang="pl-PL" sz="2400" dirty="0"/>
              <a:t>-Wysoki wzrost dobrobytu i redukcja nierówności, ale kosztem bardzo wysokich emisji.</a:t>
            </a:r>
          </a:p>
          <a:p>
            <a:r>
              <a:rPr lang="pl-PL" sz="2400" dirty="0"/>
              <a:t>-Możliwość szybkiej adaptacji dzięki technologiom, ale atmosfera ociepla się najbardziej.</a:t>
            </a:r>
          </a:p>
        </p:txBody>
      </p:sp>
      <p:sp>
        <p:nvSpPr>
          <p:cNvPr id="14" name="pole tekstowe 13"/>
          <p:cNvSpPr txBox="1"/>
          <p:nvPr/>
        </p:nvSpPr>
        <p:spPr>
          <a:xfrm>
            <a:off x="185280" y="1030186"/>
            <a:ext cx="11539995" cy="3724096"/>
          </a:xfrm>
          <a:prstGeom prst="rect">
            <a:avLst/>
          </a:prstGeom>
          <a:solidFill>
            <a:schemeClr val="accent5">
              <a:lumMod val="60000"/>
              <a:lumOff val="40000"/>
            </a:schemeClr>
          </a:solidFill>
        </p:spPr>
        <p:txBody>
          <a:bodyPr wrap="square" rtlCol="0">
            <a:spAutoFit/>
          </a:bodyPr>
          <a:lstStyle/>
          <a:p>
            <a:r>
              <a:rPr lang="pl-PL" sz="2800" b="1" dirty="0"/>
              <a:t>SSP1-1.9 → bardzo niska emisja (scenariusz zgodny z celem 1,5°C)</a:t>
            </a:r>
          </a:p>
          <a:p>
            <a:r>
              <a:rPr lang="pl-PL" sz="2800" b="1" dirty="0"/>
              <a:t>SSP1-2.6 → niska emisja</a:t>
            </a:r>
          </a:p>
          <a:p>
            <a:r>
              <a:rPr lang="pl-PL" sz="2800" b="1" dirty="0"/>
              <a:t>SSP2-4.5 → średnia emisja (scenariusz „pośredni”)</a:t>
            </a:r>
          </a:p>
          <a:p>
            <a:r>
              <a:rPr lang="pl-PL" sz="2400" dirty="0"/>
              <a:t> - Kontynuacja obecnych trendów rozwojowych, brak radykalnych zmian w gospodarce.</a:t>
            </a:r>
          </a:p>
          <a:p>
            <a:r>
              <a:rPr lang="pl-PL" sz="2400" dirty="0"/>
              <a:t> - Średni wzrost populacji i gospodarki, częściowa dekarbonizacja, ale nadal wysoka zależność od paliw kopalnych.</a:t>
            </a:r>
          </a:p>
          <a:p>
            <a:r>
              <a:rPr lang="pl-PL" sz="2400" dirty="0"/>
              <a:t> - Adaptacja umiarkowana, emisje średni poziom</a:t>
            </a:r>
          </a:p>
          <a:p>
            <a:r>
              <a:rPr lang="pl-PL" sz="2800" b="1" dirty="0"/>
              <a:t>SSP3-7.0 → wysoka emisja</a:t>
            </a:r>
          </a:p>
          <a:p>
            <a:r>
              <a:rPr lang="pl-PL" sz="2800" b="1" dirty="0"/>
              <a:t>SSP5-8.5 → bardzo wysoka emisja</a:t>
            </a:r>
          </a:p>
        </p:txBody>
      </p:sp>
      <p:sp>
        <p:nvSpPr>
          <p:cNvPr id="9" name="Prostokąt 8"/>
          <p:cNvSpPr/>
          <p:nvPr/>
        </p:nvSpPr>
        <p:spPr>
          <a:xfrm>
            <a:off x="-611982" y="41615"/>
            <a:ext cx="13415963" cy="892552"/>
          </a:xfrm>
          <a:prstGeom prst="rect">
            <a:avLst/>
          </a:prstGeom>
        </p:spPr>
        <p:txBody>
          <a:bodyPr wrap="square">
            <a:spAutoFit/>
          </a:bodyPr>
          <a:lstStyle/>
          <a:p>
            <a:pPr algn="ctr">
              <a:spcBef>
                <a:spcPct val="0"/>
              </a:spcBef>
            </a:pPr>
            <a:r>
              <a:rPr lang="pl-PL" sz="3200" b="1" dirty="0">
                <a:solidFill>
                  <a:srgbClr val="255315"/>
                </a:solidFill>
                <a:effectLst>
                  <a:outerShdw blurRad="38100" dist="38100" dir="2700000" algn="tl">
                    <a:srgbClr val="000000">
                      <a:alpha val="43137"/>
                    </a:srgbClr>
                  </a:outerShdw>
                </a:effectLst>
                <a:latin typeface="+mj-lt"/>
                <a:ea typeface="Roboto" panose="02000000000000000000" pitchFamily="2" charset="0"/>
              </a:rPr>
              <a:t>Scenariusze IPCC na XXI wiek (ang. </a:t>
            </a:r>
            <a:r>
              <a:rPr lang="pl-PL" sz="3200" b="1" dirty="0" err="1">
                <a:solidFill>
                  <a:srgbClr val="255315"/>
                </a:solidFill>
                <a:effectLst>
                  <a:outerShdw blurRad="38100" dist="38100" dir="2700000" algn="tl">
                    <a:srgbClr val="000000">
                      <a:alpha val="43137"/>
                    </a:srgbClr>
                  </a:outerShdw>
                </a:effectLst>
                <a:latin typeface="+mj-lt"/>
                <a:ea typeface="Roboto" panose="02000000000000000000" pitchFamily="2" charset="0"/>
              </a:rPr>
              <a:t>Shared</a:t>
            </a:r>
            <a:r>
              <a:rPr lang="pl-PL" sz="3200" b="1" dirty="0">
                <a:solidFill>
                  <a:srgbClr val="255315"/>
                </a:solidFill>
                <a:effectLst>
                  <a:outerShdw blurRad="38100" dist="38100" dir="2700000" algn="tl">
                    <a:srgbClr val="000000">
                      <a:alpha val="43137"/>
                    </a:srgbClr>
                  </a:outerShdw>
                </a:effectLst>
                <a:latin typeface="+mj-lt"/>
                <a:ea typeface="Roboto" panose="02000000000000000000" pitchFamily="2" charset="0"/>
              </a:rPr>
              <a:t> </a:t>
            </a:r>
            <a:r>
              <a:rPr lang="pl-PL" sz="3200" b="1" dirty="0" err="1">
                <a:solidFill>
                  <a:srgbClr val="255315"/>
                </a:solidFill>
                <a:effectLst>
                  <a:outerShdw blurRad="38100" dist="38100" dir="2700000" algn="tl">
                    <a:srgbClr val="000000">
                      <a:alpha val="43137"/>
                    </a:srgbClr>
                  </a:outerShdw>
                </a:effectLst>
                <a:latin typeface="+mj-lt"/>
                <a:ea typeface="Roboto" panose="02000000000000000000" pitchFamily="2" charset="0"/>
              </a:rPr>
              <a:t>Socioeconomic</a:t>
            </a:r>
            <a:r>
              <a:rPr lang="pl-PL" sz="3200" b="1" dirty="0">
                <a:solidFill>
                  <a:srgbClr val="255315"/>
                </a:solidFill>
                <a:effectLst>
                  <a:outerShdw blurRad="38100" dist="38100" dir="2700000" algn="tl">
                    <a:srgbClr val="000000">
                      <a:alpha val="43137"/>
                    </a:srgbClr>
                  </a:outerShdw>
                </a:effectLst>
                <a:latin typeface="+mj-lt"/>
                <a:ea typeface="Roboto" panose="02000000000000000000" pitchFamily="2" charset="0"/>
              </a:rPr>
              <a:t> </a:t>
            </a:r>
            <a:r>
              <a:rPr lang="pl-PL" sz="3200" b="1" dirty="0" err="1">
                <a:solidFill>
                  <a:srgbClr val="255315"/>
                </a:solidFill>
                <a:effectLst>
                  <a:outerShdw blurRad="38100" dist="38100" dir="2700000" algn="tl">
                    <a:srgbClr val="000000">
                      <a:alpha val="43137"/>
                    </a:srgbClr>
                  </a:outerShdw>
                </a:effectLst>
                <a:latin typeface="+mj-lt"/>
                <a:ea typeface="Roboto" panose="02000000000000000000" pitchFamily="2" charset="0"/>
              </a:rPr>
              <a:t>Pathways</a:t>
            </a:r>
            <a:r>
              <a:rPr lang="pl-PL" sz="3200" b="1" dirty="0">
                <a:solidFill>
                  <a:srgbClr val="255315"/>
                </a:solidFill>
                <a:effectLst>
                  <a:outerShdw blurRad="38100" dist="38100" dir="2700000" algn="tl">
                    <a:srgbClr val="000000">
                      <a:alpha val="43137"/>
                    </a:srgbClr>
                  </a:outerShdw>
                </a:effectLst>
                <a:latin typeface="+mj-lt"/>
                <a:ea typeface="Roboto" panose="02000000000000000000" pitchFamily="2" charset="0"/>
              </a:rPr>
              <a:t>)</a:t>
            </a:r>
          </a:p>
          <a:p>
            <a:pPr algn="ctr"/>
            <a:r>
              <a:rPr lang="pl-PL" dirty="0"/>
              <a:t>scenariusze społeczno-ekonomiczne połączone z projekcjami emisji i koncentracji gazów cieplarnianych</a:t>
            </a:r>
          </a:p>
        </p:txBody>
      </p:sp>
      <p:sp>
        <p:nvSpPr>
          <p:cNvPr id="8" name="pole tekstowe 7"/>
          <p:cNvSpPr txBox="1"/>
          <p:nvPr/>
        </p:nvSpPr>
        <p:spPr>
          <a:xfrm>
            <a:off x="5304599" y="4998060"/>
            <a:ext cx="5071790" cy="338554"/>
          </a:xfrm>
          <a:prstGeom prst="rect">
            <a:avLst/>
          </a:prstGeom>
          <a:noFill/>
        </p:spPr>
        <p:txBody>
          <a:bodyPr wrap="square" rtlCol="0">
            <a:spAutoFit/>
          </a:bodyPr>
          <a:lstStyle/>
          <a:p>
            <a:endParaRPr lang="pl-PL" sz="1600" dirty="0"/>
          </a:p>
        </p:txBody>
      </p:sp>
      <p:sp>
        <p:nvSpPr>
          <p:cNvPr id="12" name="Prostokąt 11"/>
          <p:cNvSpPr/>
          <p:nvPr/>
        </p:nvSpPr>
        <p:spPr>
          <a:xfrm>
            <a:off x="5374970" y="5881808"/>
            <a:ext cx="5071790" cy="338554"/>
          </a:xfrm>
          <a:prstGeom prst="rect">
            <a:avLst/>
          </a:prstGeom>
        </p:spPr>
        <p:txBody>
          <a:bodyPr wrap="square">
            <a:spAutoFit/>
          </a:bodyPr>
          <a:lstStyle/>
          <a:p>
            <a:endParaRPr lang="pl-PL" sz="1600" dirty="0"/>
          </a:p>
        </p:txBody>
      </p:sp>
    </p:spTree>
    <p:extLst>
      <p:ext uri="{BB962C8B-B14F-4D97-AF65-F5344CB8AC3E}">
        <p14:creationId xmlns:p14="http://schemas.microsoft.com/office/powerpoint/2010/main" val="3841366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rotWithShape="1">
          <a:blip r:embed="rId3"/>
          <a:srcRect t="1" b="5392"/>
          <a:stretch/>
        </p:blipFill>
        <p:spPr>
          <a:xfrm>
            <a:off x="3984107" y="106751"/>
            <a:ext cx="7634586" cy="6644497"/>
          </a:xfrm>
          <a:prstGeom prst="rect">
            <a:avLst/>
          </a:prstGeom>
        </p:spPr>
      </p:pic>
      <p:sp>
        <p:nvSpPr>
          <p:cNvPr id="3" name="Prostokąt 2">
            <a:extLst>
              <a:ext uri="{FF2B5EF4-FFF2-40B4-BE49-F238E27FC236}">
                <a16:creationId xmlns:a16="http://schemas.microsoft.com/office/drawing/2014/main" id="{DDF9A828-852D-4700-BCF9-5D464D4EAE26}"/>
              </a:ext>
            </a:extLst>
          </p:cNvPr>
          <p:cNvSpPr/>
          <p:nvPr/>
        </p:nvSpPr>
        <p:spPr>
          <a:xfrm>
            <a:off x="215471" y="213503"/>
            <a:ext cx="3410231" cy="1754326"/>
          </a:xfrm>
          <a:prstGeom prst="rect">
            <a:avLst/>
          </a:prstGeom>
        </p:spPr>
        <p:txBody>
          <a:bodyPr wrap="square">
            <a:spAutoFit/>
          </a:bodyPr>
          <a:lstStyle/>
          <a:p>
            <a:r>
              <a:rPr lang="en-US" dirty="0" err="1">
                <a:solidFill>
                  <a:schemeClr val="accent1">
                    <a:lumMod val="50000"/>
                  </a:schemeClr>
                </a:solidFill>
              </a:rPr>
              <a:t>Król</a:t>
            </a:r>
            <a:r>
              <a:rPr lang="en-US" dirty="0">
                <a:solidFill>
                  <a:schemeClr val="accent1">
                    <a:lumMod val="50000"/>
                  </a:schemeClr>
                </a:solidFill>
              </a:rPr>
              <a:t>-Badziak, A., Kozyra, J., </a:t>
            </a:r>
            <a:r>
              <a:rPr lang="en-US" dirty="0" err="1">
                <a:solidFill>
                  <a:schemeClr val="accent1">
                    <a:lumMod val="50000"/>
                  </a:schemeClr>
                </a:solidFill>
              </a:rPr>
              <a:t>Rozakis</a:t>
            </a:r>
            <a:r>
              <a:rPr lang="en-US" dirty="0">
                <a:solidFill>
                  <a:schemeClr val="accent1">
                    <a:lumMod val="50000"/>
                  </a:schemeClr>
                </a:solidFill>
              </a:rPr>
              <a:t>, S. (2024). Assessment of Suitability Area for </a:t>
            </a:r>
            <a:r>
              <a:rPr lang="en-US" b="1" u="sng" dirty="0">
                <a:solidFill>
                  <a:schemeClr val="accent1">
                    <a:lumMod val="50000"/>
                  </a:schemeClr>
                </a:solidFill>
              </a:rPr>
              <a:t>Maize Production in Poland </a:t>
            </a:r>
            <a:r>
              <a:rPr lang="en-US" dirty="0">
                <a:solidFill>
                  <a:schemeClr val="accent1">
                    <a:lumMod val="50000"/>
                  </a:schemeClr>
                </a:solidFill>
              </a:rPr>
              <a:t>Related to the Climate Change and Water Stress. Sustainability, 16(2), 852</a:t>
            </a:r>
            <a:endParaRPr lang="en-GB" dirty="0">
              <a:solidFill>
                <a:schemeClr val="accent1">
                  <a:lumMod val="50000"/>
                </a:schemeClr>
              </a:solidFill>
            </a:endParaRPr>
          </a:p>
        </p:txBody>
      </p:sp>
      <p:sp>
        <p:nvSpPr>
          <p:cNvPr id="5" name="Prostokąt 4">
            <a:extLst>
              <a:ext uri="{FF2B5EF4-FFF2-40B4-BE49-F238E27FC236}">
                <a16:creationId xmlns:a16="http://schemas.microsoft.com/office/drawing/2014/main" id="{43B114A7-C696-48E3-A1EA-B990D2948328}"/>
              </a:ext>
            </a:extLst>
          </p:cNvPr>
          <p:cNvSpPr/>
          <p:nvPr/>
        </p:nvSpPr>
        <p:spPr>
          <a:xfrm>
            <a:off x="320335" y="3281566"/>
            <a:ext cx="3097743" cy="1200329"/>
          </a:xfrm>
          <a:prstGeom prst="rect">
            <a:avLst/>
          </a:prstGeom>
        </p:spPr>
        <p:txBody>
          <a:bodyPr wrap="square">
            <a:spAutoFit/>
          </a:bodyPr>
          <a:lstStyle/>
          <a:p>
            <a:r>
              <a:rPr lang="pl-PL" sz="2400" dirty="0">
                <a:solidFill>
                  <a:schemeClr val="accent1">
                    <a:lumMod val="50000"/>
                  </a:schemeClr>
                </a:solidFill>
              </a:rPr>
              <a:t>Obszary nieodpowiednie do uprawy kukurydzy</a:t>
            </a:r>
            <a:endParaRPr lang="en-GB" sz="2400" dirty="0">
              <a:solidFill>
                <a:schemeClr val="accent1">
                  <a:lumMod val="50000"/>
                </a:schemeClr>
              </a:solidFill>
            </a:endParaRPr>
          </a:p>
        </p:txBody>
      </p:sp>
      <p:pic>
        <p:nvPicPr>
          <p:cNvPr id="7" name="Obraz 6">
            <a:extLst>
              <a:ext uri="{FF2B5EF4-FFF2-40B4-BE49-F238E27FC236}">
                <a16:creationId xmlns:a16="http://schemas.microsoft.com/office/drawing/2014/main" id="{A167DD36-C32D-435C-ACAF-60338909E020}"/>
              </a:ext>
            </a:extLst>
          </p:cNvPr>
          <p:cNvPicPr>
            <a:picLocks noChangeAspect="1"/>
          </p:cNvPicPr>
          <p:nvPr/>
        </p:nvPicPr>
        <p:blipFill>
          <a:blip r:embed="rId4"/>
          <a:stretch>
            <a:fillRect/>
          </a:stretch>
        </p:blipFill>
        <p:spPr>
          <a:xfrm>
            <a:off x="269942" y="2318680"/>
            <a:ext cx="1081065" cy="1008994"/>
          </a:xfrm>
          <a:prstGeom prst="rect">
            <a:avLst/>
          </a:prstGeom>
        </p:spPr>
      </p:pic>
      <p:pic>
        <p:nvPicPr>
          <p:cNvPr id="8" name="Obraz 7">
            <a:extLst>
              <a:ext uri="{FF2B5EF4-FFF2-40B4-BE49-F238E27FC236}">
                <a16:creationId xmlns:a16="http://schemas.microsoft.com/office/drawing/2014/main" id="{34F5C500-55E9-47C1-A64A-AECFB4799DB2}"/>
              </a:ext>
            </a:extLst>
          </p:cNvPr>
          <p:cNvPicPr>
            <a:picLocks noChangeAspect="1"/>
          </p:cNvPicPr>
          <p:nvPr/>
        </p:nvPicPr>
        <p:blipFill>
          <a:blip r:embed="rId5"/>
          <a:stretch>
            <a:fillRect/>
          </a:stretch>
        </p:blipFill>
        <p:spPr>
          <a:xfrm>
            <a:off x="368164" y="4481895"/>
            <a:ext cx="1081064" cy="1043785"/>
          </a:xfrm>
          <a:prstGeom prst="rect">
            <a:avLst/>
          </a:prstGeom>
        </p:spPr>
      </p:pic>
      <p:sp>
        <p:nvSpPr>
          <p:cNvPr id="16" name="Prostokąt 15">
            <a:extLst>
              <a:ext uri="{FF2B5EF4-FFF2-40B4-BE49-F238E27FC236}">
                <a16:creationId xmlns:a16="http://schemas.microsoft.com/office/drawing/2014/main" id="{EEA43479-BC61-4035-8FE9-F21E1265BAF6}"/>
              </a:ext>
            </a:extLst>
          </p:cNvPr>
          <p:cNvSpPr/>
          <p:nvPr/>
        </p:nvSpPr>
        <p:spPr>
          <a:xfrm rot="16200000">
            <a:off x="2599302" y="3329318"/>
            <a:ext cx="1889492" cy="461665"/>
          </a:xfrm>
          <a:prstGeom prst="rect">
            <a:avLst/>
          </a:prstGeom>
        </p:spPr>
        <p:txBody>
          <a:bodyPr wrap="none">
            <a:spAutoFit/>
          </a:bodyPr>
          <a:lstStyle/>
          <a:p>
            <a:r>
              <a:rPr lang="pl-PL" sz="2400" dirty="0">
                <a:solidFill>
                  <a:schemeClr val="accent1">
                    <a:lumMod val="50000"/>
                  </a:schemeClr>
                </a:solidFill>
              </a:rPr>
              <a:t>Nawadnianie</a:t>
            </a:r>
            <a:endParaRPr lang="en-GB" sz="2400" dirty="0">
              <a:solidFill>
                <a:schemeClr val="accent1">
                  <a:lumMod val="50000"/>
                </a:schemeClr>
              </a:solidFill>
            </a:endParaRPr>
          </a:p>
        </p:txBody>
      </p:sp>
      <p:sp>
        <p:nvSpPr>
          <p:cNvPr id="10" name="Prostokąt 9">
            <a:extLst>
              <a:ext uri="{FF2B5EF4-FFF2-40B4-BE49-F238E27FC236}">
                <a16:creationId xmlns:a16="http://schemas.microsoft.com/office/drawing/2014/main" id="{43B114A7-C696-48E3-A1EA-B990D2948328}"/>
              </a:ext>
            </a:extLst>
          </p:cNvPr>
          <p:cNvSpPr/>
          <p:nvPr/>
        </p:nvSpPr>
        <p:spPr>
          <a:xfrm>
            <a:off x="368164" y="5356577"/>
            <a:ext cx="3097743" cy="830997"/>
          </a:xfrm>
          <a:prstGeom prst="rect">
            <a:avLst/>
          </a:prstGeom>
        </p:spPr>
        <p:txBody>
          <a:bodyPr wrap="square">
            <a:spAutoFit/>
          </a:bodyPr>
          <a:lstStyle/>
          <a:p>
            <a:r>
              <a:rPr lang="pl-PL" sz="2400" dirty="0">
                <a:solidFill>
                  <a:schemeClr val="accent1">
                    <a:lumMod val="50000"/>
                  </a:schemeClr>
                </a:solidFill>
              </a:rPr>
              <a:t>Obszary marginalne do uprawy kukurydzy</a:t>
            </a:r>
            <a:endParaRPr lang="en-GB" sz="2400" dirty="0">
              <a:solidFill>
                <a:schemeClr val="accent1">
                  <a:lumMod val="50000"/>
                </a:schemeClr>
              </a:solidFill>
            </a:endParaRPr>
          </a:p>
        </p:txBody>
      </p:sp>
      <p:sp>
        <p:nvSpPr>
          <p:cNvPr id="11" name="pole tekstowe 10"/>
          <p:cNvSpPr txBox="1"/>
          <p:nvPr/>
        </p:nvSpPr>
        <p:spPr>
          <a:xfrm>
            <a:off x="5405374" y="-29057"/>
            <a:ext cx="1129796" cy="400110"/>
          </a:xfrm>
          <a:prstGeom prst="rect">
            <a:avLst/>
          </a:prstGeom>
          <a:noFill/>
        </p:spPr>
        <p:txBody>
          <a:bodyPr wrap="none" rtlCol="0">
            <a:spAutoFit/>
          </a:bodyPr>
          <a:lstStyle/>
          <a:p>
            <a:r>
              <a:rPr lang="pl-PL" sz="2000" dirty="0"/>
              <a:t> (RCP4.5)</a:t>
            </a:r>
            <a:endParaRPr lang="en-GB" sz="2000" dirty="0"/>
          </a:p>
        </p:txBody>
      </p:sp>
      <p:sp>
        <p:nvSpPr>
          <p:cNvPr id="12" name="pole tekstowe 11"/>
          <p:cNvSpPr txBox="1"/>
          <p:nvPr/>
        </p:nvSpPr>
        <p:spPr>
          <a:xfrm>
            <a:off x="8786749" y="0"/>
            <a:ext cx="1129796" cy="400110"/>
          </a:xfrm>
          <a:prstGeom prst="rect">
            <a:avLst/>
          </a:prstGeom>
          <a:noFill/>
        </p:spPr>
        <p:txBody>
          <a:bodyPr wrap="none" rtlCol="0">
            <a:spAutoFit/>
          </a:bodyPr>
          <a:lstStyle/>
          <a:p>
            <a:r>
              <a:rPr lang="pl-PL" sz="2000" dirty="0"/>
              <a:t> (RCP8.5)</a:t>
            </a:r>
            <a:endParaRPr lang="en-GB" sz="2000" dirty="0"/>
          </a:p>
        </p:txBody>
      </p:sp>
    </p:spTree>
    <p:extLst>
      <p:ext uri="{BB962C8B-B14F-4D97-AF65-F5344CB8AC3E}">
        <p14:creationId xmlns:p14="http://schemas.microsoft.com/office/powerpoint/2010/main" val="197331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197161" y="559051"/>
            <a:ext cx="2885405" cy="461665"/>
          </a:xfrm>
          <a:prstGeom prst="rect">
            <a:avLst/>
          </a:prstGeom>
        </p:spPr>
        <p:txBody>
          <a:bodyPr wrap="none">
            <a:spAutoFit/>
          </a:bodyPr>
          <a:lstStyle/>
          <a:p>
            <a:r>
              <a:rPr lang="pl-PL" sz="2400" b="1" dirty="0">
                <a:solidFill>
                  <a:schemeClr val="accent1"/>
                </a:solidFill>
              </a:rPr>
              <a:t>Susza atmosferyczna </a:t>
            </a:r>
            <a:endParaRPr lang="en-GB" sz="2400" dirty="0">
              <a:solidFill>
                <a:schemeClr val="accent1"/>
              </a:solidFill>
            </a:endParaRPr>
          </a:p>
        </p:txBody>
      </p:sp>
      <p:sp>
        <p:nvSpPr>
          <p:cNvPr id="5" name="Prostokąt 4"/>
          <p:cNvSpPr/>
          <p:nvPr/>
        </p:nvSpPr>
        <p:spPr>
          <a:xfrm>
            <a:off x="991879" y="2399603"/>
            <a:ext cx="3295967" cy="461665"/>
          </a:xfrm>
          <a:prstGeom prst="rect">
            <a:avLst/>
          </a:prstGeom>
        </p:spPr>
        <p:txBody>
          <a:bodyPr wrap="none">
            <a:spAutoFit/>
          </a:bodyPr>
          <a:lstStyle/>
          <a:p>
            <a:r>
              <a:rPr lang="pl-PL" sz="2400" b="1" dirty="0">
                <a:solidFill>
                  <a:srgbClr val="FF0000"/>
                </a:solidFill>
              </a:rPr>
              <a:t>Susza glebowa/rolnicza </a:t>
            </a:r>
            <a:endParaRPr lang="en-GB" sz="2400" dirty="0">
              <a:solidFill>
                <a:srgbClr val="FF0000"/>
              </a:solidFill>
            </a:endParaRPr>
          </a:p>
        </p:txBody>
      </p:sp>
      <p:sp>
        <p:nvSpPr>
          <p:cNvPr id="6" name="Prostokąt 5"/>
          <p:cNvSpPr/>
          <p:nvPr/>
        </p:nvSpPr>
        <p:spPr>
          <a:xfrm>
            <a:off x="991879" y="5712788"/>
            <a:ext cx="3254545" cy="461665"/>
          </a:xfrm>
          <a:prstGeom prst="rect">
            <a:avLst/>
          </a:prstGeom>
        </p:spPr>
        <p:txBody>
          <a:bodyPr wrap="none">
            <a:spAutoFit/>
          </a:bodyPr>
          <a:lstStyle/>
          <a:p>
            <a:r>
              <a:rPr lang="pl-PL" sz="2400" b="1" dirty="0">
                <a:solidFill>
                  <a:schemeClr val="accent2">
                    <a:lumMod val="50000"/>
                  </a:schemeClr>
                </a:solidFill>
              </a:rPr>
              <a:t>Susza hydrogeologiczna </a:t>
            </a:r>
            <a:endParaRPr lang="en-GB" sz="2400" dirty="0">
              <a:solidFill>
                <a:schemeClr val="accent2">
                  <a:lumMod val="50000"/>
                </a:schemeClr>
              </a:solidFill>
            </a:endParaRPr>
          </a:p>
        </p:txBody>
      </p:sp>
      <p:sp>
        <p:nvSpPr>
          <p:cNvPr id="7" name="Prostokąt 6"/>
          <p:cNvSpPr/>
          <p:nvPr/>
        </p:nvSpPr>
        <p:spPr>
          <a:xfrm>
            <a:off x="1458964" y="4240156"/>
            <a:ext cx="2361800" cy="400110"/>
          </a:xfrm>
          <a:prstGeom prst="rect">
            <a:avLst/>
          </a:prstGeom>
        </p:spPr>
        <p:txBody>
          <a:bodyPr wrap="none">
            <a:spAutoFit/>
          </a:bodyPr>
          <a:lstStyle/>
          <a:p>
            <a:r>
              <a:rPr lang="pl-PL" sz="2000" b="1" dirty="0">
                <a:solidFill>
                  <a:schemeClr val="accent1">
                    <a:lumMod val="50000"/>
                  </a:schemeClr>
                </a:solidFill>
              </a:rPr>
              <a:t>Susza hydrologiczna </a:t>
            </a:r>
            <a:endParaRPr lang="en-GB" sz="2000" dirty="0">
              <a:solidFill>
                <a:schemeClr val="accent1">
                  <a:lumMod val="50000"/>
                </a:schemeClr>
              </a:solidFill>
            </a:endParaRPr>
          </a:p>
        </p:txBody>
      </p:sp>
      <p:cxnSp>
        <p:nvCxnSpPr>
          <p:cNvPr id="9" name="Łącznik prosty ze strzałką 8"/>
          <p:cNvCxnSpPr>
            <a:stCxn id="3" idx="2"/>
            <a:endCxn id="5" idx="0"/>
          </p:cNvCxnSpPr>
          <p:nvPr/>
        </p:nvCxnSpPr>
        <p:spPr>
          <a:xfrm flipH="1">
            <a:off x="2639863" y="1020716"/>
            <a:ext cx="1" cy="13788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p:cNvCxnSpPr>
            <a:stCxn id="5" idx="2"/>
            <a:endCxn id="7" idx="0"/>
          </p:cNvCxnSpPr>
          <p:nvPr/>
        </p:nvCxnSpPr>
        <p:spPr>
          <a:xfrm>
            <a:off x="2639863" y="2861268"/>
            <a:ext cx="1" cy="13788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p:cNvCxnSpPr>
            <a:stCxn id="7" idx="2"/>
            <a:endCxn id="6" idx="0"/>
          </p:cNvCxnSpPr>
          <p:nvPr/>
        </p:nvCxnSpPr>
        <p:spPr>
          <a:xfrm flipH="1">
            <a:off x="2619152" y="4640266"/>
            <a:ext cx="20712" cy="10725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Prostokąt 21"/>
          <p:cNvSpPr/>
          <p:nvPr/>
        </p:nvSpPr>
        <p:spPr>
          <a:xfrm>
            <a:off x="4169834" y="35831"/>
            <a:ext cx="5024261" cy="523220"/>
          </a:xfrm>
          <a:prstGeom prst="rect">
            <a:avLst/>
          </a:prstGeom>
        </p:spPr>
        <p:txBody>
          <a:bodyPr wrap="none">
            <a:spAutoFit/>
          </a:bodyPr>
          <a:lstStyle/>
          <a:p>
            <a:r>
              <a:rPr lang="pl-PL" sz="2800" b="1" dirty="0"/>
              <a:t>Definicje suszy – wg podręcznika</a:t>
            </a:r>
            <a:endParaRPr lang="en-GB" sz="2800" dirty="0"/>
          </a:p>
        </p:txBody>
      </p:sp>
      <p:sp>
        <p:nvSpPr>
          <p:cNvPr id="25" name="Prostokąt 24"/>
          <p:cNvSpPr/>
          <p:nvPr/>
        </p:nvSpPr>
        <p:spPr>
          <a:xfrm>
            <a:off x="5509545" y="616847"/>
            <a:ext cx="6635827" cy="646331"/>
          </a:xfrm>
          <a:prstGeom prst="rect">
            <a:avLst/>
          </a:prstGeom>
        </p:spPr>
        <p:txBody>
          <a:bodyPr wrap="square">
            <a:spAutoFit/>
          </a:bodyPr>
          <a:lstStyle/>
          <a:p>
            <a:r>
              <a:rPr lang="pl-PL" u="sng" dirty="0"/>
              <a:t>Susza atmosferyczna </a:t>
            </a:r>
            <a:r>
              <a:rPr lang="pl-PL" dirty="0"/>
              <a:t>występuje w przypadku braku opadów atmosferycznych i intensywnym parowaniu.</a:t>
            </a:r>
          </a:p>
        </p:txBody>
      </p:sp>
      <p:sp>
        <p:nvSpPr>
          <p:cNvPr id="26" name="Prostokąt 25"/>
          <p:cNvSpPr/>
          <p:nvPr/>
        </p:nvSpPr>
        <p:spPr>
          <a:xfrm>
            <a:off x="5468745" y="2224043"/>
            <a:ext cx="6676627" cy="923330"/>
          </a:xfrm>
          <a:prstGeom prst="rect">
            <a:avLst/>
          </a:prstGeom>
        </p:spPr>
        <p:txBody>
          <a:bodyPr wrap="square">
            <a:spAutoFit/>
          </a:bodyPr>
          <a:lstStyle/>
          <a:p>
            <a:r>
              <a:rPr lang="pl-PL" u="sng" dirty="0"/>
              <a:t>Susza rolnicza </a:t>
            </a:r>
            <a:r>
              <a:rPr lang="pl-PL" dirty="0"/>
              <a:t>występuje gdy przedłużająca się susza atmosferyczna powoduje brak wody dostępnej dla roślin. Rozpoczyna się spadek produkcji biomasy i więdnięcie roślin.</a:t>
            </a:r>
            <a:endParaRPr lang="en-GB" dirty="0"/>
          </a:p>
        </p:txBody>
      </p:sp>
      <p:sp>
        <p:nvSpPr>
          <p:cNvPr id="27" name="Prostokąt 26"/>
          <p:cNvSpPr/>
          <p:nvPr/>
        </p:nvSpPr>
        <p:spPr>
          <a:xfrm>
            <a:off x="5448037" y="3910619"/>
            <a:ext cx="6681433" cy="1200329"/>
          </a:xfrm>
          <a:prstGeom prst="rect">
            <a:avLst/>
          </a:prstGeom>
        </p:spPr>
        <p:txBody>
          <a:bodyPr wrap="square">
            <a:spAutoFit/>
          </a:bodyPr>
          <a:lstStyle/>
          <a:p>
            <a:r>
              <a:rPr lang="pl-PL" u="sng" dirty="0"/>
              <a:t>Susza hydrologiczna </a:t>
            </a:r>
            <a:r>
              <a:rPr lang="pl-PL" dirty="0"/>
              <a:t>występuje gdy przedłużający się okres bez opadów powoduje zanik wód wolnych w strefie aeracji, obniża się zwierciadło wód gruntowych i w następstwie tego maleje podziemne zasilanie rzek i zbiorników wodnych, zanikają źródła i cieki wodne.</a:t>
            </a:r>
            <a:endParaRPr lang="en-GB" dirty="0"/>
          </a:p>
        </p:txBody>
      </p:sp>
      <p:sp>
        <p:nvSpPr>
          <p:cNvPr id="28" name="Prostokąt 27"/>
          <p:cNvSpPr/>
          <p:nvPr/>
        </p:nvSpPr>
        <p:spPr>
          <a:xfrm>
            <a:off x="5657740" y="5874195"/>
            <a:ext cx="6761892" cy="923330"/>
          </a:xfrm>
          <a:prstGeom prst="rect">
            <a:avLst/>
          </a:prstGeom>
        </p:spPr>
        <p:txBody>
          <a:bodyPr wrap="square">
            <a:spAutoFit/>
          </a:bodyPr>
          <a:lstStyle/>
          <a:p>
            <a:r>
              <a:rPr lang="pl-PL" u="sng" dirty="0"/>
              <a:t>Susza hydrologiczna  </a:t>
            </a:r>
            <a:r>
              <a:rPr lang="pl-PL" dirty="0"/>
              <a:t>występuje gdy zwierciadło wód gruntowych obniża się w stopniu uniemożliwiającym korzystanie ze studni kopanych i płytkich wierconych.</a:t>
            </a:r>
            <a:endParaRPr lang="en-GB" dirty="0"/>
          </a:p>
        </p:txBody>
      </p:sp>
      <p:sp>
        <p:nvSpPr>
          <p:cNvPr id="2" name="pole tekstowe 1">
            <a:extLst>
              <a:ext uri="{FF2B5EF4-FFF2-40B4-BE49-F238E27FC236}">
                <a16:creationId xmlns:a16="http://schemas.microsoft.com/office/drawing/2014/main" id="{F8AC1B01-EB93-F3B8-E75F-8F6161759E68}"/>
              </a:ext>
            </a:extLst>
          </p:cNvPr>
          <p:cNvSpPr txBox="1"/>
          <p:nvPr/>
        </p:nvSpPr>
        <p:spPr>
          <a:xfrm>
            <a:off x="34540" y="1426001"/>
            <a:ext cx="2325242" cy="707886"/>
          </a:xfrm>
          <a:prstGeom prst="rect">
            <a:avLst/>
          </a:prstGeom>
          <a:solidFill>
            <a:schemeClr val="accent1"/>
          </a:solidFill>
        </p:spPr>
        <p:txBody>
          <a:bodyPr wrap="square">
            <a:spAutoFit/>
          </a:bodyPr>
          <a:lstStyle>
            <a:defPPr>
              <a:defRPr lang="pl-PL"/>
            </a:defPPr>
            <a:lvl1pPr algn="ctr">
              <a:defRPr sz="2800"/>
            </a:lvl1pPr>
          </a:lstStyle>
          <a:p>
            <a:r>
              <a:rPr lang="pl-PL" sz="2000" dirty="0">
                <a:solidFill>
                  <a:schemeClr val="bg1"/>
                </a:solidFill>
              </a:rPr>
              <a:t>Niedobór opadów atmosferycznych</a:t>
            </a:r>
          </a:p>
        </p:txBody>
      </p:sp>
      <p:sp>
        <p:nvSpPr>
          <p:cNvPr id="4" name="pole tekstowe 3">
            <a:extLst>
              <a:ext uri="{FF2B5EF4-FFF2-40B4-BE49-F238E27FC236}">
                <a16:creationId xmlns:a16="http://schemas.microsoft.com/office/drawing/2014/main" id="{855CBAD1-20E2-A7A8-6CAB-12B724BC13AC}"/>
              </a:ext>
            </a:extLst>
          </p:cNvPr>
          <p:cNvSpPr txBox="1"/>
          <p:nvPr/>
        </p:nvSpPr>
        <p:spPr>
          <a:xfrm>
            <a:off x="3083803" y="1426001"/>
            <a:ext cx="2325242" cy="707886"/>
          </a:xfrm>
          <a:prstGeom prst="rect">
            <a:avLst/>
          </a:prstGeom>
          <a:solidFill>
            <a:srgbClr val="C00000"/>
          </a:solidFill>
        </p:spPr>
        <p:txBody>
          <a:bodyPr wrap="square">
            <a:spAutoFit/>
          </a:bodyPr>
          <a:lstStyle>
            <a:defPPr>
              <a:defRPr lang="pl-PL"/>
            </a:defPPr>
            <a:lvl1pPr algn="ctr">
              <a:defRPr sz="2800"/>
            </a:lvl1pPr>
          </a:lstStyle>
          <a:p>
            <a:r>
              <a:rPr lang="pl-PL" sz="2000" dirty="0">
                <a:solidFill>
                  <a:schemeClr val="bg1"/>
                </a:solidFill>
              </a:rPr>
              <a:t>Wyższa </a:t>
            </a:r>
            <a:r>
              <a:rPr lang="pl-PL" sz="2000" dirty="0" err="1">
                <a:solidFill>
                  <a:schemeClr val="bg1"/>
                </a:solidFill>
              </a:rPr>
              <a:t>ewapotranspiracja</a:t>
            </a:r>
            <a:endParaRPr lang="pl-PL" sz="2000" dirty="0">
              <a:solidFill>
                <a:schemeClr val="bg1"/>
              </a:solidFill>
            </a:endParaRPr>
          </a:p>
        </p:txBody>
      </p:sp>
      <p:sp>
        <p:nvSpPr>
          <p:cNvPr id="8" name="pole tekstowe 7">
            <a:extLst>
              <a:ext uri="{FF2B5EF4-FFF2-40B4-BE49-F238E27FC236}">
                <a16:creationId xmlns:a16="http://schemas.microsoft.com/office/drawing/2014/main" id="{E826FF87-8606-CB39-FF2A-62E524ED2D44}"/>
              </a:ext>
            </a:extLst>
          </p:cNvPr>
          <p:cNvSpPr txBox="1"/>
          <p:nvPr/>
        </p:nvSpPr>
        <p:spPr>
          <a:xfrm>
            <a:off x="2986181" y="3288847"/>
            <a:ext cx="2325242" cy="707886"/>
          </a:xfrm>
          <a:prstGeom prst="rect">
            <a:avLst/>
          </a:prstGeom>
          <a:solidFill>
            <a:schemeClr val="accent2">
              <a:lumMod val="75000"/>
            </a:schemeClr>
          </a:solidFill>
        </p:spPr>
        <p:txBody>
          <a:bodyPr wrap="square">
            <a:spAutoFit/>
          </a:bodyPr>
          <a:lstStyle>
            <a:defPPr>
              <a:defRPr lang="pl-PL"/>
            </a:defPPr>
            <a:lvl1pPr algn="ctr">
              <a:defRPr sz="2800"/>
            </a:lvl1pPr>
          </a:lstStyle>
          <a:p>
            <a:r>
              <a:rPr lang="pl-PL" sz="2000" dirty="0">
                <a:solidFill>
                  <a:schemeClr val="bg1"/>
                </a:solidFill>
              </a:rPr>
              <a:t>Niedobór wody </a:t>
            </a:r>
          </a:p>
          <a:p>
            <a:r>
              <a:rPr lang="pl-PL" sz="2000" dirty="0">
                <a:solidFill>
                  <a:schemeClr val="bg1"/>
                </a:solidFill>
              </a:rPr>
              <a:t>w glebie</a:t>
            </a:r>
          </a:p>
        </p:txBody>
      </p:sp>
      <p:sp>
        <p:nvSpPr>
          <p:cNvPr id="10" name="pole tekstowe 9">
            <a:extLst>
              <a:ext uri="{FF2B5EF4-FFF2-40B4-BE49-F238E27FC236}">
                <a16:creationId xmlns:a16="http://schemas.microsoft.com/office/drawing/2014/main" id="{C007E98C-3476-92BA-9BCC-9A6C1BFABADF}"/>
              </a:ext>
            </a:extLst>
          </p:cNvPr>
          <p:cNvSpPr txBox="1"/>
          <p:nvPr/>
        </p:nvSpPr>
        <p:spPr>
          <a:xfrm>
            <a:off x="218752" y="4976472"/>
            <a:ext cx="2325242" cy="400110"/>
          </a:xfrm>
          <a:prstGeom prst="rect">
            <a:avLst/>
          </a:prstGeom>
          <a:solidFill>
            <a:schemeClr val="accent5">
              <a:lumMod val="75000"/>
            </a:schemeClr>
          </a:solidFill>
        </p:spPr>
        <p:txBody>
          <a:bodyPr wrap="square">
            <a:spAutoFit/>
          </a:bodyPr>
          <a:lstStyle>
            <a:defPPr>
              <a:defRPr lang="pl-PL"/>
            </a:defPPr>
            <a:lvl1pPr algn="ctr">
              <a:defRPr sz="2800"/>
            </a:lvl1pPr>
          </a:lstStyle>
          <a:p>
            <a:r>
              <a:rPr lang="pl-PL" sz="2000" dirty="0">
                <a:solidFill>
                  <a:schemeClr val="bg1"/>
                </a:solidFill>
              </a:rPr>
              <a:t>Niski stany rzek </a:t>
            </a:r>
          </a:p>
        </p:txBody>
      </p:sp>
      <p:sp>
        <p:nvSpPr>
          <p:cNvPr id="11" name="pole tekstowe 10">
            <a:extLst>
              <a:ext uri="{FF2B5EF4-FFF2-40B4-BE49-F238E27FC236}">
                <a16:creationId xmlns:a16="http://schemas.microsoft.com/office/drawing/2014/main" id="{A4AEF5C9-1B16-3E0E-7047-32A82FED84FE}"/>
              </a:ext>
            </a:extLst>
          </p:cNvPr>
          <p:cNvSpPr txBox="1"/>
          <p:nvPr/>
        </p:nvSpPr>
        <p:spPr>
          <a:xfrm>
            <a:off x="315964" y="6213470"/>
            <a:ext cx="4456061" cy="400110"/>
          </a:xfrm>
          <a:prstGeom prst="rect">
            <a:avLst/>
          </a:prstGeom>
          <a:solidFill>
            <a:schemeClr val="accent1">
              <a:lumMod val="75000"/>
            </a:schemeClr>
          </a:solidFill>
        </p:spPr>
        <p:txBody>
          <a:bodyPr wrap="square">
            <a:spAutoFit/>
          </a:bodyPr>
          <a:lstStyle>
            <a:defPPr>
              <a:defRPr lang="pl-PL"/>
            </a:defPPr>
            <a:lvl1pPr algn="ctr">
              <a:defRPr sz="2800"/>
            </a:lvl1pPr>
          </a:lstStyle>
          <a:p>
            <a:r>
              <a:rPr lang="pl-PL" sz="2000" dirty="0">
                <a:solidFill>
                  <a:schemeClr val="bg1"/>
                </a:solidFill>
              </a:rPr>
              <a:t>Obniżenie poziomu wód gruntowych</a:t>
            </a:r>
          </a:p>
        </p:txBody>
      </p:sp>
    </p:spTree>
    <p:extLst>
      <p:ext uri="{BB962C8B-B14F-4D97-AF65-F5344CB8AC3E}">
        <p14:creationId xmlns:p14="http://schemas.microsoft.com/office/powerpoint/2010/main" val="414083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765213" y="59174"/>
            <a:ext cx="12554587" cy="954107"/>
          </a:xfrm>
          <a:prstGeom prst="rect">
            <a:avLst/>
          </a:prstGeom>
        </p:spPr>
        <p:txBody>
          <a:bodyPr wrap="square">
            <a:spAutoFit/>
          </a:bodyPr>
          <a:lstStyle/>
          <a:p>
            <a:pPr algn="r"/>
            <a:r>
              <a:rPr lang="pl-PL" sz="2800" b="1" dirty="0">
                <a:solidFill>
                  <a:srgbClr val="FF0000"/>
                </a:solidFill>
              </a:rPr>
              <a:t>Susza błyskawiczna </a:t>
            </a:r>
            <a:r>
              <a:rPr lang="pl-PL" sz="2800" b="1" dirty="0"/>
              <a:t>– nowe uwarunkowania powstawania suszy w warunkach </a:t>
            </a:r>
            <a:r>
              <a:rPr lang="pl-PL" sz="2800" b="1" dirty="0">
                <a:solidFill>
                  <a:srgbClr val="FF0000"/>
                </a:solidFill>
              </a:rPr>
              <a:t>globalnego ocieplenia</a:t>
            </a:r>
            <a:endParaRPr lang="en-GB" sz="2800" dirty="0">
              <a:solidFill>
                <a:srgbClr val="FF0000"/>
              </a:solidFill>
            </a:endParaRPr>
          </a:p>
        </p:txBody>
      </p:sp>
      <p:sp>
        <p:nvSpPr>
          <p:cNvPr id="8" name="Prostokąt 7"/>
          <p:cNvSpPr/>
          <p:nvPr/>
        </p:nvSpPr>
        <p:spPr>
          <a:xfrm>
            <a:off x="3342243" y="4062866"/>
            <a:ext cx="8654092" cy="1938992"/>
          </a:xfrm>
          <a:prstGeom prst="rect">
            <a:avLst/>
          </a:prstGeom>
        </p:spPr>
        <p:txBody>
          <a:bodyPr wrap="square">
            <a:spAutoFit/>
          </a:bodyPr>
          <a:lstStyle/>
          <a:p>
            <a:r>
              <a:rPr lang="pl-PL" sz="2400" b="1" dirty="0">
                <a:solidFill>
                  <a:srgbClr val="FF0000"/>
                </a:solidFill>
              </a:rPr>
              <a:t>Susza błyskawiczna spowodowana falą upałów  - </a:t>
            </a:r>
            <a:r>
              <a:rPr lang="pl-PL" sz="2400" dirty="0"/>
              <a:t>powstaje w warunkach, gdy opady atmosferyczne utrzymują się na poziomie zbliżonym do normy przy temperaturze powietrza wyższej od normy. Prowadzi to do intensywniejszego parowania, a w następstwie fali upałów – do </a:t>
            </a:r>
            <a:r>
              <a:rPr lang="pl-PL" sz="2400" b="1" dirty="0">
                <a:solidFill>
                  <a:schemeClr val="accent4">
                    <a:lumMod val="75000"/>
                  </a:schemeClr>
                </a:solidFill>
              </a:rPr>
              <a:t>gwałtownego spadku wilgotności gleby </a:t>
            </a:r>
          </a:p>
        </p:txBody>
      </p:sp>
      <p:pic>
        <p:nvPicPr>
          <p:cNvPr id="9" name="Obraz 8"/>
          <p:cNvPicPr>
            <a:picLocks noChangeAspect="1"/>
          </p:cNvPicPr>
          <p:nvPr/>
        </p:nvPicPr>
        <p:blipFill>
          <a:blip r:embed="rId2"/>
          <a:stretch>
            <a:fillRect/>
          </a:stretch>
        </p:blipFill>
        <p:spPr>
          <a:xfrm>
            <a:off x="291866" y="752884"/>
            <a:ext cx="2859573" cy="3030758"/>
          </a:xfrm>
          <a:prstGeom prst="rect">
            <a:avLst/>
          </a:prstGeom>
        </p:spPr>
      </p:pic>
      <p:pic>
        <p:nvPicPr>
          <p:cNvPr id="10" name="Obraz 9"/>
          <p:cNvPicPr>
            <a:picLocks noChangeAspect="1"/>
          </p:cNvPicPr>
          <p:nvPr/>
        </p:nvPicPr>
        <p:blipFill>
          <a:blip r:embed="rId3"/>
          <a:stretch>
            <a:fillRect/>
          </a:stretch>
        </p:blipFill>
        <p:spPr>
          <a:xfrm>
            <a:off x="269435" y="3783642"/>
            <a:ext cx="2882004" cy="3007650"/>
          </a:xfrm>
          <a:prstGeom prst="rect">
            <a:avLst/>
          </a:prstGeom>
        </p:spPr>
      </p:pic>
      <p:sp>
        <p:nvSpPr>
          <p:cNvPr id="11" name="Prostokąt 10"/>
          <p:cNvSpPr/>
          <p:nvPr/>
        </p:nvSpPr>
        <p:spPr>
          <a:xfrm>
            <a:off x="3342243" y="1667284"/>
            <a:ext cx="8447132" cy="1938992"/>
          </a:xfrm>
          <a:prstGeom prst="rect">
            <a:avLst/>
          </a:prstGeom>
        </p:spPr>
        <p:txBody>
          <a:bodyPr wrap="square">
            <a:spAutoFit/>
          </a:bodyPr>
          <a:lstStyle/>
          <a:p>
            <a:r>
              <a:rPr lang="pl-PL" sz="2400" b="1" dirty="0">
                <a:solidFill>
                  <a:srgbClr val="FF0000"/>
                </a:solidFill>
              </a:rPr>
              <a:t>Susza błyskawiczna związana z deficytem opadów  - </a:t>
            </a:r>
            <a:r>
              <a:rPr lang="pl-PL" sz="2400" dirty="0"/>
              <a:t>powstaje w warunkach nieregularnych i ograniczonych opadów atmosferycznych, które redukują możliwości transpiracji roślin. </a:t>
            </a:r>
          </a:p>
          <a:p>
            <a:r>
              <a:rPr lang="pl-PL" sz="2400" dirty="0"/>
              <a:t>Po kilku dniach z bardzo wysoką temperaturą powietrza  sytuacja prowadzi do </a:t>
            </a:r>
            <a:r>
              <a:rPr lang="pl-PL" sz="2400" b="1" dirty="0">
                <a:solidFill>
                  <a:schemeClr val="accent4">
                    <a:lumMod val="75000"/>
                  </a:schemeClr>
                </a:solidFill>
              </a:rPr>
              <a:t>gwałtownego spadku wilgotności gleby  </a:t>
            </a:r>
          </a:p>
        </p:txBody>
      </p:sp>
      <p:sp>
        <p:nvSpPr>
          <p:cNvPr id="2" name="pole tekstowe 1">
            <a:extLst>
              <a:ext uri="{FF2B5EF4-FFF2-40B4-BE49-F238E27FC236}">
                <a16:creationId xmlns:a16="http://schemas.microsoft.com/office/drawing/2014/main" id="{2F56BEC4-AE09-2BA7-3A77-76456404BB7E}"/>
              </a:ext>
            </a:extLst>
          </p:cNvPr>
          <p:cNvSpPr txBox="1"/>
          <p:nvPr/>
        </p:nvSpPr>
        <p:spPr>
          <a:xfrm>
            <a:off x="8492850" y="6429494"/>
            <a:ext cx="3573992" cy="369332"/>
          </a:xfrm>
          <a:prstGeom prst="rect">
            <a:avLst/>
          </a:prstGeom>
          <a:noFill/>
        </p:spPr>
        <p:txBody>
          <a:bodyPr wrap="none" rtlCol="0">
            <a:spAutoFit/>
          </a:bodyPr>
          <a:lstStyle/>
          <a:p>
            <a:r>
              <a:rPr lang="pl-PL" dirty="0"/>
              <a:t>Źródło: World </a:t>
            </a:r>
            <a:r>
              <a:rPr lang="pl-PL" dirty="0" err="1"/>
              <a:t>Drought</a:t>
            </a:r>
            <a:r>
              <a:rPr lang="pl-PL" dirty="0"/>
              <a:t> Atlas, 2024 </a:t>
            </a:r>
          </a:p>
        </p:txBody>
      </p:sp>
    </p:spTree>
    <p:extLst>
      <p:ext uri="{BB962C8B-B14F-4D97-AF65-F5344CB8AC3E}">
        <p14:creationId xmlns:p14="http://schemas.microsoft.com/office/powerpoint/2010/main" val="366311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EDC73F3A-938D-79B7-AD46-E40334391096}"/>
              </a:ext>
            </a:extLst>
          </p:cNvPr>
          <p:cNvPicPr>
            <a:picLocks noChangeAspect="1"/>
          </p:cNvPicPr>
          <p:nvPr/>
        </p:nvPicPr>
        <p:blipFill>
          <a:blip r:embed="rId2"/>
          <a:srcRect l="3613" t="25999" r="20006" b="13528"/>
          <a:stretch/>
        </p:blipFill>
        <p:spPr>
          <a:xfrm>
            <a:off x="664941" y="709704"/>
            <a:ext cx="10862117" cy="4929996"/>
          </a:xfrm>
          <a:prstGeom prst="rect">
            <a:avLst/>
          </a:prstGeom>
        </p:spPr>
      </p:pic>
      <p:pic>
        <p:nvPicPr>
          <p:cNvPr id="3" name="Obraz 2">
            <a:extLst>
              <a:ext uri="{FF2B5EF4-FFF2-40B4-BE49-F238E27FC236}">
                <a16:creationId xmlns:a16="http://schemas.microsoft.com/office/drawing/2014/main" id="{7E910E14-84AA-B0C7-35E8-2B613F19D556}"/>
              </a:ext>
            </a:extLst>
          </p:cNvPr>
          <p:cNvPicPr>
            <a:picLocks noChangeAspect="1"/>
          </p:cNvPicPr>
          <p:nvPr/>
        </p:nvPicPr>
        <p:blipFill>
          <a:blip r:embed="rId3"/>
          <a:srcRect l="82358" t="70510" r="14745" b="25420"/>
          <a:stretch/>
        </p:blipFill>
        <p:spPr>
          <a:xfrm>
            <a:off x="1757189" y="5600154"/>
            <a:ext cx="799244" cy="604562"/>
          </a:xfrm>
          <a:prstGeom prst="rect">
            <a:avLst/>
          </a:prstGeom>
        </p:spPr>
      </p:pic>
      <p:sp>
        <p:nvSpPr>
          <p:cNvPr id="5" name="pole tekstowe 4">
            <a:extLst>
              <a:ext uri="{FF2B5EF4-FFF2-40B4-BE49-F238E27FC236}">
                <a16:creationId xmlns:a16="http://schemas.microsoft.com/office/drawing/2014/main" id="{7C078878-8FEE-9FA1-72FC-D6B814B7CEE4}"/>
              </a:ext>
            </a:extLst>
          </p:cNvPr>
          <p:cNvSpPr txBox="1"/>
          <p:nvPr/>
        </p:nvSpPr>
        <p:spPr>
          <a:xfrm>
            <a:off x="2550919" y="5786243"/>
            <a:ext cx="1490473" cy="369332"/>
          </a:xfrm>
          <a:prstGeom prst="rect">
            <a:avLst/>
          </a:prstGeom>
          <a:noFill/>
        </p:spPr>
        <p:txBody>
          <a:bodyPr wrap="none" rtlCol="0">
            <a:spAutoFit/>
          </a:bodyPr>
          <a:lstStyle/>
          <a:p>
            <a:r>
              <a:rPr lang="pl-PL" dirty="0"/>
              <a:t>Uprawy rolne</a:t>
            </a:r>
          </a:p>
        </p:txBody>
      </p:sp>
      <p:pic>
        <p:nvPicPr>
          <p:cNvPr id="6" name="Obraz 5">
            <a:extLst>
              <a:ext uri="{FF2B5EF4-FFF2-40B4-BE49-F238E27FC236}">
                <a16:creationId xmlns:a16="http://schemas.microsoft.com/office/drawing/2014/main" id="{49F01A0A-4307-68F8-4535-359663E0F966}"/>
              </a:ext>
            </a:extLst>
          </p:cNvPr>
          <p:cNvPicPr>
            <a:picLocks noChangeAspect="1"/>
          </p:cNvPicPr>
          <p:nvPr/>
        </p:nvPicPr>
        <p:blipFill>
          <a:blip r:embed="rId4"/>
          <a:stretch>
            <a:fillRect/>
          </a:stretch>
        </p:blipFill>
        <p:spPr>
          <a:xfrm>
            <a:off x="4083595" y="5667205"/>
            <a:ext cx="762276" cy="604562"/>
          </a:xfrm>
          <a:prstGeom prst="rect">
            <a:avLst/>
          </a:prstGeom>
        </p:spPr>
      </p:pic>
      <p:sp>
        <p:nvSpPr>
          <p:cNvPr id="7" name="pole tekstowe 6">
            <a:extLst>
              <a:ext uri="{FF2B5EF4-FFF2-40B4-BE49-F238E27FC236}">
                <a16:creationId xmlns:a16="http://schemas.microsoft.com/office/drawing/2014/main" id="{BECA21C3-0C9A-0740-E4E7-E03A7937423F}"/>
              </a:ext>
            </a:extLst>
          </p:cNvPr>
          <p:cNvSpPr txBox="1"/>
          <p:nvPr/>
        </p:nvSpPr>
        <p:spPr>
          <a:xfrm>
            <a:off x="4888074" y="5805812"/>
            <a:ext cx="580993" cy="369332"/>
          </a:xfrm>
          <a:prstGeom prst="rect">
            <a:avLst/>
          </a:prstGeom>
          <a:noFill/>
        </p:spPr>
        <p:txBody>
          <a:bodyPr wrap="none" rtlCol="0">
            <a:spAutoFit/>
          </a:bodyPr>
          <a:lstStyle/>
          <a:p>
            <a:r>
              <a:rPr lang="pl-PL" dirty="0"/>
              <a:t>lasy</a:t>
            </a:r>
          </a:p>
        </p:txBody>
      </p:sp>
      <p:pic>
        <p:nvPicPr>
          <p:cNvPr id="8" name="Obraz 7">
            <a:extLst>
              <a:ext uri="{FF2B5EF4-FFF2-40B4-BE49-F238E27FC236}">
                <a16:creationId xmlns:a16="http://schemas.microsoft.com/office/drawing/2014/main" id="{A264A5F0-10F8-B80F-870F-C069D0166ABF}"/>
              </a:ext>
            </a:extLst>
          </p:cNvPr>
          <p:cNvPicPr>
            <a:picLocks noChangeAspect="1"/>
          </p:cNvPicPr>
          <p:nvPr/>
        </p:nvPicPr>
        <p:blipFill>
          <a:blip r:embed="rId3"/>
          <a:srcRect l="82358" t="61600" r="14538" b="34040"/>
          <a:stretch/>
        </p:blipFill>
        <p:spPr>
          <a:xfrm>
            <a:off x="5837073" y="5667205"/>
            <a:ext cx="799243" cy="604562"/>
          </a:xfrm>
          <a:prstGeom prst="rect">
            <a:avLst/>
          </a:prstGeom>
        </p:spPr>
      </p:pic>
      <p:sp>
        <p:nvSpPr>
          <p:cNvPr id="9" name="pole tekstowe 8">
            <a:extLst>
              <a:ext uri="{FF2B5EF4-FFF2-40B4-BE49-F238E27FC236}">
                <a16:creationId xmlns:a16="http://schemas.microsoft.com/office/drawing/2014/main" id="{D1466A16-E962-FCEC-EA50-49417B267210}"/>
              </a:ext>
            </a:extLst>
          </p:cNvPr>
          <p:cNvSpPr txBox="1"/>
          <p:nvPr/>
        </p:nvSpPr>
        <p:spPr>
          <a:xfrm>
            <a:off x="6649422" y="5835384"/>
            <a:ext cx="1547218" cy="369332"/>
          </a:xfrm>
          <a:prstGeom prst="rect">
            <a:avLst/>
          </a:prstGeom>
          <a:noFill/>
        </p:spPr>
        <p:txBody>
          <a:bodyPr wrap="none" rtlCol="0">
            <a:spAutoFit/>
          </a:bodyPr>
          <a:lstStyle/>
          <a:p>
            <a:r>
              <a:rPr lang="pl-PL" dirty="0"/>
              <a:t>Użytki zielone</a:t>
            </a:r>
          </a:p>
        </p:txBody>
      </p:sp>
      <p:pic>
        <p:nvPicPr>
          <p:cNvPr id="10" name="Obraz 9">
            <a:extLst>
              <a:ext uri="{FF2B5EF4-FFF2-40B4-BE49-F238E27FC236}">
                <a16:creationId xmlns:a16="http://schemas.microsoft.com/office/drawing/2014/main" id="{2BA78BE3-E207-AE09-79F2-39199A4DABDA}"/>
              </a:ext>
            </a:extLst>
          </p:cNvPr>
          <p:cNvPicPr>
            <a:picLocks noChangeAspect="1"/>
          </p:cNvPicPr>
          <p:nvPr/>
        </p:nvPicPr>
        <p:blipFill>
          <a:blip r:embed="rId5"/>
          <a:stretch>
            <a:fillRect/>
          </a:stretch>
        </p:blipFill>
        <p:spPr>
          <a:xfrm>
            <a:off x="8209746" y="5796974"/>
            <a:ext cx="653609" cy="404049"/>
          </a:xfrm>
          <a:prstGeom prst="rect">
            <a:avLst/>
          </a:prstGeom>
        </p:spPr>
      </p:pic>
      <p:sp>
        <p:nvSpPr>
          <p:cNvPr id="11" name="pole tekstowe 10">
            <a:extLst>
              <a:ext uri="{FF2B5EF4-FFF2-40B4-BE49-F238E27FC236}">
                <a16:creationId xmlns:a16="http://schemas.microsoft.com/office/drawing/2014/main" id="{39E70FC6-D4FC-68C9-FC26-551FDC0456BB}"/>
              </a:ext>
            </a:extLst>
          </p:cNvPr>
          <p:cNvSpPr txBox="1"/>
          <p:nvPr/>
        </p:nvSpPr>
        <p:spPr>
          <a:xfrm>
            <a:off x="8876461" y="5847930"/>
            <a:ext cx="2547172" cy="369332"/>
          </a:xfrm>
          <a:prstGeom prst="rect">
            <a:avLst/>
          </a:prstGeom>
          <a:noFill/>
        </p:spPr>
        <p:txBody>
          <a:bodyPr wrap="none" rtlCol="0">
            <a:spAutoFit/>
          </a:bodyPr>
          <a:lstStyle/>
          <a:p>
            <a:r>
              <a:rPr lang="pl-PL" dirty="0"/>
              <a:t>Obszary zurbanizowane</a:t>
            </a:r>
          </a:p>
        </p:txBody>
      </p:sp>
      <p:sp>
        <p:nvSpPr>
          <p:cNvPr id="12" name="pole tekstowe 11">
            <a:extLst>
              <a:ext uri="{FF2B5EF4-FFF2-40B4-BE49-F238E27FC236}">
                <a16:creationId xmlns:a16="http://schemas.microsoft.com/office/drawing/2014/main" id="{A877AA6B-54D5-441E-1550-5A67390554D9}"/>
              </a:ext>
            </a:extLst>
          </p:cNvPr>
          <p:cNvSpPr txBox="1"/>
          <p:nvPr/>
        </p:nvSpPr>
        <p:spPr>
          <a:xfrm>
            <a:off x="913686" y="158301"/>
            <a:ext cx="10939148" cy="461665"/>
          </a:xfrm>
          <a:prstGeom prst="rect">
            <a:avLst/>
          </a:prstGeom>
          <a:noFill/>
        </p:spPr>
        <p:txBody>
          <a:bodyPr wrap="none" rtlCol="0">
            <a:spAutoFit/>
          </a:bodyPr>
          <a:lstStyle>
            <a:defPPr>
              <a:defRPr lang="pl-PL"/>
            </a:defPPr>
            <a:lvl1pPr>
              <a:defRPr sz="2800" b="1"/>
            </a:lvl1pPr>
          </a:lstStyle>
          <a:p>
            <a:r>
              <a:rPr lang="pl-PL" sz="2400" dirty="0"/>
              <a:t>Powierzchnia  obszarów wpływu suszy na </a:t>
            </a:r>
            <a:r>
              <a:rPr lang="pl-PL" sz="2400" dirty="0">
                <a:solidFill>
                  <a:srgbClr val="FF0000"/>
                </a:solidFill>
              </a:rPr>
              <a:t>produktywność</a:t>
            </a:r>
            <a:r>
              <a:rPr lang="pl-PL" sz="2400" dirty="0"/>
              <a:t> ekosystemów  w Europie  </a:t>
            </a:r>
          </a:p>
        </p:txBody>
      </p:sp>
      <p:sp>
        <p:nvSpPr>
          <p:cNvPr id="13" name="pole tekstowe 12">
            <a:extLst>
              <a:ext uri="{FF2B5EF4-FFF2-40B4-BE49-F238E27FC236}">
                <a16:creationId xmlns:a16="http://schemas.microsoft.com/office/drawing/2014/main" id="{D79DA7B4-8E93-5DD0-2BB7-1DBE1DA2518F}"/>
              </a:ext>
            </a:extLst>
          </p:cNvPr>
          <p:cNvSpPr txBox="1"/>
          <p:nvPr/>
        </p:nvSpPr>
        <p:spPr>
          <a:xfrm>
            <a:off x="2156811" y="1151838"/>
            <a:ext cx="3573992" cy="369332"/>
          </a:xfrm>
          <a:prstGeom prst="rect">
            <a:avLst/>
          </a:prstGeom>
          <a:noFill/>
        </p:spPr>
        <p:txBody>
          <a:bodyPr wrap="none" rtlCol="0">
            <a:spAutoFit/>
          </a:bodyPr>
          <a:lstStyle/>
          <a:p>
            <a:r>
              <a:rPr lang="pl-PL" dirty="0"/>
              <a:t>Źródło: World </a:t>
            </a:r>
            <a:r>
              <a:rPr lang="pl-PL" dirty="0" err="1"/>
              <a:t>Drought</a:t>
            </a:r>
            <a:r>
              <a:rPr lang="pl-PL" dirty="0"/>
              <a:t> Atlas, 2024 </a:t>
            </a:r>
          </a:p>
        </p:txBody>
      </p:sp>
      <p:pic>
        <p:nvPicPr>
          <p:cNvPr id="2" name="Obraz 1"/>
          <p:cNvPicPr>
            <a:picLocks noChangeAspect="1"/>
          </p:cNvPicPr>
          <p:nvPr/>
        </p:nvPicPr>
        <p:blipFill>
          <a:blip r:embed="rId6"/>
          <a:stretch>
            <a:fillRect/>
          </a:stretch>
        </p:blipFill>
        <p:spPr>
          <a:xfrm>
            <a:off x="2042433" y="6190384"/>
            <a:ext cx="467732" cy="589749"/>
          </a:xfrm>
          <a:prstGeom prst="rect">
            <a:avLst/>
          </a:prstGeom>
        </p:spPr>
      </p:pic>
      <p:sp>
        <p:nvSpPr>
          <p:cNvPr id="14" name="pole tekstowe 13">
            <a:extLst>
              <a:ext uri="{FF2B5EF4-FFF2-40B4-BE49-F238E27FC236}">
                <a16:creationId xmlns:a16="http://schemas.microsoft.com/office/drawing/2014/main" id="{7C078878-8FEE-9FA1-72FC-D6B814B7CEE4}"/>
              </a:ext>
            </a:extLst>
          </p:cNvPr>
          <p:cNvSpPr txBox="1"/>
          <p:nvPr/>
        </p:nvSpPr>
        <p:spPr>
          <a:xfrm>
            <a:off x="3578762" y="6370233"/>
            <a:ext cx="5156027" cy="369332"/>
          </a:xfrm>
          <a:prstGeom prst="rect">
            <a:avLst/>
          </a:prstGeom>
          <a:noFill/>
        </p:spPr>
        <p:txBody>
          <a:bodyPr wrap="none" rtlCol="0">
            <a:spAutoFit/>
          </a:bodyPr>
          <a:lstStyle/>
          <a:p>
            <a:r>
              <a:rPr lang="pl-PL" dirty="0"/>
              <a:t>zarośla, obszary słabo porośnięte, obszary podmokłe </a:t>
            </a:r>
          </a:p>
        </p:txBody>
      </p:sp>
      <p:pic>
        <p:nvPicPr>
          <p:cNvPr id="15" name="Obraz 14"/>
          <p:cNvPicPr>
            <a:picLocks noChangeAspect="1"/>
          </p:cNvPicPr>
          <p:nvPr/>
        </p:nvPicPr>
        <p:blipFill>
          <a:blip r:embed="rId7"/>
          <a:stretch>
            <a:fillRect/>
          </a:stretch>
        </p:blipFill>
        <p:spPr>
          <a:xfrm>
            <a:off x="2549123" y="6200729"/>
            <a:ext cx="543270" cy="564164"/>
          </a:xfrm>
          <a:prstGeom prst="rect">
            <a:avLst/>
          </a:prstGeom>
        </p:spPr>
      </p:pic>
      <p:pic>
        <p:nvPicPr>
          <p:cNvPr id="16" name="Obraz 15"/>
          <p:cNvPicPr>
            <a:picLocks noChangeAspect="1"/>
          </p:cNvPicPr>
          <p:nvPr/>
        </p:nvPicPr>
        <p:blipFill>
          <a:blip r:embed="rId8"/>
          <a:stretch>
            <a:fillRect/>
          </a:stretch>
        </p:blipFill>
        <p:spPr>
          <a:xfrm>
            <a:off x="3149255" y="6199874"/>
            <a:ext cx="475298" cy="516628"/>
          </a:xfrm>
          <a:prstGeom prst="rect">
            <a:avLst/>
          </a:prstGeom>
        </p:spPr>
      </p:pic>
      <p:pic>
        <p:nvPicPr>
          <p:cNvPr id="17" name="Obraz 16">
            <a:extLst>
              <a:ext uri="{FF2B5EF4-FFF2-40B4-BE49-F238E27FC236}">
                <a16:creationId xmlns:a16="http://schemas.microsoft.com/office/drawing/2014/main" id="{C4EE71C0-55CC-48CA-6866-61123CAC52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5916" y="6319557"/>
            <a:ext cx="1435048" cy="470684"/>
          </a:xfrm>
          <a:prstGeom prst="rect">
            <a:avLst/>
          </a:prstGeom>
        </p:spPr>
      </p:pic>
    </p:spTree>
    <p:extLst>
      <p:ext uri="{BB962C8B-B14F-4D97-AF65-F5344CB8AC3E}">
        <p14:creationId xmlns:p14="http://schemas.microsoft.com/office/powerpoint/2010/main" val="1030015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2501529" y="16764"/>
            <a:ext cx="8157041" cy="523220"/>
          </a:xfrm>
          <a:prstGeom prst="rect">
            <a:avLst/>
          </a:prstGeom>
        </p:spPr>
        <p:txBody>
          <a:bodyPr wrap="none">
            <a:spAutoFit/>
          </a:bodyPr>
          <a:lstStyle/>
          <a:p>
            <a:r>
              <a:rPr lang="pl-PL" sz="2800" b="1" dirty="0"/>
              <a:t>Nowe definicje suszy </a:t>
            </a:r>
            <a:r>
              <a:rPr lang="pl-PL" sz="2800" b="1" dirty="0">
                <a:solidFill>
                  <a:schemeClr val="accent6">
                    <a:lumMod val="75000"/>
                  </a:schemeClr>
                </a:solidFill>
              </a:rPr>
              <a:t>„</a:t>
            </a:r>
            <a:r>
              <a:rPr lang="pl-PL" sz="2800" b="1" dirty="0" err="1">
                <a:solidFill>
                  <a:schemeClr val="accent6">
                    <a:lumMod val="75000"/>
                  </a:schemeClr>
                </a:solidFill>
              </a:rPr>
              <a:t>green</a:t>
            </a:r>
            <a:r>
              <a:rPr lang="pl-PL" sz="2800" b="1" dirty="0">
                <a:solidFill>
                  <a:schemeClr val="accent6">
                    <a:lumMod val="75000"/>
                  </a:schemeClr>
                </a:solidFill>
              </a:rPr>
              <a:t> </a:t>
            </a:r>
            <a:r>
              <a:rPr lang="pl-PL" sz="2800" b="1" dirty="0" err="1">
                <a:solidFill>
                  <a:schemeClr val="accent6">
                    <a:lumMod val="75000"/>
                  </a:schemeClr>
                </a:solidFill>
              </a:rPr>
              <a:t>drought</a:t>
            </a:r>
            <a:r>
              <a:rPr lang="pl-PL" sz="2800" b="1" dirty="0">
                <a:solidFill>
                  <a:schemeClr val="accent6">
                    <a:lumMod val="75000"/>
                  </a:schemeClr>
                </a:solidFill>
              </a:rPr>
              <a:t>” </a:t>
            </a:r>
            <a:r>
              <a:rPr lang="pl-PL" sz="2800" b="1" dirty="0"/>
              <a:t>– zielona susza </a:t>
            </a:r>
            <a:endParaRPr lang="en-GB" sz="2800" dirty="0"/>
          </a:p>
        </p:txBody>
      </p:sp>
      <p:pic>
        <p:nvPicPr>
          <p:cNvPr id="11" name="Obraz 10"/>
          <p:cNvPicPr>
            <a:picLocks noChangeAspect="1"/>
          </p:cNvPicPr>
          <p:nvPr/>
        </p:nvPicPr>
        <p:blipFill>
          <a:blip r:embed="rId2"/>
          <a:stretch>
            <a:fillRect/>
          </a:stretch>
        </p:blipFill>
        <p:spPr>
          <a:xfrm>
            <a:off x="0" y="1653238"/>
            <a:ext cx="5742108" cy="5204762"/>
          </a:xfrm>
          <a:prstGeom prst="rect">
            <a:avLst/>
          </a:prstGeom>
        </p:spPr>
      </p:pic>
      <p:sp>
        <p:nvSpPr>
          <p:cNvPr id="12" name="Prostokąt 11"/>
          <p:cNvSpPr/>
          <p:nvPr/>
        </p:nvSpPr>
        <p:spPr>
          <a:xfrm>
            <a:off x="0" y="914574"/>
            <a:ext cx="5285874" cy="738664"/>
          </a:xfrm>
          <a:prstGeom prst="rect">
            <a:avLst/>
          </a:prstGeom>
        </p:spPr>
        <p:txBody>
          <a:bodyPr wrap="square">
            <a:spAutoFit/>
          </a:bodyPr>
          <a:lstStyle/>
          <a:p>
            <a:r>
              <a:rPr lang="pl-PL" sz="1400" dirty="0"/>
              <a:t>Południowe </a:t>
            </a:r>
            <a:r>
              <a:rPr lang="pl-PL" sz="1400" dirty="0" err="1"/>
              <a:t>Gippsland</a:t>
            </a:r>
            <a:r>
              <a:rPr lang="pl-PL" sz="1400" dirty="0"/>
              <a:t> (Australia) zmaga się z tzw. zieloną suszą, mimo że w lipcu spadło tam więcej deszczu niż zwykle, a zbiorniki wodne w regionie zaczęły się wreszcie napełniać</a:t>
            </a:r>
            <a:endParaRPr lang="en-GB" sz="1400" dirty="0"/>
          </a:p>
        </p:txBody>
      </p:sp>
      <p:sp>
        <p:nvSpPr>
          <p:cNvPr id="13" name="Prostokąt 12"/>
          <p:cNvSpPr/>
          <p:nvPr/>
        </p:nvSpPr>
        <p:spPr>
          <a:xfrm>
            <a:off x="5851092" y="982201"/>
            <a:ext cx="6124340" cy="3139321"/>
          </a:xfrm>
          <a:prstGeom prst="rect">
            <a:avLst/>
          </a:prstGeom>
        </p:spPr>
        <p:txBody>
          <a:bodyPr wrap="square">
            <a:spAutoFit/>
          </a:bodyPr>
          <a:lstStyle/>
          <a:p>
            <a:r>
              <a:rPr lang="pl-PL" dirty="0"/>
              <a:t>Jednak – jak twierdzi rolnik z </a:t>
            </a:r>
            <a:r>
              <a:rPr lang="pl-PL" dirty="0" err="1"/>
              <a:t>Kernot</a:t>
            </a:r>
            <a:r>
              <a:rPr lang="pl-PL" dirty="0"/>
              <a:t>, Peter Brown </a:t>
            </a:r>
          </a:p>
          <a:p>
            <a:endParaRPr lang="pl-PL" dirty="0"/>
          </a:p>
          <a:p>
            <a:r>
              <a:rPr lang="pl-PL" dirty="0">
                <a:solidFill>
                  <a:schemeClr val="accent4">
                    <a:lumMod val="75000"/>
                  </a:schemeClr>
                </a:solidFill>
              </a:rPr>
              <a:t>– </a:t>
            </a:r>
            <a:r>
              <a:rPr lang="pl-PL" b="1" u="sng" dirty="0">
                <a:solidFill>
                  <a:schemeClr val="accent4">
                    <a:lumMod val="75000"/>
                  </a:schemeClr>
                </a:solidFill>
              </a:rPr>
              <a:t>deszcz spadł zbyt późno</a:t>
            </a:r>
            <a:r>
              <a:rPr lang="pl-PL" dirty="0">
                <a:solidFill>
                  <a:schemeClr val="accent4">
                    <a:lumMod val="75000"/>
                  </a:schemeClr>
                </a:solidFill>
              </a:rPr>
              <a:t>.</a:t>
            </a:r>
          </a:p>
          <a:p>
            <a:endParaRPr lang="pl-PL" dirty="0">
              <a:solidFill>
                <a:schemeClr val="accent4">
                  <a:lumMod val="75000"/>
                </a:schemeClr>
              </a:solidFill>
            </a:endParaRPr>
          </a:p>
          <a:p>
            <a:r>
              <a:rPr lang="pl-PL" dirty="0">
                <a:solidFill>
                  <a:schemeClr val="accent4">
                    <a:lumMod val="75000"/>
                  </a:schemeClr>
                </a:solidFill>
              </a:rPr>
              <a:t>„</a:t>
            </a:r>
            <a:r>
              <a:rPr lang="pl-PL" b="1" dirty="0">
                <a:solidFill>
                  <a:schemeClr val="accent4">
                    <a:lumMod val="75000"/>
                  </a:schemeClr>
                </a:solidFill>
              </a:rPr>
              <a:t>Mamy zieloną suszę, bo jest zimno</a:t>
            </a:r>
            <a:r>
              <a:rPr lang="pl-PL" dirty="0">
                <a:solidFill>
                  <a:schemeClr val="accent4">
                    <a:lumMod val="75000"/>
                  </a:schemeClr>
                </a:solidFill>
              </a:rPr>
              <a:t>”</a:t>
            </a:r>
          </a:p>
          <a:p>
            <a:endParaRPr lang="pl-PL" dirty="0">
              <a:solidFill>
                <a:schemeClr val="accent4">
                  <a:lumMod val="75000"/>
                </a:schemeClr>
              </a:solidFill>
            </a:endParaRPr>
          </a:p>
          <a:p>
            <a:r>
              <a:rPr lang="pl-PL" dirty="0">
                <a:solidFill>
                  <a:schemeClr val="accent4">
                    <a:lumMod val="75000"/>
                  </a:schemeClr>
                </a:solidFill>
              </a:rPr>
              <a:t>„</a:t>
            </a:r>
            <a:r>
              <a:rPr lang="pl-PL" b="1" dirty="0">
                <a:solidFill>
                  <a:schemeClr val="accent4">
                    <a:lumMod val="75000"/>
                  </a:schemeClr>
                </a:solidFill>
              </a:rPr>
              <a:t>Trawa jest zielona, ale nie ma jej dużo</a:t>
            </a:r>
            <a:r>
              <a:rPr lang="pl-PL" dirty="0">
                <a:solidFill>
                  <a:schemeClr val="accent4">
                    <a:lumMod val="75000"/>
                  </a:schemeClr>
                </a:solidFill>
              </a:rPr>
              <a:t>”</a:t>
            </a:r>
          </a:p>
          <a:p>
            <a:endParaRPr lang="pl-PL" dirty="0">
              <a:solidFill>
                <a:schemeClr val="accent4">
                  <a:lumMod val="75000"/>
                </a:schemeClr>
              </a:solidFill>
            </a:endParaRPr>
          </a:p>
          <a:p>
            <a:r>
              <a:rPr lang="pl-PL" dirty="0">
                <a:solidFill>
                  <a:schemeClr val="accent4">
                    <a:lumMod val="75000"/>
                  </a:schemeClr>
                </a:solidFill>
              </a:rPr>
              <a:t>„</a:t>
            </a:r>
            <a:r>
              <a:rPr lang="pl-PL" sz="1600" b="1" dirty="0">
                <a:solidFill>
                  <a:schemeClr val="accent4">
                    <a:lumMod val="75000"/>
                  </a:schemeClr>
                </a:solidFill>
              </a:rPr>
              <a:t>Zbiorniki zaczynają się napełniać, ale jeszcze sporo im brakuje</a:t>
            </a:r>
            <a:r>
              <a:rPr lang="pl-PL" dirty="0">
                <a:solidFill>
                  <a:schemeClr val="accent4">
                    <a:lumMod val="75000"/>
                  </a:schemeClr>
                </a:solidFill>
              </a:rPr>
              <a:t>”.</a:t>
            </a:r>
          </a:p>
          <a:p>
            <a:r>
              <a:rPr lang="pl-PL" dirty="0"/>
              <a:t> – powiedział</a:t>
            </a:r>
          </a:p>
          <a:p>
            <a:endParaRPr lang="en-GB" dirty="0"/>
          </a:p>
        </p:txBody>
      </p:sp>
      <p:sp>
        <p:nvSpPr>
          <p:cNvPr id="14" name="Prostokąt 13"/>
          <p:cNvSpPr/>
          <p:nvPr/>
        </p:nvSpPr>
        <p:spPr>
          <a:xfrm>
            <a:off x="5742108" y="4690408"/>
            <a:ext cx="6233324" cy="2000548"/>
          </a:xfrm>
          <a:prstGeom prst="rect">
            <a:avLst/>
          </a:prstGeom>
        </p:spPr>
        <p:txBody>
          <a:bodyPr wrap="square">
            <a:spAutoFit/>
          </a:bodyPr>
          <a:lstStyle/>
          <a:p>
            <a:r>
              <a:rPr lang="pl-PL" sz="2400" b="1" dirty="0">
                <a:solidFill>
                  <a:schemeClr val="accent6">
                    <a:lumMod val="75000"/>
                  </a:schemeClr>
                </a:solidFill>
              </a:rPr>
              <a:t>Zielona susza </a:t>
            </a:r>
            <a:r>
              <a:rPr lang="pl-PL" sz="2000" dirty="0"/>
              <a:t>-  powstaje warunkach niskich, nieregularnych lub zbyt późnych (dla roślin) opadów atmosferycznych powodując stres dla roślin, natomiast  pozorna bujność roślinności maskuje rzeczywisty  głęboki deficyt wody w glebie  powodujący spadek plonów lub/i obniżenie wartości użytkowej.</a:t>
            </a:r>
          </a:p>
        </p:txBody>
      </p:sp>
    </p:spTree>
    <p:extLst>
      <p:ext uri="{BB962C8B-B14F-4D97-AF65-F5344CB8AC3E}">
        <p14:creationId xmlns:p14="http://schemas.microsoft.com/office/powerpoint/2010/main" val="129123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3D6BEE2B-32EA-EDA6-1331-DCDF8204E4D7}"/>
              </a:ext>
            </a:extLst>
          </p:cNvPr>
          <p:cNvSpPr txBox="1"/>
          <p:nvPr/>
        </p:nvSpPr>
        <p:spPr>
          <a:xfrm>
            <a:off x="1022332" y="2067906"/>
            <a:ext cx="1911101" cy="1077218"/>
          </a:xfrm>
          <a:prstGeom prst="rect">
            <a:avLst/>
          </a:prstGeom>
          <a:noFill/>
        </p:spPr>
        <p:txBody>
          <a:bodyPr wrap="none" rtlCol="0">
            <a:spAutoFit/>
          </a:bodyPr>
          <a:lstStyle/>
          <a:p>
            <a:pPr algn="ctr"/>
            <a:r>
              <a:rPr lang="pl-PL" sz="3200" dirty="0"/>
              <a:t>Działanie </a:t>
            </a:r>
          </a:p>
          <a:p>
            <a:pPr algn="ctr"/>
            <a:r>
              <a:rPr lang="pl-PL" sz="3200" dirty="0"/>
              <a:t>po fakcie</a:t>
            </a:r>
          </a:p>
        </p:txBody>
      </p:sp>
      <p:sp>
        <p:nvSpPr>
          <p:cNvPr id="5" name="pole tekstowe 4">
            <a:extLst>
              <a:ext uri="{FF2B5EF4-FFF2-40B4-BE49-F238E27FC236}">
                <a16:creationId xmlns:a16="http://schemas.microsoft.com/office/drawing/2014/main" id="{8240EE0E-8A67-0360-E004-DF14E520197E}"/>
              </a:ext>
            </a:extLst>
          </p:cNvPr>
          <p:cNvSpPr txBox="1"/>
          <p:nvPr/>
        </p:nvSpPr>
        <p:spPr>
          <a:xfrm>
            <a:off x="4372513" y="2110952"/>
            <a:ext cx="2780582" cy="954107"/>
          </a:xfrm>
          <a:prstGeom prst="rect">
            <a:avLst/>
          </a:prstGeom>
          <a:noFill/>
        </p:spPr>
        <p:txBody>
          <a:bodyPr wrap="square" rtlCol="0">
            <a:spAutoFit/>
          </a:bodyPr>
          <a:lstStyle/>
          <a:p>
            <a:pPr algn="ctr"/>
            <a:r>
              <a:rPr lang="pl-PL" sz="2800" dirty="0"/>
              <a:t>Działania wyprzedzające</a:t>
            </a:r>
          </a:p>
        </p:txBody>
      </p:sp>
      <p:sp>
        <p:nvSpPr>
          <p:cNvPr id="6" name="pole tekstowe 5">
            <a:extLst>
              <a:ext uri="{FF2B5EF4-FFF2-40B4-BE49-F238E27FC236}">
                <a16:creationId xmlns:a16="http://schemas.microsoft.com/office/drawing/2014/main" id="{4F7F8114-45CA-524B-5675-1738AF36FEDC}"/>
              </a:ext>
            </a:extLst>
          </p:cNvPr>
          <p:cNvSpPr txBox="1"/>
          <p:nvPr/>
        </p:nvSpPr>
        <p:spPr>
          <a:xfrm>
            <a:off x="1218058" y="1325450"/>
            <a:ext cx="1519648" cy="523220"/>
          </a:xfrm>
          <a:prstGeom prst="rect">
            <a:avLst/>
          </a:prstGeom>
          <a:solidFill>
            <a:schemeClr val="accent2">
              <a:lumMod val="60000"/>
              <a:lumOff val="40000"/>
            </a:schemeClr>
          </a:solidFill>
        </p:spPr>
        <p:txBody>
          <a:bodyPr wrap="square">
            <a:spAutoFit/>
          </a:bodyPr>
          <a:lstStyle>
            <a:defPPr>
              <a:defRPr lang="pl-PL"/>
            </a:defPPr>
            <a:lvl1pPr algn="ctr">
              <a:defRPr sz="2800"/>
            </a:lvl1pPr>
          </a:lstStyle>
          <a:p>
            <a:r>
              <a:rPr lang="pl-PL" dirty="0" err="1"/>
              <a:t>Reactive</a:t>
            </a:r>
            <a:endParaRPr lang="pl-PL" dirty="0"/>
          </a:p>
        </p:txBody>
      </p:sp>
      <p:sp>
        <p:nvSpPr>
          <p:cNvPr id="7" name="pole tekstowe 6">
            <a:extLst>
              <a:ext uri="{FF2B5EF4-FFF2-40B4-BE49-F238E27FC236}">
                <a16:creationId xmlns:a16="http://schemas.microsoft.com/office/drawing/2014/main" id="{ED0950DC-8671-7682-71FC-3D84BF02013F}"/>
              </a:ext>
            </a:extLst>
          </p:cNvPr>
          <p:cNvSpPr txBox="1"/>
          <p:nvPr/>
        </p:nvSpPr>
        <p:spPr>
          <a:xfrm>
            <a:off x="8639585" y="1325450"/>
            <a:ext cx="2004909" cy="523220"/>
          </a:xfrm>
          <a:prstGeom prst="rect">
            <a:avLst/>
          </a:prstGeom>
          <a:solidFill>
            <a:schemeClr val="accent6">
              <a:lumMod val="60000"/>
              <a:lumOff val="40000"/>
            </a:schemeClr>
          </a:solidFill>
        </p:spPr>
        <p:txBody>
          <a:bodyPr wrap="square">
            <a:spAutoFit/>
          </a:bodyPr>
          <a:lstStyle>
            <a:defPPr>
              <a:defRPr lang="pl-PL"/>
            </a:defPPr>
            <a:lvl1pPr algn="ctr">
              <a:defRPr sz="2800"/>
            </a:lvl1pPr>
          </a:lstStyle>
          <a:p>
            <a:r>
              <a:rPr lang="pl-PL" dirty="0" err="1"/>
              <a:t>Prospective</a:t>
            </a:r>
            <a:endParaRPr lang="pl-PL" dirty="0"/>
          </a:p>
        </p:txBody>
      </p:sp>
      <p:sp>
        <p:nvSpPr>
          <p:cNvPr id="8" name="pole tekstowe 7">
            <a:extLst>
              <a:ext uri="{FF2B5EF4-FFF2-40B4-BE49-F238E27FC236}">
                <a16:creationId xmlns:a16="http://schemas.microsoft.com/office/drawing/2014/main" id="{7220C9D4-C1FE-0491-6D32-A76A928B53FD}"/>
              </a:ext>
            </a:extLst>
          </p:cNvPr>
          <p:cNvSpPr txBox="1"/>
          <p:nvPr/>
        </p:nvSpPr>
        <p:spPr>
          <a:xfrm>
            <a:off x="4916233" y="1359094"/>
            <a:ext cx="1629806" cy="523220"/>
          </a:xfrm>
          <a:prstGeom prst="rect">
            <a:avLst/>
          </a:prstGeom>
          <a:solidFill>
            <a:schemeClr val="accent1">
              <a:lumMod val="60000"/>
              <a:lumOff val="40000"/>
            </a:schemeClr>
          </a:solidFill>
        </p:spPr>
        <p:txBody>
          <a:bodyPr wrap="square">
            <a:spAutoFit/>
          </a:bodyPr>
          <a:lstStyle>
            <a:defPPr>
              <a:defRPr lang="pl-PL"/>
            </a:defPPr>
            <a:lvl1pPr algn="ctr">
              <a:defRPr sz="2800"/>
            </a:lvl1pPr>
          </a:lstStyle>
          <a:p>
            <a:r>
              <a:rPr lang="pl-PL" dirty="0" err="1"/>
              <a:t>Proactive</a:t>
            </a:r>
            <a:endParaRPr lang="pl-PL" dirty="0"/>
          </a:p>
        </p:txBody>
      </p:sp>
      <p:sp>
        <p:nvSpPr>
          <p:cNvPr id="9" name="pole tekstowe 8">
            <a:extLst>
              <a:ext uri="{FF2B5EF4-FFF2-40B4-BE49-F238E27FC236}">
                <a16:creationId xmlns:a16="http://schemas.microsoft.com/office/drawing/2014/main" id="{7A606528-958E-3844-3205-D26BAE17D6B7}"/>
              </a:ext>
            </a:extLst>
          </p:cNvPr>
          <p:cNvSpPr txBox="1"/>
          <p:nvPr/>
        </p:nvSpPr>
        <p:spPr>
          <a:xfrm>
            <a:off x="7546605" y="2129461"/>
            <a:ext cx="4128567" cy="954107"/>
          </a:xfrm>
          <a:prstGeom prst="rect">
            <a:avLst/>
          </a:prstGeom>
          <a:noFill/>
        </p:spPr>
        <p:txBody>
          <a:bodyPr wrap="none" rtlCol="0">
            <a:spAutoFit/>
          </a:bodyPr>
          <a:lstStyle/>
          <a:p>
            <a:pPr algn="ctr"/>
            <a:r>
              <a:rPr lang="pl-PL" sz="2800" dirty="0"/>
              <a:t>Działanie</a:t>
            </a:r>
          </a:p>
          <a:p>
            <a:pPr algn="ctr"/>
            <a:r>
              <a:rPr lang="pl-PL" sz="2800" dirty="0"/>
              <a:t> uwzględniające prognozy</a:t>
            </a:r>
          </a:p>
        </p:txBody>
      </p:sp>
      <p:sp>
        <p:nvSpPr>
          <p:cNvPr id="10" name="pole tekstowe 9">
            <a:extLst>
              <a:ext uri="{FF2B5EF4-FFF2-40B4-BE49-F238E27FC236}">
                <a16:creationId xmlns:a16="http://schemas.microsoft.com/office/drawing/2014/main" id="{BF6A9031-2E4F-03C7-5D97-699C258384F2}"/>
              </a:ext>
            </a:extLst>
          </p:cNvPr>
          <p:cNvSpPr txBox="1"/>
          <p:nvPr/>
        </p:nvSpPr>
        <p:spPr>
          <a:xfrm>
            <a:off x="499530" y="3364360"/>
            <a:ext cx="2956704" cy="954107"/>
          </a:xfrm>
          <a:prstGeom prst="rect">
            <a:avLst/>
          </a:prstGeom>
          <a:solidFill>
            <a:schemeClr val="accent2">
              <a:lumMod val="60000"/>
              <a:lumOff val="40000"/>
            </a:schemeClr>
          </a:solidFill>
        </p:spPr>
        <p:txBody>
          <a:bodyPr wrap="square">
            <a:spAutoFit/>
          </a:bodyPr>
          <a:lstStyle/>
          <a:p>
            <a:pPr algn="ctr"/>
            <a:r>
              <a:rPr lang="pl-PL" sz="2800" dirty="0"/>
              <a:t>Zarządzanie skutkami suszy</a:t>
            </a:r>
          </a:p>
        </p:txBody>
      </p:sp>
      <p:sp>
        <p:nvSpPr>
          <p:cNvPr id="11" name="pole tekstowe 10">
            <a:extLst>
              <a:ext uri="{FF2B5EF4-FFF2-40B4-BE49-F238E27FC236}">
                <a16:creationId xmlns:a16="http://schemas.microsoft.com/office/drawing/2014/main" id="{CB6CF97A-BFA5-2228-49A4-E991D69E8C48}"/>
              </a:ext>
            </a:extLst>
          </p:cNvPr>
          <p:cNvSpPr txBox="1"/>
          <p:nvPr/>
        </p:nvSpPr>
        <p:spPr>
          <a:xfrm>
            <a:off x="4364316" y="3380354"/>
            <a:ext cx="2956704" cy="954107"/>
          </a:xfrm>
          <a:prstGeom prst="rect">
            <a:avLst/>
          </a:prstGeom>
          <a:solidFill>
            <a:schemeClr val="accent1">
              <a:lumMod val="60000"/>
              <a:lumOff val="40000"/>
            </a:schemeClr>
          </a:solidFill>
        </p:spPr>
        <p:txBody>
          <a:bodyPr wrap="square">
            <a:spAutoFit/>
          </a:bodyPr>
          <a:lstStyle/>
          <a:p>
            <a:pPr algn="ctr"/>
            <a:r>
              <a:rPr lang="pl-PL" sz="2800" dirty="0"/>
              <a:t>Ograniczanie ryzyka suszy </a:t>
            </a:r>
          </a:p>
        </p:txBody>
      </p:sp>
      <p:sp>
        <p:nvSpPr>
          <p:cNvPr id="12" name="pole tekstowe 11">
            <a:extLst>
              <a:ext uri="{FF2B5EF4-FFF2-40B4-BE49-F238E27FC236}">
                <a16:creationId xmlns:a16="http://schemas.microsoft.com/office/drawing/2014/main" id="{8EA73D6A-6EE1-741B-5928-2A37FE23807D}"/>
              </a:ext>
            </a:extLst>
          </p:cNvPr>
          <p:cNvSpPr txBox="1"/>
          <p:nvPr/>
        </p:nvSpPr>
        <p:spPr>
          <a:xfrm>
            <a:off x="8454733" y="3380353"/>
            <a:ext cx="2956704" cy="954107"/>
          </a:xfrm>
          <a:prstGeom prst="rect">
            <a:avLst/>
          </a:prstGeom>
          <a:solidFill>
            <a:schemeClr val="accent6">
              <a:lumMod val="60000"/>
              <a:lumOff val="40000"/>
            </a:schemeClr>
          </a:solidFill>
        </p:spPr>
        <p:txBody>
          <a:bodyPr wrap="square">
            <a:spAutoFit/>
          </a:bodyPr>
          <a:lstStyle/>
          <a:p>
            <a:pPr algn="ctr"/>
            <a:r>
              <a:rPr lang="pl-PL" sz="2800" dirty="0"/>
              <a:t>Zapobieganie ryzyku suszy</a:t>
            </a:r>
          </a:p>
        </p:txBody>
      </p:sp>
      <p:sp>
        <p:nvSpPr>
          <p:cNvPr id="13" name="pole tekstowe 12">
            <a:extLst>
              <a:ext uri="{FF2B5EF4-FFF2-40B4-BE49-F238E27FC236}">
                <a16:creationId xmlns:a16="http://schemas.microsoft.com/office/drawing/2014/main" id="{5CE0667A-560D-9007-73E0-9DDEB42A1C91}"/>
              </a:ext>
            </a:extLst>
          </p:cNvPr>
          <p:cNvSpPr txBox="1"/>
          <p:nvPr/>
        </p:nvSpPr>
        <p:spPr>
          <a:xfrm>
            <a:off x="416470" y="4537703"/>
            <a:ext cx="3300507" cy="1477328"/>
          </a:xfrm>
          <a:prstGeom prst="rect">
            <a:avLst/>
          </a:prstGeom>
          <a:noFill/>
        </p:spPr>
        <p:txBody>
          <a:bodyPr wrap="square">
            <a:spAutoFit/>
          </a:bodyPr>
          <a:lstStyle/>
          <a:p>
            <a:pPr marL="285750" indent="-285750">
              <a:buFont typeface="Arial" panose="020B0604020202020204" pitchFamily="34" charset="0"/>
              <a:buChar char="•"/>
            </a:pPr>
            <a:r>
              <a:rPr lang="pl-PL" dirty="0">
                <a:solidFill>
                  <a:srgbClr val="FF0000"/>
                </a:solidFill>
              </a:rPr>
              <a:t>Pomoc w dostawach wody pitnej podczas suszy</a:t>
            </a:r>
          </a:p>
          <a:p>
            <a:pPr marL="285750" indent="-285750">
              <a:buFont typeface="Arial" panose="020B0604020202020204" pitchFamily="34" charset="0"/>
              <a:buChar char="•"/>
            </a:pPr>
            <a:r>
              <a:rPr lang="pl-PL" dirty="0">
                <a:solidFill>
                  <a:schemeClr val="accent6">
                    <a:lumMod val="75000"/>
                  </a:schemeClr>
                </a:solidFill>
              </a:rPr>
              <a:t>Dopłaty do wznowienia produkcji</a:t>
            </a:r>
          </a:p>
          <a:p>
            <a:pPr marL="285750" indent="-285750">
              <a:buFont typeface="Arial" panose="020B0604020202020204" pitchFamily="34" charset="0"/>
              <a:buChar char="•"/>
            </a:pPr>
            <a:r>
              <a:rPr lang="pl-PL" dirty="0">
                <a:solidFill>
                  <a:srgbClr val="FF0000"/>
                </a:solidFill>
              </a:rPr>
              <a:t>Fundusz pomocowy</a:t>
            </a:r>
          </a:p>
        </p:txBody>
      </p:sp>
      <p:sp>
        <p:nvSpPr>
          <p:cNvPr id="14" name="pole tekstowe 13">
            <a:extLst>
              <a:ext uri="{FF2B5EF4-FFF2-40B4-BE49-F238E27FC236}">
                <a16:creationId xmlns:a16="http://schemas.microsoft.com/office/drawing/2014/main" id="{616ADA48-A0F2-1097-35F1-75D2681AA8B7}"/>
              </a:ext>
            </a:extLst>
          </p:cNvPr>
          <p:cNvSpPr txBox="1"/>
          <p:nvPr/>
        </p:nvSpPr>
        <p:spPr>
          <a:xfrm>
            <a:off x="4274483" y="4571548"/>
            <a:ext cx="3548031" cy="1200329"/>
          </a:xfrm>
          <a:prstGeom prst="rect">
            <a:avLst/>
          </a:prstGeom>
          <a:noFill/>
        </p:spPr>
        <p:txBody>
          <a:bodyPr wrap="square" rtlCol="0">
            <a:spAutoFit/>
          </a:bodyPr>
          <a:lstStyle/>
          <a:p>
            <a:pPr marL="285750" indent="-285750">
              <a:buFont typeface="Arial" panose="020B0604020202020204" pitchFamily="34" charset="0"/>
              <a:buChar char="•"/>
            </a:pPr>
            <a:r>
              <a:rPr lang="pl-PL" dirty="0">
                <a:solidFill>
                  <a:srgbClr val="FF0000"/>
                </a:solidFill>
              </a:rPr>
              <a:t>Systemy wczesnego ostrzegania</a:t>
            </a:r>
          </a:p>
          <a:p>
            <a:pPr marL="285750" indent="-285750">
              <a:buFont typeface="Arial" panose="020B0604020202020204" pitchFamily="34" charset="0"/>
              <a:buChar char="•"/>
            </a:pPr>
            <a:r>
              <a:rPr lang="pl-PL" dirty="0">
                <a:solidFill>
                  <a:schemeClr val="accent6">
                    <a:lumMod val="75000"/>
                  </a:schemeClr>
                </a:solidFill>
              </a:rPr>
              <a:t>Dopłaty do ubezpieczeń</a:t>
            </a:r>
          </a:p>
          <a:p>
            <a:pPr marL="285750" indent="-285750">
              <a:buFont typeface="Arial" panose="020B0604020202020204" pitchFamily="34" charset="0"/>
              <a:buChar char="•"/>
            </a:pPr>
            <a:r>
              <a:rPr lang="pl-PL" dirty="0">
                <a:solidFill>
                  <a:srgbClr val="FF0000"/>
                </a:solidFill>
              </a:rPr>
              <a:t>Dostosowanie pogłowia zwierząt </a:t>
            </a:r>
          </a:p>
          <a:p>
            <a:pPr marL="285750" indent="-285750">
              <a:buFont typeface="Arial" panose="020B0604020202020204" pitchFamily="34" charset="0"/>
              <a:buChar char="•"/>
            </a:pPr>
            <a:r>
              <a:rPr lang="pl-PL" dirty="0">
                <a:solidFill>
                  <a:srgbClr val="FF0000"/>
                </a:solidFill>
              </a:rPr>
              <a:t>Dostosowania struktury upraw</a:t>
            </a:r>
          </a:p>
        </p:txBody>
      </p:sp>
      <p:sp>
        <p:nvSpPr>
          <p:cNvPr id="15" name="pole tekstowe 14">
            <a:extLst>
              <a:ext uri="{FF2B5EF4-FFF2-40B4-BE49-F238E27FC236}">
                <a16:creationId xmlns:a16="http://schemas.microsoft.com/office/drawing/2014/main" id="{18B0F88C-930D-49C9-B0EC-6304FCAF682A}"/>
              </a:ext>
            </a:extLst>
          </p:cNvPr>
          <p:cNvSpPr txBox="1"/>
          <p:nvPr/>
        </p:nvSpPr>
        <p:spPr>
          <a:xfrm>
            <a:off x="8326374" y="4593328"/>
            <a:ext cx="3213421" cy="1754326"/>
          </a:xfrm>
          <a:prstGeom prst="rect">
            <a:avLst/>
          </a:prstGeom>
          <a:noFill/>
        </p:spPr>
        <p:txBody>
          <a:bodyPr wrap="square">
            <a:spAutoFit/>
          </a:bodyPr>
          <a:lstStyle/>
          <a:p>
            <a:pPr marL="285750" indent="-285750">
              <a:buFont typeface="Arial" panose="020B0604020202020204" pitchFamily="34" charset="0"/>
              <a:buChar char="•"/>
            </a:pPr>
            <a:r>
              <a:rPr lang="pl-PL" dirty="0">
                <a:solidFill>
                  <a:srgbClr val="FF0000"/>
                </a:solidFill>
              </a:rPr>
              <a:t>Systemy produkcji odporne </a:t>
            </a:r>
          </a:p>
          <a:p>
            <a:r>
              <a:rPr lang="pl-PL" dirty="0">
                <a:solidFill>
                  <a:srgbClr val="FF0000"/>
                </a:solidFill>
              </a:rPr>
              <a:t>	na zmianę klimatu</a:t>
            </a:r>
          </a:p>
          <a:p>
            <a:pPr marL="285750" indent="-285750">
              <a:buFont typeface="Arial" panose="020B0604020202020204" pitchFamily="34" charset="0"/>
              <a:buChar char="•"/>
            </a:pPr>
            <a:r>
              <a:rPr lang="pl-PL" dirty="0">
                <a:solidFill>
                  <a:srgbClr val="FF0000"/>
                </a:solidFill>
              </a:rPr>
              <a:t>Planowanie przestrzenne w celu ograniczenia degradacji środowiska </a:t>
            </a:r>
          </a:p>
          <a:p>
            <a:pPr marL="285750" indent="-285750">
              <a:buFont typeface="Arial" panose="020B0604020202020204" pitchFamily="34" charset="0"/>
              <a:buChar char="•"/>
            </a:pPr>
            <a:endParaRPr lang="pl-PL" dirty="0">
              <a:solidFill>
                <a:srgbClr val="FF0000"/>
              </a:solidFill>
            </a:endParaRPr>
          </a:p>
        </p:txBody>
      </p:sp>
      <p:cxnSp>
        <p:nvCxnSpPr>
          <p:cNvPr id="16" name="Łącznik prosty ze strzałką 15">
            <a:extLst>
              <a:ext uri="{FF2B5EF4-FFF2-40B4-BE49-F238E27FC236}">
                <a16:creationId xmlns:a16="http://schemas.microsoft.com/office/drawing/2014/main" id="{8B84439F-0536-DE9F-07C3-0BDD1DA49646}"/>
              </a:ext>
            </a:extLst>
          </p:cNvPr>
          <p:cNvCxnSpPr/>
          <p:nvPr/>
        </p:nvCxnSpPr>
        <p:spPr>
          <a:xfrm>
            <a:off x="3210296" y="1567552"/>
            <a:ext cx="12469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Łącznik prosty ze strzałką 16">
            <a:extLst>
              <a:ext uri="{FF2B5EF4-FFF2-40B4-BE49-F238E27FC236}">
                <a16:creationId xmlns:a16="http://schemas.microsoft.com/office/drawing/2014/main" id="{672046A1-4CBA-9CC4-CBFF-D7963D86016F}"/>
              </a:ext>
            </a:extLst>
          </p:cNvPr>
          <p:cNvCxnSpPr/>
          <p:nvPr/>
        </p:nvCxnSpPr>
        <p:spPr>
          <a:xfrm>
            <a:off x="6923150" y="1597241"/>
            <a:ext cx="12469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pole tekstowe 17">
            <a:extLst>
              <a:ext uri="{FF2B5EF4-FFF2-40B4-BE49-F238E27FC236}">
                <a16:creationId xmlns:a16="http://schemas.microsoft.com/office/drawing/2014/main" id="{F341E477-A8AC-2FA0-77B2-1A047FFE7C08}"/>
              </a:ext>
            </a:extLst>
          </p:cNvPr>
          <p:cNvSpPr txBox="1"/>
          <p:nvPr/>
        </p:nvSpPr>
        <p:spPr>
          <a:xfrm>
            <a:off x="1851477" y="167621"/>
            <a:ext cx="8246488" cy="523220"/>
          </a:xfrm>
          <a:prstGeom prst="rect">
            <a:avLst/>
          </a:prstGeom>
          <a:noFill/>
        </p:spPr>
        <p:txBody>
          <a:bodyPr wrap="none" rtlCol="0">
            <a:spAutoFit/>
          </a:bodyPr>
          <a:lstStyle/>
          <a:p>
            <a:r>
              <a:rPr lang="pl-PL" sz="2800" b="1" dirty="0"/>
              <a:t>Możliwe rozwiązania - zarządzanie w warunkach suszy</a:t>
            </a:r>
          </a:p>
        </p:txBody>
      </p:sp>
      <p:sp>
        <p:nvSpPr>
          <p:cNvPr id="19" name="pole tekstowe 18">
            <a:extLst>
              <a:ext uri="{FF2B5EF4-FFF2-40B4-BE49-F238E27FC236}">
                <a16:creationId xmlns:a16="http://schemas.microsoft.com/office/drawing/2014/main" id="{33BEBF37-2589-672E-ECEE-37AFB768DDAF}"/>
              </a:ext>
            </a:extLst>
          </p:cNvPr>
          <p:cNvSpPr txBox="1"/>
          <p:nvPr/>
        </p:nvSpPr>
        <p:spPr>
          <a:xfrm>
            <a:off x="8003930" y="6518556"/>
            <a:ext cx="4188070" cy="307777"/>
          </a:xfrm>
          <a:prstGeom prst="rect">
            <a:avLst/>
          </a:prstGeom>
          <a:noFill/>
        </p:spPr>
        <p:txBody>
          <a:bodyPr wrap="none" rtlCol="0">
            <a:spAutoFit/>
          </a:bodyPr>
          <a:lstStyle/>
          <a:p>
            <a:r>
              <a:rPr lang="pl-PL" sz="1400" b="1" dirty="0"/>
              <a:t>Źródło: World </a:t>
            </a:r>
            <a:r>
              <a:rPr lang="pl-PL" sz="1400" b="1" dirty="0" err="1"/>
              <a:t>Drought</a:t>
            </a:r>
            <a:r>
              <a:rPr lang="pl-PL" sz="1400" b="1" dirty="0"/>
              <a:t> Atlas, EC JRC nad UNCCD  </a:t>
            </a:r>
          </a:p>
        </p:txBody>
      </p:sp>
      <p:sp>
        <p:nvSpPr>
          <p:cNvPr id="2" name="pole tekstowe 1"/>
          <p:cNvSpPr txBox="1"/>
          <p:nvPr/>
        </p:nvSpPr>
        <p:spPr>
          <a:xfrm>
            <a:off x="95250" y="6441407"/>
            <a:ext cx="4801314" cy="369332"/>
          </a:xfrm>
          <a:prstGeom prst="rect">
            <a:avLst/>
          </a:prstGeom>
          <a:noFill/>
        </p:spPr>
        <p:txBody>
          <a:bodyPr wrap="none" rtlCol="0">
            <a:spAutoFit/>
          </a:bodyPr>
          <a:lstStyle/>
          <a:p>
            <a:r>
              <a:rPr lang="pl-PL" dirty="0">
                <a:solidFill>
                  <a:schemeClr val="accent6">
                    <a:lumMod val="75000"/>
                  </a:schemeClr>
                </a:solidFill>
              </a:rPr>
              <a:t>*kolor zielony działania istniejące obecnie Polsce </a:t>
            </a:r>
            <a:endParaRPr lang="en-GB" dirty="0">
              <a:solidFill>
                <a:schemeClr val="accent6">
                  <a:lumMod val="75000"/>
                </a:schemeClr>
              </a:solidFill>
            </a:endParaRPr>
          </a:p>
        </p:txBody>
      </p:sp>
    </p:spTree>
    <p:extLst>
      <p:ext uri="{BB962C8B-B14F-4D97-AF65-F5344CB8AC3E}">
        <p14:creationId xmlns:p14="http://schemas.microsoft.com/office/powerpoint/2010/main" val="4253671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2C17798B-AD47-3082-8E2B-F470ABC48723}"/>
              </a:ext>
            </a:extLst>
          </p:cNvPr>
          <p:cNvPicPr>
            <a:picLocks noChangeAspect="1"/>
          </p:cNvPicPr>
          <p:nvPr/>
        </p:nvPicPr>
        <p:blipFill>
          <a:blip r:embed="rId2"/>
          <a:stretch>
            <a:fillRect/>
          </a:stretch>
        </p:blipFill>
        <p:spPr>
          <a:xfrm>
            <a:off x="6875253" y="1425548"/>
            <a:ext cx="5240579" cy="5010992"/>
          </a:xfrm>
          <a:prstGeom prst="rect">
            <a:avLst/>
          </a:prstGeom>
        </p:spPr>
      </p:pic>
      <p:sp>
        <p:nvSpPr>
          <p:cNvPr id="2" name="pole tekstowe 1">
            <a:extLst>
              <a:ext uri="{FF2B5EF4-FFF2-40B4-BE49-F238E27FC236}">
                <a16:creationId xmlns:a16="http://schemas.microsoft.com/office/drawing/2014/main" id="{B02EEF73-50E7-842F-0E04-B333498B2508}"/>
              </a:ext>
            </a:extLst>
          </p:cNvPr>
          <p:cNvSpPr txBox="1"/>
          <p:nvPr/>
        </p:nvSpPr>
        <p:spPr>
          <a:xfrm>
            <a:off x="283888" y="1439289"/>
            <a:ext cx="8005411" cy="4708981"/>
          </a:xfrm>
          <a:prstGeom prst="rect">
            <a:avLst/>
          </a:prstGeom>
          <a:noFill/>
        </p:spPr>
        <p:txBody>
          <a:bodyPr wrap="square" rtlCol="0">
            <a:spAutoFit/>
          </a:bodyPr>
          <a:lstStyle/>
          <a:p>
            <a:r>
              <a:rPr lang="pl-PL" sz="2000" b="1" dirty="0"/>
              <a:t>S1 Wykorzystanie wody</a:t>
            </a:r>
          </a:p>
          <a:p>
            <a:r>
              <a:rPr lang="pl-PL" sz="2000" dirty="0"/>
              <a:t>VC1.1  Zarządzanie zasobami wodnymi</a:t>
            </a:r>
          </a:p>
          <a:p>
            <a:r>
              <a:rPr lang="pl-PL" sz="2000" dirty="0"/>
              <a:t>VC1.2 Infrastruktura gospodarstwa dedykowana do zarzadzania wodą</a:t>
            </a:r>
          </a:p>
          <a:p>
            <a:r>
              <a:rPr lang="pl-PL" sz="2000" dirty="0"/>
              <a:t> </a:t>
            </a:r>
          </a:p>
          <a:p>
            <a:r>
              <a:rPr lang="pl-PL" sz="2000" b="1" dirty="0"/>
              <a:t>S2 Rośliny odporne na suszę </a:t>
            </a:r>
          </a:p>
          <a:p>
            <a:r>
              <a:rPr lang="pl-PL" sz="2000" dirty="0"/>
              <a:t>VC2.1 Rolnictwo oparte na danych </a:t>
            </a:r>
          </a:p>
          <a:p>
            <a:r>
              <a:rPr lang="pl-PL" sz="2000" dirty="0"/>
              <a:t>VC2.2 Odporne rośliny  </a:t>
            </a:r>
          </a:p>
          <a:p>
            <a:endParaRPr lang="pl-PL" sz="2000" dirty="0"/>
          </a:p>
          <a:p>
            <a:r>
              <a:rPr lang="pl-PL" sz="2000" b="1" dirty="0"/>
              <a:t>S3 Relacje gleba - woda</a:t>
            </a:r>
          </a:p>
          <a:p>
            <a:r>
              <a:rPr lang="pl-PL" sz="2000" dirty="0"/>
              <a:t>VC3.1. Regeneracja gleby </a:t>
            </a:r>
          </a:p>
          <a:p>
            <a:r>
              <a:rPr lang="pl-PL" sz="2000" dirty="0"/>
              <a:t>VC3.2. Ochrona wód podziemnych </a:t>
            </a:r>
          </a:p>
          <a:p>
            <a:endParaRPr lang="pl-PL" sz="2000" dirty="0"/>
          </a:p>
          <a:p>
            <a:r>
              <a:rPr lang="pl-PL" sz="2000" b="1" dirty="0"/>
              <a:t>S4 Powtórne wykorzystanie wody</a:t>
            </a:r>
          </a:p>
          <a:p>
            <a:r>
              <a:rPr lang="pl-PL" sz="2000" dirty="0"/>
              <a:t>VC4.1 Technologie odzysku wody </a:t>
            </a:r>
          </a:p>
          <a:p>
            <a:r>
              <a:rPr lang="pl-PL" sz="2000" dirty="0"/>
              <a:t>VC4.2 Synergia z innymi sektorami  </a:t>
            </a:r>
          </a:p>
        </p:txBody>
      </p:sp>
      <p:sp>
        <p:nvSpPr>
          <p:cNvPr id="3" name="pole tekstowe 2">
            <a:extLst>
              <a:ext uri="{FF2B5EF4-FFF2-40B4-BE49-F238E27FC236}">
                <a16:creationId xmlns:a16="http://schemas.microsoft.com/office/drawing/2014/main" id="{84AFEA3C-4D1E-993C-95F6-C93025EC812A}"/>
              </a:ext>
            </a:extLst>
          </p:cNvPr>
          <p:cNvSpPr txBox="1"/>
          <p:nvPr/>
        </p:nvSpPr>
        <p:spPr>
          <a:xfrm>
            <a:off x="283888" y="47424"/>
            <a:ext cx="8446044" cy="1292662"/>
          </a:xfrm>
          <a:prstGeom prst="rect">
            <a:avLst/>
          </a:prstGeom>
          <a:noFill/>
        </p:spPr>
        <p:txBody>
          <a:bodyPr wrap="square" rtlCol="0">
            <a:spAutoFit/>
          </a:bodyPr>
          <a:lstStyle/>
          <a:p>
            <a:r>
              <a:rPr lang="pl-PL" sz="2800" b="1" dirty="0">
                <a:solidFill>
                  <a:schemeClr val="accent6">
                    <a:lumMod val="75000"/>
                  </a:schemeClr>
                </a:solidFill>
              </a:rPr>
              <a:t>Ryzyko prywatne </a:t>
            </a:r>
            <a:r>
              <a:rPr lang="pl-PL" b="1" dirty="0"/>
              <a:t>-  konieczny opis sytuacji  i możliwych  rozwiązań – Podejście projektu AQK  do przeglądu dotychczasowych projektów  Grup Operacyjnych i  potencjalnych rozwiązań   (</a:t>
            </a:r>
            <a:r>
              <a:rPr lang="pl-PL" sz="1400" dirty="0"/>
              <a:t>S –  4 strategie; VC  - 8 miejsc w łańcuchu wartości) </a:t>
            </a:r>
          </a:p>
          <a:p>
            <a:endParaRPr lang="pl-PL" sz="1400" dirty="0"/>
          </a:p>
        </p:txBody>
      </p:sp>
      <p:pic>
        <p:nvPicPr>
          <p:cNvPr id="6" name="Obraz 5">
            <a:extLst>
              <a:ext uri="{FF2B5EF4-FFF2-40B4-BE49-F238E27FC236}">
                <a16:creationId xmlns:a16="http://schemas.microsoft.com/office/drawing/2014/main" id="{02A8BD28-CA3F-77B2-24E1-3C69E6E31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904" y="6362671"/>
            <a:ext cx="1435048" cy="470684"/>
          </a:xfrm>
          <a:prstGeom prst="rect">
            <a:avLst/>
          </a:prstGeom>
        </p:spPr>
      </p:pic>
      <p:pic>
        <p:nvPicPr>
          <p:cNvPr id="7" name="Obraz 6">
            <a:extLst>
              <a:ext uri="{FF2B5EF4-FFF2-40B4-BE49-F238E27FC236}">
                <a16:creationId xmlns:a16="http://schemas.microsoft.com/office/drawing/2014/main" id="{6D9C8B37-F4FC-469D-5732-D164A9659035}"/>
              </a:ext>
            </a:extLst>
          </p:cNvPr>
          <p:cNvPicPr>
            <a:picLocks noChangeAspect="1"/>
          </p:cNvPicPr>
          <p:nvPr/>
        </p:nvPicPr>
        <p:blipFill>
          <a:blip r:embed="rId4"/>
          <a:stretch>
            <a:fillRect/>
          </a:stretch>
        </p:blipFill>
        <p:spPr>
          <a:xfrm>
            <a:off x="9197825" y="125389"/>
            <a:ext cx="2698158" cy="592142"/>
          </a:xfrm>
          <a:prstGeom prst="rect">
            <a:avLst/>
          </a:prstGeom>
        </p:spPr>
      </p:pic>
      <p:sp>
        <p:nvSpPr>
          <p:cNvPr id="9" name="pole tekstowe 8">
            <a:extLst>
              <a:ext uri="{FF2B5EF4-FFF2-40B4-BE49-F238E27FC236}">
                <a16:creationId xmlns:a16="http://schemas.microsoft.com/office/drawing/2014/main" id="{F4E76DB2-65C3-15AF-5D10-E972B2E9A931}"/>
              </a:ext>
            </a:extLst>
          </p:cNvPr>
          <p:cNvSpPr txBox="1"/>
          <p:nvPr/>
        </p:nvSpPr>
        <p:spPr>
          <a:xfrm>
            <a:off x="8619945" y="1254623"/>
            <a:ext cx="3107457" cy="369332"/>
          </a:xfrm>
          <a:prstGeom prst="rect">
            <a:avLst/>
          </a:prstGeom>
          <a:noFill/>
        </p:spPr>
        <p:txBody>
          <a:bodyPr wrap="square">
            <a:spAutoFit/>
          </a:bodyPr>
          <a:lstStyle/>
          <a:p>
            <a:r>
              <a:rPr lang="pl-PL" dirty="0"/>
              <a:t>https://aquagri-know.eu/</a:t>
            </a:r>
          </a:p>
        </p:txBody>
      </p:sp>
    </p:spTree>
    <p:extLst>
      <p:ext uri="{BB962C8B-B14F-4D97-AF65-F5344CB8AC3E}">
        <p14:creationId xmlns:p14="http://schemas.microsoft.com/office/powerpoint/2010/main" val="2658925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84AFEA3C-4D1E-993C-95F6-C93025EC812A}"/>
              </a:ext>
            </a:extLst>
          </p:cNvPr>
          <p:cNvSpPr txBox="1"/>
          <p:nvPr/>
        </p:nvSpPr>
        <p:spPr>
          <a:xfrm>
            <a:off x="283887" y="47424"/>
            <a:ext cx="11611939" cy="1015663"/>
          </a:xfrm>
          <a:prstGeom prst="rect">
            <a:avLst/>
          </a:prstGeom>
          <a:noFill/>
        </p:spPr>
        <p:txBody>
          <a:bodyPr wrap="square" rtlCol="0">
            <a:spAutoFit/>
          </a:bodyPr>
          <a:lstStyle/>
          <a:p>
            <a:r>
              <a:rPr lang="pl-PL" sz="2800" b="1" dirty="0">
                <a:solidFill>
                  <a:schemeClr val="accent4">
                    <a:lumMod val="75000"/>
                  </a:schemeClr>
                </a:solidFill>
              </a:rPr>
              <a:t>Ryzyko publiczno- prywatne </a:t>
            </a:r>
            <a:r>
              <a:rPr lang="pl-PL" b="1" dirty="0"/>
              <a:t>-  konieczne  </a:t>
            </a:r>
            <a:r>
              <a:rPr lang="pl-PL" b="1" dirty="0" err="1"/>
              <a:t>zintegorwane</a:t>
            </a:r>
            <a:r>
              <a:rPr lang="pl-PL" b="1" dirty="0"/>
              <a:t> systemy wczesnego ostrzegania, oceny rzeczywistych strat i efektywnych systemów wsparcia w odnowieniu produkcji </a:t>
            </a:r>
            <a:endParaRPr lang="pl-PL" sz="1400" dirty="0"/>
          </a:p>
          <a:p>
            <a:endParaRPr lang="pl-PL" sz="1400" dirty="0"/>
          </a:p>
        </p:txBody>
      </p:sp>
      <p:pic>
        <p:nvPicPr>
          <p:cNvPr id="6" name="Obraz 5">
            <a:extLst>
              <a:ext uri="{FF2B5EF4-FFF2-40B4-BE49-F238E27FC236}">
                <a16:creationId xmlns:a16="http://schemas.microsoft.com/office/drawing/2014/main" id="{02A8BD28-CA3F-77B2-24E1-3C69E6E31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6904" y="6362671"/>
            <a:ext cx="1435048" cy="470684"/>
          </a:xfrm>
          <a:prstGeom prst="rect">
            <a:avLst/>
          </a:prstGeom>
        </p:spPr>
      </p:pic>
      <p:sp>
        <p:nvSpPr>
          <p:cNvPr id="4" name="pole tekstowe 3">
            <a:extLst>
              <a:ext uri="{FF2B5EF4-FFF2-40B4-BE49-F238E27FC236}">
                <a16:creationId xmlns:a16="http://schemas.microsoft.com/office/drawing/2014/main" id="{5FCCF976-21EA-3D81-E012-24D22F043258}"/>
              </a:ext>
            </a:extLst>
          </p:cNvPr>
          <p:cNvSpPr txBox="1"/>
          <p:nvPr/>
        </p:nvSpPr>
        <p:spPr>
          <a:xfrm>
            <a:off x="385222" y="1392343"/>
            <a:ext cx="4680958" cy="1938992"/>
          </a:xfrm>
          <a:prstGeom prst="rect">
            <a:avLst/>
          </a:prstGeom>
          <a:noFill/>
        </p:spPr>
        <p:txBody>
          <a:bodyPr wrap="square">
            <a:spAutoFit/>
          </a:bodyPr>
          <a:lstStyle/>
          <a:p>
            <a:pPr algn="ctr"/>
            <a:r>
              <a:rPr lang="pl-PL" sz="2000" b="1" dirty="0"/>
              <a:t>Wskaźnik suszy wg. Modelu </a:t>
            </a:r>
            <a:r>
              <a:rPr lang="pl-PL" sz="2000" b="1" dirty="0" err="1"/>
              <a:t>SoilClim</a:t>
            </a:r>
            <a:r>
              <a:rPr lang="pl-PL" sz="2000" b="1" dirty="0"/>
              <a:t>, wskazuje na warunki  </a:t>
            </a:r>
            <a:r>
              <a:rPr lang="pl-PL" sz="2000" b="1" dirty="0">
                <a:solidFill>
                  <a:srgbClr val="FF0000"/>
                </a:solidFill>
              </a:rPr>
              <a:t>głębokiej suszy </a:t>
            </a:r>
            <a:r>
              <a:rPr lang="pl-PL" sz="2000" b="1" dirty="0"/>
              <a:t>w profilu glebowym, co jest wynikiem niskich opadów atmosferycznych w czasie zimy 2024/2025 oraz wyjątkowo wysokiej temperatury w styczniu i marcu 2025 r.</a:t>
            </a:r>
          </a:p>
        </p:txBody>
      </p:sp>
      <p:sp>
        <p:nvSpPr>
          <p:cNvPr id="8" name="pole tekstowe 7">
            <a:extLst>
              <a:ext uri="{FF2B5EF4-FFF2-40B4-BE49-F238E27FC236}">
                <a16:creationId xmlns:a16="http://schemas.microsoft.com/office/drawing/2014/main" id="{E4430C57-B2B4-290E-9DE9-E19E4CC27F9E}"/>
              </a:ext>
            </a:extLst>
          </p:cNvPr>
          <p:cNvSpPr txBox="1"/>
          <p:nvPr/>
        </p:nvSpPr>
        <p:spPr>
          <a:xfrm>
            <a:off x="5687771" y="3779170"/>
            <a:ext cx="3202254" cy="307777"/>
          </a:xfrm>
          <a:prstGeom prst="rect">
            <a:avLst/>
          </a:prstGeom>
          <a:noFill/>
        </p:spPr>
        <p:txBody>
          <a:bodyPr wrap="square">
            <a:spAutoFit/>
          </a:bodyPr>
          <a:lstStyle/>
          <a:p>
            <a:r>
              <a:rPr lang="pl-PL" sz="1400" b="1" dirty="0"/>
              <a:t>Warstwa gleby  0-100 cm </a:t>
            </a:r>
          </a:p>
        </p:txBody>
      </p:sp>
      <p:sp>
        <p:nvSpPr>
          <p:cNvPr id="10" name="pole tekstowe 9">
            <a:extLst>
              <a:ext uri="{FF2B5EF4-FFF2-40B4-BE49-F238E27FC236}">
                <a16:creationId xmlns:a16="http://schemas.microsoft.com/office/drawing/2014/main" id="{275CF40A-759A-A99E-B05D-7542AFEDB242}"/>
              </a:ext>
            </a:extLst>
          </p:cNvPr>
          <p:cNvSpPr txBox="1"/>
          <p:nvPr/>
        </p:nvSpPr>
        <p:spPr>
          <a:xfrm>
            <a:off x="5687771" y="950641"/>
            <a:ext cx="3202254" cy="307777"/>
          </a:xfrm>
          <a:prstGeom prst="rect">
            <a:avLst/>
          </a:prstGeom>
          <a:noFill/>
        </p:spPr>
        <p:txBody>
          <a:bodyPr wrap="square">
            <a:spAutoFit/>
          </a:bodyPr>
          <a:lstStyle/>
          <a:p>
            <a:r>
              <a:rPr lang="pl-PL" sz="1400" b="1" dirty="0"/>
              <a:t>Warstwa gleby  0-40 cm </a:t>
            </a:r>
          </a:p>
        </p:txBody>
      </p:sp>
      <p:pic>
        <p:nvPicPr>
          <p:cNvPr id="11" name="Obraz 10">
            <a:extLst>
              <a:ext uri="{FF2B5EF4-FFF2-40B4-BE49-F238E27FC236}">
                <a16:creationId xmlns:a16="http://schemas.microsoft.com/office/drawing/2014/main" id="{A184DE3E-E58D-F48C-B80E-9662A957D418}"/>
              </a:ext>
            </a:extLst>
          </p:cNvPr>
          <p:cNvPicPr>
            <a:picLocks noChangeAspect="1"/>
          </p:cNvPicPr>
          <p:nvPr/>
        </p:nvPicPr>
        <p:blipFill>
          <a:blip r:embed="rId3"/>
          <a:stretch>
            <a:fillRect/>
          </a:stretch>
        </p:blipFill>
        <p:spPr>
          <a:xfrm>
            <a:off x="8265895" y="965155"/>
            <a:ext cx="2812250" cy="346336"/>
          </a:xfrm>
          <a:prstGeom prst="rect">
            <a:avLst/>
          </a:prstGeom>
        </p:spPr>
      </p:pic>
      <p:pic>
        <p:nvPicPr>
          <p:cNvPr id="12" name="Obraz 11">
            <a:extLst>
              <a:ext uri="{FF2B5EF4-FFF2-40B4-BE49-F238E27FC236}">
                <a16:creationId xmlns:a16="http://schemas.microsoft.com/office/drawing/2014/main" id="{758A3098-A046-CA7B-A26D-832556ED47D4}"/>
              </a:ext>
            </a:extLst>
          </p:cNvPr>
          <p:cNvPicPr>
            <a:picLocks noChangeAspect="1"/>
          </p:cNvPicPr>
          <p:nvPr/>
        </p:nvPicPr>
        <p:blipFill>
          <a:blip r:embed="rId4"/>
          <a:stretch>
            <a:fillRect/>
          </a:stretch>
        </p:blipFill>
        <p:spPr>
          <a:xfrm>
            <a:off x="8261323" y="3759592"/>
            <a:ext cx="2812250" cy="326059"/>
          </a:xfrm>
          <a:prstGeom prst="rect">
            <a:avLst/>
          </a:prstGeom>
        </p:spPr>
      </p:pic>
      <p:pic>
        <p:nvPicPr>
          <p:cNvPr id="13" name="Obraz 12">
            <a:extLst>
              <a:ext uri="{FF2B5EF4-FFF2-40B4-BE49-F238E27FC236}">
                <a16:creationId xmlns:a16="http://schemas.microsoft.com/office/drawing/2014/main" id="{8FCFFA16-6506-C782-FF56-D8EBF676E308}"/>
              </a:ext>
            </a:extLst>
          </p:cNvPr>
          <p:cNvPicPr>
            <a:picLocks noChangeAspect="1"/>
          </p:cNvPicPr>
          <p:nvPr/>
        </p:nvPicPr>
        <p:blipFill>
          <a:blip r:embed="rId5"/>
          <a:stretch>
            <a:fillRect/>
          </a:stretch>
        </p:blipFill>
        <p:spPr>
          <a:xfrm>
            <a:off x="5743547" y="1342167"/>
            <a:ext cx="5344271" cy="2105319"/>
          </a:xfrm>
          <a:prstGeom prst="rect">
            <a:avLst/>
          </a:prstGeom>
        </p:spPr>
      </p:pic>
      <p:pic>
        <p:nvPicPr>
          <p:cNvPr id="14" name="Obraz 13">
            <a:extLst>
              <a:ext uri="{FF2B5EF4-FFF2-40B4-BE49-F238E27FC236}">
                <a16:creationId xmlns:a16="http://schemas.microsoft.com/office/drawing/2014/main" id="{BA589B31-7FEC-ECEC-DC30-214028846927}"/>
              </a:ext>
            </a:extLst>
          </p:cNvPr>
          <p:cNvPicPr>
            <a:picLocks noChangeAspect="1"/>
          </p:cNvPicPr>
          <p:nvPr/>
        </p:nvPicPr>
        <p:blipFill>
          <a:blip r:embed="rId6"/>
          <a:stretch>
            <a:fillRect/>
          </a:stretch>
        </p:blipFill>
        <p:spPr>
          <a:xfrm>
            <a:off x="5757836" y="4123590"/>
            <a:ext cx="5315692" cy="2114845"/>
          </a:xfrm>
          <a:prstGeom prst="rect">
            <a:avLst/>
          </a:prstGeom>
        </p:spPr>
      </p:pic>
      <p:pic>
        <p:nvPicPr>
          <p:cNvPr id="15" name="Obraz 14">
            <a:extLst>
              <a:ext uri="{FF2B5EF4-FFF2-40B4-BE49-F238E27FC236}">
                <a16:creationId xmlns:a16="http://schemas.microsoft.com/office/drawing/2014/main" id="{6DAEF703-9102-C042-5158-0033FE4460B2}"/>
              </a:ext>
            </a:extLst>
          </p:cNvPr>
          <p:cNvPicPr>
            <a:picLocks noChangeAspect="1"/>
          </p:cNvPicPr>
          <p:nvPr/>
        </p:nvPicPr>
        <p:blipFill>
          <a:blip r:embed="rId7"/>
          <a:stretch>
            <a:fillRect/>
          </a:stretch>
        </p:blipFill>
        <p:spPr>
          <a:xfrm>
            <a:off x="385222" y="3660591"/>
            <a:ext cx="3995596" cy="1548531"/>
          </a:xfrm>
          <a:prstGeom prst="rect">
            <a:avLst/>
          </a:prstGeom>
        </p:spPr>
      </p:pic>
      <p:pic>
        <p:nvPicPr>
          <p:cNvPr id="16" name="Obraz 15">
            <a:extLst>
              <a:ext uri="{FF2B5EF4-FFF2-40B4-BE49-F238E27FC236}">
                <a16:creationId xmlns:a16="http://schemas.microsoft.com/office/drawing/2014/main" id="{D58F5175-5FFF-6455-2B36-6DDC61BF7FBE}"/>
              </a:ext>
            </a:extLst>
          </p:cNvPr>
          <p:cNvPicPr>
            <a:picLocks noChangeAspect="1"/>
          </p:cNvPicPr>
          <p:nvPr/>
        </p:nvPicPr>
        <p:blipFill>
          <a:blip r:embed="rId8"/>
          <a:stretch>
            <a:fillRect/>
          </a:stretch>
        </p:blipFill>
        <p:spPr>
          <a:xfrm>
            <a:off x="544008" y="5376913"/>
            <a:ext cx="4148761" cy="1045283"/>
          </a:xfrm>
          <a:prstGeom prst="rect">
            <a:avLst/>
          </a:prstGeom>
        </p:spPr>
      </p:pic>
    </p:spTree>
    <p:extLst>
      <p:ext uri="{BB962C8B-B14F-4D97-AF65-F5344CB8AC3E}">
        <p14:creationId xmlns:p14="http://schemas.microsoft.com/office/powerpoint/2010/main" val="1488545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90A8A80-2253-B546-C29D-E48E115677F4}"/>
              </a:ext>
            </a:extLst>
          </p:cNvPr>
          <p:cNvPicPr/>
          <p:nvPr/>
        </p:nvPicPr>
        <p:blipFill>
          <a:blip r:embed="rId2"/>
          <a:srcRect t="-1779" b="52466"/>
          <a:stretch/>
        </p:blipFill>
        <p:spPr>
          <a:xfrm>
            <a:off x="1518502" y="4034789"/>
            <a:ext cx="10673498" cy="2823211"/>
          </a:xfrm>
          <a:prstGeom prst="rect">
            <a:avLst/>
          </a:prstGeom>
          <a:ln>
            <a:noFill/>
          </a:ln>
        </p:spPr>
      </p:pic>
      <p:pic>
        <p:nvPicPr>
          <p:cNvPr id="6" name="Obraz 5">
            <a:extLst>
              <a:ext uri="{FF2B5EF4-FFF2-40B4-BE49-F238E27FC236}">
                <a16:creationId xmlns:a16="http://schemas.microsoft.com/office/drawing/2014/main" id="{14B27779-0EC1-68A7-F208-1F7C18A58C01}"/>
              </a:ext>
            </a:extLst>
          </p:cNvPr>
          <p:cNvPicPr>
            <a:picLocks noChangeAspect="1"/>
          </p:cNvPicPr>
          <p:nvPr/>
        </p:nvPicPr>
        <p:blipFill>
          <a:blip r:embed="rId3"/>
          <a:stretch>
            <a:fillRect/>
          </a:stretch>
        </p:blipFill>
        <p:spPr>
          <a:xfrm>
            <a:off x="1518502" y="857250"/>
            <a:ext cx="7852882" cy="4894522"/>
          </a:xfrm>
          <a:prstGeom prst="rect">
            <a:avLst/>
          </a:prstGeom>
        </p:spPr>
      </p:pic>
      <p:sp>
        <p:nvSpPr>
          <p:cNvPr id="7" name="pole tekstowe 6">
            <a:extLst>
              <a:ext uri="{FF2B5EF4-FFF2-40B4-BE49-F238E27FC236}">
                <a16:creationId xmlns:a16="http://schemas.microsoft.com/office/drawing/2014/main" id="{045436E9-94FE-6355-CE12-D7DCC5AAB0B2}"/>
              </a:ext>
            </a:extLst>
          </p:cNvPr>
          <p:cNvSpPr txBox="1"/>
          <p:nvPr/>
        </p:nvSpPr>
        <p:spPr>
          <a:xfrm>
            <a:off x="4594262" y="2275281"/>
            <a:ext cx="1311238" cy="523220"/>
          </a:xfrm>
          <a:prstGeom prst="rect">
            <a:avLst/>
          </a:prstGeom>
          <a:solidFill>
            <a:schemeClr val="bg2">
              <a:lumMod val="20000"/>
              <a:lumOff val="80000"/>
            </a:schemeClr>
          </a:solidFill>
        </p:spPr>
        <p:txBody>
          <a:bodyPr wrap="square" rtlCol="0">
            <a:spAutoFit/>
          </a:bodyPr>
          <a:lstStyle/>
          <a:p>
            <a:r>
              <a:rPr lang="pl-PL" sz="1400" dirty="0"/>
              <a:t>Po- </a:t>
            </a:r>
          </a:p>
          <a:p>
            <a:r>
              <a:rPr lang="pl-PL" sz="1400" dirty="0"/>
              <a:t>katastrofie</a:t>
            </a:r>
          </a:p>
        </p:txBody>
      </p:sp>
      <p:sp>
        <p:nvSpPr>
          <p:cNvPr id="8" name="pole tekstowe 7">
            <a:extLst>
              <a:ext uri="{FF2B5EF4-FFF2-40B4-BE49-F238E27FC236}">
                <a16:creationId xmlns:a16="http://schemas.microsoft.com/office/drawing/2014/main" id="{2D97BF70-801A-DC51-7A21-EB7B752910F2}"/>
              </a:ext>
            </a:extLst>
          </p:cNvPr>
          <p:cNvSpPr txBox="1"/>
          <p:nvPr/>
        </p:nvSpPr>
        <p:spPr>
          <a:xfrm>
            <a:off x="3881920" y="3016537"/>
            <a:ext cx="988033" cy="276999"/>
          </a:xfrm>
          <a:prstGeom prst="rect">
            <a:avLst/>
          </a:prstGeom>
          <a:solidFill>
            <a:schemeClr val="bg2">
              <a:lumMod val="20000"/>
              <a:lumOff val="80000"/>
            </a:schemeClr>
          </a:solidFill>
        </p:spPr>
        <p:txBody>
          <a:bodyPr wrap="square" rtlCol="0">
            <a:spAutoFit/>
          </a:bodyPr>
          <a:lstStyle/>
          <a:p>
            <a:r>
              <a:rPr lang="pl-PL" sz="1200" b="1" dirty="0"/>
              <a:t>Katastrofa</a:t>
            </a:r>
          </a:p>
        </p:txBody>
      </p:sp>
      <p:sp>
        <p:nvSpPr>
          <p:cNvPr id="9" name="pole tekstowe 8">
            <a:extLst>
              <a:ext uri="{FF2B5EF4-FFF2-40B4-BE49-F238E27FC236}">
                <a16:creationId xmlns:a16="http://schemas.microsoft.com/office/drawing/2014/main" id="{1A3AA6CD-654D-3D57-9BFB-81BBE1485C1B}"/>
              </a:ext>
            </a:extLst>
          </p:cNvPr>
          <p:cNvSpPr txBox="1"/>
          <p:nvPr/>
        </p:nvSpPr>
        <p:spPr>
          <a:xfrm>
            <a:off x="4291175" y="3747843"/>
            <a:ext cx="1321941" cy="276999"/>
          </a:xfrm>
          <a:prstGeom prst="rect">
            <a:avLst/>
          </a:prstGeom>
          <a:solidFill>
            <a:schemeClr val="bg2">
              <a:lumMod val="20000"/>
              <a:lumOff val="80000"/>
            </a:schemeClr>
          </a:solidFill>
        </p:spPr>
        <p:txBody>
          <a:bodyPr wrap="square" rtlCol="0">
            <a:spAutoFit/>
          </a:bodyPr>
          <a:lstStyle/>
          <a:p>
            <a:r>
              <a:rPr lang="pl-PL" sz="1200" dirty="0"/>
              <a:t>Przed katastrofą</a:t>
            </a:r>
          </a:p>
        </p:txBody>
      </p:sp>
      <p:sp>
        <p:nvSpPr>
          <p:cNvPr id="10" name="pole tekstowe 9">
            <a:extLst>
              <a:ext uri="{FF2B5EF4-FFF2-40B4-BE49-F238E27FC236}">
                <a16:creationId xmlns:a16="http://schemas.microsoft.com/office/drawing/2014/main" id="{C4730ED0-5FA8-EDDB-DD8C-14F4388E52C8}"/>
              </a:ext>
            </a:extLst>
          </p:cNvPr>
          <p:cNvSpPr txBox="1"/>
          <p:nvPr/>
        </p:nvSpPr>
        <p:spPr>
          <a:xfrm>
            <a:off x="3781425" y="189125"/>
            <a:ext cx="7734299" cy="830997"/>
          </a:xfrm>
          <a:prstGeom prst="rect">
            <a:avLst/>
          </a:prstGeom>
          <a:noFill/>
        </p:spPr>
        <p:txBody>
          <a:bodyPr wrap="square">
            <a:spAutoFit/>
          </a:bodyPr>
          <a:lstStyle/>
          <a:p>
            <a:r>
              <a:rPr lang="pl-PL" sz="2400" b="1" dirty="0">
                <a:solidFill>
                  <a:srgbClr val="FF0000"/>
                </a:solidFill>
              </a:rPr>
              <a:t>Etapy zarządzania kryzysowego </a:t>
            </a:r>
            <a:r>
              <a:rPr lang="pl-PL" sz="2400" b="1" dirty="0"/>
              <a:t>-  wg. Komisji ONZ  do spraw ograniczenia skutków katastrof (UNDRR, 2024) </a:t>
            </a:r>
          </a:p>
        </p:txBody>
      </p:sp>
      <p:sp>
        <p:nvSpPr>
          <p:cNvPr id="11" name="Prostokąt 10"/>
          <p:cNvSpPr/>
          <p:nvPr/>
        </p:nvSpPr>
        <p:spPr>
          <a:xfrm>
            <a:off x="7085384" y="4509412"/>
            <a:ext cx="2286000" cy="1077218"/>
          </a:xfrm>
          <a:prstGeom prst="rect">
            <a:avLst/>
          </a:prstGeom>
        </p:spPr>
        <p:txBody>
          <a:bodyPr wrap="square">
            <a:spAutoFit/>
          </a:bodyPr>
          <a:lstStyle/>
          <a:p>
            <a:pPr marL="285750" indent="-285750">
              <a:spcAft>
                <a:spcPts val="600"/>
              </a:spcAft>
              <a:buFont typeface="Arial" panose="020B0604020202020204" pitchFamily="34" charset="0"/>
              <a:buChar char="•"/>
            </a:pPr>
            <a:r>
              <a:rPr lang="en-GB" b="1" spc="-1" dirty="0" err="1">
                <a:solidFill>
                  <a:schemeClr val="accent6"/>
                </a:solidFill>
                <a:latin typeface="Trebuchet MS" panose="020B0603020202020204" pitchFamily="34" charset="0"/>
              </a:rPr>
              <a:t>Ustawodawstwo</a:t>
            </a:r>
            <a:r>
              <a:rPr lang="hr-HR" b="1" spc="-1" dirty="0">
                <a:solidFill>
                  <a:schemeClr val="accent6"/>
                </a:solidFill>
                <a:latin typeface="Trebuchet MS" panose="020B0603020202020204" pitchFamily="34" charset="0"/>
              </a:rPr>
              <a:t>  </a:t>
            </a:r>
          </a:p>
          <a:p>
            <a:pPr marL="285750" indent="-285750">
              <a:spcAft>
                <a:spcPts val="600"/>
              </a:spcAft>
              <a:buFont typeface="Arial" panose="020B0604020202020204" pitchFamily="34" charset="0"/>
              <a:buChar char="•"/>
            </a:pPr>
            <a:r>
              <a:rPr lang="pl-PL" b="1" spc="-1" dirty="0">
                <a:solidFill>
                  <a:schemeClr val="accent6"/>
                </a:solidFill>
                <a:latin typeface="Trebuchet MS" panose="020B0603020202020204" pitchFamily="34" charset="0"/>
              </a:rPr>
              <a:t>Dane i wiedza</a:t>
            </a:r>
            <a:endParaRPr lang="hr-HR" b="1" spc="-1" dirty="0">
              <a:solidFill>
                <a:schemeClr val="accent6"/>
              </a:solidFill>
              <a:latin typeface="Trebuchet MS" panose="020B0603020202020204" pitchFamily="34" charset="0"/>
            </a:endParaRPr>
          </a:p>
          <a:p>
            <a:pPr marL="285750" indent="-285750">
              <a:spcAft>
                <a:spcPts val="600"/>
              </a:spcAft>
              <a:buFont typeface="Arial" panose="020B0604020202020204" pitchFamily="34" charset="0"/>
              <a:buChar char="•"/>
            </a:pPr>
            <a:r>
              <a:rPr lang="en-GB" b="1" spc="-1" dirty="0" err="1">
                <a:solidFill>
                  <a:schemeClr val="accent6"/>
                </a:solidFill>
                <a:latin typeface="Trebuchet MS" panose="020B0603020202020204" pitchFamily="34" charset="0"/>
              </a:rPr>
              <a:t>Komunikacja</a:t>
            </a:r>
            <a:endParaRPr lang="en-GB" b="1" spc="-1" dirty="0">
              <a:solidFill>
                <a:schemeClr val="accent6"/>
              </a:solidFill>
              <a:latin typeface="Trebuchet MS" panose="020B0603020202020204" pitchFamily="34" charset="0"/>
            </a:endParaRPr>
          </a:p>
        </p:txBody>
      </p:sp>
      <p:sp>
        <p:nvSpPr>
          <p:cNvPr id="12" name="Prostokąt 11">
            <a:extLst>
              <a:ext uri="{FF2B5EF4-FFF2-40B4-BE49-F238E27FC236}">
                <a16:creationId xmlns:a16="http://schemas.microsoft.com/office/drawing/2014/main" id="{C74FCA8F-DE2A-4065-8A92-2E5D87D30DCC}"/>
              </a:ext>
            </a:extLst>
          </p:cNvPr>
          <p:cNvSpPr/>
          <p:nvPr/>
        </p:nvSpPr>
        <p:spPr>
          <a:xfrm>
            <a:off x="3313043" y="5200937"/>
            <a:ext cx="1877266" cy="3856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Obraz 12">
            <a:extLst>
              <a:ext uri="{FF2B5EF4-FFF2-40B4-BE49-F238E27FC236}">
                <a16:creationId xmlns:a16="http://schemas.microsoft.com/office/drawing/2014/main" id="{1649FDC7-B013-3069-358A-930152612AB6}"/>
              </a:ext>
            </a:extLst>
          </p:cNvPr>
          <p:cNvPicPr>
            <a:picLocks noChangeAspect="1"/>
          </p:cNvPicPr>
          <p:nvPr/>
        </p:nvPicPr>
        <p:blipFill>
          <a:blip r:embed="rId4"/>
          <a:stretch>
            <a:fillRect/>
          </a:stretch>
        </p:blipFill>
        <p:spPr>
          <a:xfrm>
            <a:off x="0" y="-36670"/>
            <a:ext cx="2654033" cy="1028596"/>
          </a:xfrm>
          <a:prstGeom prst="rect">
            <a:avLst/>
          </a:prstGeom>
        </p:spPr>
      </p:pic>
    </p:spTree>
    <p:extLst>
      <p:ext uri="{BB962C8B-B14F-4D97-AF65-F5344CB8AC3E}">
        <p14:creationId xmlns:p14="http://schemas.microsoft.com/office/powerpoint/2010/main" val="3187873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DF160-4892-F455-E83C-8EB777996436}"/>
            </a:ext>
          </a:extLst>
        </p:cNvPr>
        <p:cNvGrpSpPr/>
        <p:nvPr/>
      </p:nvGrpSpPr>
      <p:grpSpPr>
        <a:xfrm>
          <a:off x="0" y="0"/>
          <a:ext cx="0" cy="0"/>
          <a:chOff x="0" y="0"/>
          <a:chExt cx="0" cy="0"/>
        </a:xfrm>
      </p:grpSpPr>
      <p:pic>
        <p:nvPicPr>
          <p:cNvPr id="108" name="Grafik 4">
            <a:extLst>
              <a:ext uri="{FF2B5EF4-FFF2-40B4-BE49-F238E27FC236}">
                <a16:creationId xmlns:a16="http://schemas.microsoft.com/office/drawing/2014/main" id="{7D265457-C10D-F46B-BEF1-83F7778E0776}"/>
              </a:ext>
            </a:extLst>
          </p:cNvPr>
          <p:cNvPicPr/>
          <p:nvPr/>
        </p:nvPicPr>
        <p:blipFill>
          <a:blip r:embed="rId3"/>
          <a:srcRect t="-1779" b="52466"/>
          <a:stretch/>
        </p:blipFill>
        <p:spPr>
          <a:xfrm>
            <a:off x="-7331" y="4236720"/>
            <a:ext cx="12374400" cy="2621280"/>
          </a:xfrm>
          <a:prstGeom prst="rect">
            <a:avLst/>
          </a:prstGeom>
          <a:ln>
            <a:noFill/>
          </a:ln>
        </p:spPr>
      </p:pic>
      <p:pic>
        <p:nvPicPr>
          <p:cNvPr id="2" name="Slika 1" descr="Parent and child watering plant">
            <a:extLst>
              <a:ext uri="{FF2B5EF4-FFF2-40B4-BE49-F238E27FC236}">
                <a16:creationId xmlns:a16="http://schemas.microsoft.com/office/drawing/2014/main" id="{FFC29936-75CC-C9CE-1191-4B02F301C8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713" y="480049"/>
            <a:ext cx="2266967" cy="1511311"/>
          </a:xfrm>
          <a:prstGeom prst="rect">
            <a:avLst/>
          </a:prstGeom>
        </p:spPr>
      </p:pic>
      <p:pic>
        <p:nvPicPr>
          <p:cNvPr id="7" name="Obraz 6">
            <a:extLst>
              <a:ext uri="{FF2B5EF4-FFF2-40B4-BE49-F238E27FC236}">
                <a16:creationId xmlns:a16="http://schemas.microsoft.com/office/drawing/2014/main" id="{60E1B957-E61B-4DC0-A525-CE3A15BC611E}"/>
              </a:ext>
            </a:extLst>
          </p:cNvPr>
          <p:cNvPicPr>
            <a:picLocks noChangeAspect="1"/>
          </p:cNvPicPr>
          <p:nvPr/>
        </p:nvPicPr>
        <p:blipFill>
          <a:blip r:embed="rId5"/>
          <a:stretch>
            <a:fillRect/>
          </a:stretch>
        </p:blipFill>
        <p:spPr>
          <a:xfrm>
            <a:off x="3053805" y="480049"/>
            <a:ext cx="8722484" cy="4782361"/>
          </a:xfrm>
          <a:prstGeom prst="rect">
            <a:avLst/>
          </a:prstGeom>
        </p:spPr>
      </p:pic>
      <p:pic>
        <p:nvPicPr>
          <p:cNvPr id="3" name="Obraz 2">
            <a:extLst>
              <a:ext uri="{FF2B5EF4-FFF2-40B4-BE49-F238E27FC236}">
                <a16:creationId xmlns:a16="http://schemas.microsoft.com/office/drawing/2014/main" id="{5D723661-2C3A-CC86-796B-0E0BB9C1AE86}"/>
              </a:ext>
            </a:extLst>
          </p:cNvPr>
          <p:cNvPicPr>
            <a:picLocks noChangeAspect="1"/>
          </p:cNvPicPr>
          <p:nvPr/>
        </p:nvPicPr>
        <p:blipFill>
          <a:blip r:embed="rId6"/>
          <a:stretch>
            <a:fillRect/>
          </a:stretch>
        </p:blipFill>
        <p:spPr>
          <a:xfrm>
            <a:off x="28647" y="5349355"/>
            <a:ext cx="2654033" cy="1028596"/>
          </a:xfrm>
          <a:prstGeom prst="rect">
            <a:avLst/>
          </a:prstGeom>
        </p:spPr>
      </p:pic>
    </p:spTree>
    <p:extLst>
      <p:ext uri="{BB962C8B-B14F-4D97-AF65-F5344CB8AC3E}">
        <p14:creationId xmlns:p14="http://schemas.microsoft.com/office/powerpoint/2010/main" val="3519137645"/>
      </p:ext>
    </p:extLst>
  </p:cSld>
  <p:clrMapOvr>
    <a:masterClrMapping/>
  </p:clrMapOvr>
  <p:transition spd="slow">
    <p:push dir="u"/>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ole tekstowe 13">
            <a:extLst>
              <a:ext uri="{FF2B5EF4-FFF2-40B4-BE49-F238E27FC236}">
                <a16:creationId xmlns:a16="http://schemas.microsoft.com/office/drawing/2014/main" id="{C4730ED0-5FA8-EDDB-DD8C-14F4388E52C8}"/>
              </a:ext>
            </a:extLst>
          </p:cNvPr>
          <p:cNvSpPr txBox="1"/>
          <p:nvPr/>
        </p:nvSpPr>
        <p:spPr>
          <a:xfrm>
            <a:off x="389739" y="104102"/>
            <a:ext cx="10925175" cy="584775"/>
          </a:xfrm>
          <a:prstGeom prst="rect">
            <a:avLst/>
          </a:prstGeom>
          <a:noFill/>
        </p:spPr>
        <p:txBody>
          <a:bodyPr wrap="square">
            <a:spAutoFit/>
          </a:bodyPr>
          <a:lstStyle/>
          <a:p>
            <a:r>
              <a:rPr lang="pl-PL" sz="3200" b="1" dirty="0"/>
              <a:t>12 przykładów działań Planu zarządzania ryzykiem suszy</a:t>
            </a:r>
          </a:p>
        </p:txBody>
      </p:sp>
      <p:sp>
        <p:nvSpPr>
          <p:cNvPr id="2" name="pole tekstowe 1"/>
          <p:cNvSpPr txBox="1"/>
          <p:nvPr/>
        </p:nvSpPr>
        <p:spPr>
          <a:xfrm>
            <a:off x="289483" y="815334"/>
            <a:ext cx="11492941" cy="1754326"/>
          </a:xfrm>
          <a:prstGeom prst="rect">
            <a:avLst/>
          </a:prstGeom>
          <a:noFill/>
        </p:spPr>
        <p:txBody>
          <a:bodyPr wrap="square" rtlCol="0">
            <a:spAutoFit/>
          </a:bodyPr>
          <a:lstStyle/>
          <a:p>
            <a:pPr marL="342900" indent="-342900">
              <a:lnSpc>
                <a:spcPct val="150000"/>
              </a:lnSpc>
              <a:buFont typeface="+mj-lt"/>
              <a:buAutoNum type="arabicPeriod"/>
            </a:pPr>
            <a:r>
              <a:rPr lang="pl-PL" sz="2400" b="1" dirty="0"/>
              <a:t>Cel - Zwiększanie infiltracji wód  powierzchniowych do wód podziemnych </a:t>
            </a:r>
          </a:p>
          <a:p>
            <a:pPr>
              <a:lnSpc>
                <a:spcPct val="150000"/>
              </a:lnSpc>
            </a:pPr>
            <a:r>
              <a:rPr lang="pl-PL" sz="2400" dirty="0"/>
              <a:t> (zbiorniki infiltracyjne, zastawki na rowach melioracyjnych spowalniające odpływ, spowalnianie spływów powierzchniowych – uprawa konserwująca gleby)</a:t>
            </a:r>
          </a:p>
        </p:txBody>
      </p:sp>
      <p:pic>
        <p:nvPicPr>
          <p:cNvPr id="4" name="Obraz 3"/>
          <p:cNvPicPr>
            <a:picLocks noChangeAspect="1"/>
          </p:cNvPicPr>
          <p:nvPr/>
        </p:nvPicPr>
        <p:blipFill>
          <a:blip r:embed="rId2"/>
          <a:stretch>
            <a:fillRect/>
          </a:stretch>
        </p:blipFill>
        <p:spPr>
          <a:xfrm>
            <a:off x="1307646" y="2486526"/>
            <a:ext cx="8917365" cy="4310229"/>
          </a:xfrm>
          <a:prstGeom prst="rect">
            <a:avLst/>
          </a:prstGeom>
        </p:spPr>
      </p:pic>
      <p:sp>
        <p:nvSpPr>
          <p:cNvPr id="15" name="pole tekstowe 14"/>
          <p:cNvSpPr txBox="1"/>
          <p:nvPr/>
        </p:nvSpPr>
        <p:spPr>
          <a:xfrm>
            <a:off x="4376094" y="3730291"/>
            <a:ext cx="2305442" cy="369332"/>
          </a:xfrm>
          <a:prstGeom prst="rect">
            <a:avLst/>
          </a:prstGeom>
          <a:solidFill>
            <a:schemeClr val="accent5">
              <a:lumMod val="60000"/>
              <a:lumOff val="40000"/>
            </a:schemeClr>
          </a:solidFill>
        </p:spPr>
        <p:txBody>
          <a:bodyPr wrap="square" rtlCol="0">
            <a:spAutoFit/>
          </a:bodyPr>
          <a:lstStyle/>
          <a:p>
            <a:r>
              <a:rPr lang="pl-PL" dirty="0"/>
              <a:t>Zbiornik infiltracyjny </a:t>
            </a:r>
            <a:endParaRPr lang="en-GB" dirty="0"/>
          </a:p>
        </p:txBody>
      </p:sp>
      <p:pic>
        <p:nvPicPr>
          <p:cNvPr id="6" name="logo1.png" descr="D:\PIOTREK\IUNG\SIW\powerpoint\logo1.png">
            <a:extLst>
              <a:ext uri="{FF2B5EF4-FFF2-40B4-BE49-F238E27FC236}">
                <a16:creationId xmlns:a16="http://schemas.microsoft.com/office/drawing/2014/main" id="{783ACCB4-E0C3-E0CF-BAB8-C91D61DA6820}"/>
              </a:ext>
            </a:extLst>
          </p:cNvPr>
          <p:cNvPicPr>
            <a:picLocks noChangeAspect="1"/>
          </p:cNvPicPr>
          <p:nvPr/>
        </p:nvPicPr>
        <p:blipFill>
          <a:blip r:embed="rId3" r:link="rId4" cstate="print"/>
          <a:stretch>
            <a:fillRect/>
          </a:stretch>
        </p:blipFill>
        <p:spPr>
          <a:xfrm>
            <a:off x="9385634" y="6483228"/>
            <a:ext cx="2616337" cy="374772"/>
          </a:xfrm>
          <a:prstGeom prst="rect">
            <a:avLst/>
          </a:prstGeom>
        </p:spPr>
      </p:pic>
      <p:pic>
        <p:nvPicPr>
          <p:cNvPr id="7" name="Obraz 6">
            <a:extLst>
              <a:ext uri="{FF2B5EF4-FFF2-40B4-BE49-F238E27FC236}">
                <a16:creationId xmlns:a16="http://schemas.microsoft.com/office/drawing/2014/main" id="{BB6E77F7-CD35-1AD0-B936-82D76327ECB8}"/>
              </a:ext>
            </a:extLst>
          </p:cNvPr>
          <p:cNvPicPr>
            <a:picLocks noChangeAspect="1"/>
          </p:cNvPicPr>
          <p:nvPr/>
        </p:nvPicPr>
        <p:blipFill>
          <a:blip r:embed="rId5"/>
          <a:stretch>
            <a:fillRect/>
          </a:stretch>
        </p:blipFill>
        <p:spPr>
          <a:xfrm>
            <a:off x="9795210" y="5678376"/>
            <a:ext cx="2396790" cy="743607"/>
          </a:xfrm>
          <a:prstGeom prst="rect">
            <a:avLst/>
          </a:prstGeom>
        </p:spPr>
      </p:pic>
    </p:spTree>
    <p:extLst>
      <p:ext uri="{BB962C8B-B14F-4D97-AF65-F5344CB8AC3E}">
        <p14:creationId xmlns:p14="http://schemas.microsoft.com/office/powerpoint/2010/main" val="3066495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t="7215"/>
          <a:stretch/>
        </p:blipFill>
        <p:spPr>
          <a:xfrm>
            <a:off x="2076945" y="3601453"/>
            <a:ext cx="8265312" cy="3189872"/>
          </a:xfrm>
          <a:prstGeom prst="rect">
            <a:avLst/>
          </a:prstGeom>
        </p:spPr>
      </p:pic>
      <p:sp>
        <p:nvSpPr>
          <p:cNvPr id="2" name="pole tekstowe 1"/>
          <p:cNvSpPr txBox="1"/>
          <p:nvPr/>
        </p:nvSpPr>
        <p:spPr>
          <a:xfrm>
            <a:off x="289483" y="767208"/>
            <a:ext cx="11492941" cy="2954655"/>
          </a:xfrm>
          <a:prstGeom prst="rect">
            <a:avLst/>
          </a:prstGeom>
          <a:noFill/>
        </p:spPr>
        <p:txBody>
          <a:bodyPr wrap="square" rtlCol="0">
            <a:spAutoFit/>
          </a:bodyPr>
          <a:lstStyle/>
          <a:p>
            <a:pPr>
              <a:lnSpc>
                <a:spcPct val="150000"/>
              </a:lnSpc>
            </a:pPr>
            <a:r>
              <a:rPr lang="pl-PL" sz="2000" b="1" dirty="0"/>
              <a:t>2. </a:t>
            </a:r>
            <a:r>
              <a:rPr lang="pl-PL" sz="2400" dirty="0"/>
              <a:t>Większe przechwytywanie wody  poprzez zieloną, niebieską i szarą infrastrukturę </a:t>
            </a:r>
          </a:p>
          <a:p>
            <a:pPr marL="342900" indent="-342900">
              <a:lnSpc>
                <a:spcPct val="150000"/>
              </a:lnSpc>
              <a:buFont typeface="+mj-lt"/>
              <a:buAutoNum type="arabicPeriod"/>
            </a:pPr>
            <a:r>
              <a:rPr lang="pl-PL" sz="2000" dirty="0">
                <a:solidFill>
                  <a:schemeClr val="accent6">
                    <a:lumMod val="75000"/>
                  </a:schemeClr>
                </a:solidFill>
              </a:rPr>
              <a:t>zielona infrastruktura </a:t>
            </a:r>
            <a:r>
              <a:rPr lang="pl-PL" sz="2000" dirty="0"/>
              <a:t>– rozwiązania oparte na przyrodzie (np. próchnica w glebie, zalesienia, pasy roślinne, miedze śródpolne,  mokradła i torfowiska)</a:t>
            </a:r>
          </a:p>
          <a:p>
            <a:pPr marL="342900" indent="-342900">
              <a:lnSpc>
                <a:spcPct val="150000"/>
              </a:lnSpc>
              <a:buFont typeface="+mj-lt"/>
              <a:buAutoNum type="arabicPeriod"/>
            </a:pPr>
            <a:r>
              <a:rPr lang="pl-PL" sz="2000" dirty="0">
                <a:solidFill>
                  <a:schemeClr val="accent1">
                    <a:lumMod val="75000"/>
                  </a:schemeClr>
                </a:solidFill>
              </a:rPr>
              <a:t>niebieska infrastruktura </a:t>
            </a:r>
            <a:r>
              <a:rPr lang="pl-PL" sz="2000" dirty="0"/>
              <a:t>– zbiorniki wodne, stawy, kanały, systemy retencji powierzchniowej,</a:t>
            </a:r>
          </a:p>
          <a:p>
            <a:pPr marL="342900" indent="-342900">
              <a:lnSpc>
                <a:spcPct val="150000"/>
              </a:lnSpc>
              <a:buFont typeface="+mj-lt"/>
              <a:buAutoNum type="arabicPeriod"/>
            </a:pPr>
            <a:r>
              <a:rPr lang="pl-PL" sz="2000" dirty="0">
                <a:solidFill>
                  <a:schemeClr val="bg1">
                    <a:lumMod val="65000"/>
                  </a:schemeClr>
                </a:solidFill>
              </a:rPr>
              <a:t>szara infrastruktura </a:t>
            </a:r>
            <a:r>
              <a:rPr lang="pl-PL" sz="2000" dirty="0"/>
              <a:t>– techniczne systemy retencji (zbiorniki techniczne,  przechwytywanie wody z infrastruktury – dachy budynków).</a:t>
            </a:r>
          </a:p>
        </p:txBody>
      </p:sp>
      <p:sp>
        <p:nvSpPr>
          <p:cNvPr id="7" name="pole tekstowe 6">
            <a:extLst>
              <a:ext uri="{FF2B5EF4-FFF2-40B4-BE49-F238E27FC236}">
                <a16:creationId xmlns:a16="http://schemas.microsoft.com/office/drawing/2014/main" id="{C4730ED0-5FA8-EDDB-DD8C-14F4388E52C8}"/>
              </a:ext>
            </a:extLst>
          </p:cNvPr>
          <p:cNvSpPr txBox="1"/>
          <p:nvPr/>
        </p:nvSpPr>
        <p:spPr>
          <a:xfrm>
            <a:off x="389739" y="104102"/>
            <a:ext cx="10925175" cy="584775"/>
          </a:xfrm>
          <a:prstGeom prst="rect">
            <a:avLst/>
          </a:prstGeom>
          <a:noFill/>
        </p:spPr>
        <p:txBody>
          <a:bodyPr wrap="square">
            <a:spAutoFit/>
          </a:bodyPr>
          <a:lstStyle/>
          <a:p>
            <a:r>
              <a:rPr lang="pl-PL" sz="3200" b="1" dirty="0"/>
              <a:t>12 przykładów działań zarzadzania ryzykiem suszy</a:t>
            </a:r>
          </a:p>
        </p:txBody>
      </p:sp>
    </p:spTree>
    <p:extLst>
      <p:ext uri="{BB962C8B-B14F-4D97-AF65-F5344CB8AC3E}">
        <p14:creationId xmlns:p14="http://schemas.microsoft.com/office/powerpoint/2010/main" val="1056330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0" y="766941"/>
            <a:ext cx="11492941" cy="5632311"/>
          </a:xfrm>
          <a:prstGeom prst="rect">
            <a:avLst/>
          </a:prstGeom>
          <a:noFill/>
        </p:spPr>
        <p:txBody>
          <a:bodyPr wrap="square" rtlCol="0">
            <a:spAutoFit/>
          </a:bodyPr>
          <a:lstStyle/>
          <a:p>
            <a:pPr>
              <a:lnSpc>
                <a:spcPct val="150000"/>
              </a:lnSpc>
            </a:pPr>
            <a:r>
              <a:rPr lang="pl-PL" sz="2400" dirty="0"/>
              <a:t>3. Zarządzanie jeziorami i obszarami podmokłymi </a:t>
            </a:r>
            <a:r>
              <a:rPr lang="pl-PL" dirty="0"/>
              <a:t>– ochrona przed zanieczyszczeniami, retencja wody.</a:t>
            </a:r>
            <a:endParaRPr lang="pl-PL" sz="2400" dirty="0"/>
          </a:p>
          <a:p>
            <a:pPr>
              <a:lnSpc>
                <a:spcPct val="150000"/>
              </a:lnSpc>
            </a:pPr>
            <a:r>
              <a:rPr lang="pl-PL" sz="2400" dirty="0"/>
              <a:t>4. Powtórne wykorzystanie wody – odsalanie i recykling.</a:t>
            </a:r>
          </a:p>
          <a:p>
            <a:pPr>
              <a:lnSpc>
                <a:spcPct val="150000"/>
              </a:lnSpc>
            </a:pPr>
            <a:r>
              <a:rPr lang="pl-PL" sz="2400" dirty="0"/>
              <a:t>5. Poprawa efektywności </a:t>
            </a:r>
            <a:r>
              <a:rPr lang="pl-PL" sz="2400" dirty="0" err="1"/>
              <a:t>nawodnień</a:t>
            </a:r>
            <a:r>
              <a:rPr lang="pl-PL" sz="2400" dirty="0"/>
              <a:t> – nowoczesne systemy irygacyjne.</a:t>
            </a:r>
          </a:p>
          <a:p>
            <a:pPr>
              <a:lnSpc>
                <a:spcPct val="150000"/>
              </a:lnSpc>
            </a:pPr>
            <a:r>
              <a:rPr lang="pl-PL" sz="2400" dirty="0"/>
              <a:t>6. Kontrola erozji i ograniczanie degradacji środowiska.</a:t>
            </a:r>
          </a:p>
          <a:p>
            <a:pPr>
              <a:lnSpc>
                <a:spcPct val="150000"/>
              </a:lnSpc>
            </a:pPr>
            <a:r>
              <a:rPr lang="pl-PL" sz="2400" dirty="0"/>
              <a:t>7. Zmiana systemów uprawy i chowu zwierząt – praktyki bardziej odporne na suszę.</a:t>
            </a:r>
          </a:p>
          <a:p>
            <a:pPr>
              <a:lnSpc>
                <a:spcPct val="150000"/>
              </a:lnSpc>
            </a:pPr>
            <a:r>
              <a:rPr lang="pl-PL" sz="2400" dirty="0"/>
              <a:t>8. Systemy monitoringu i wczesnego ostrzegania.</a:t>
            </a:r>
          </a:p>
          <a:p>
            <a:pPr>
              <a:lnSpc>
                <a:spcPct val="150000"/>
              </a:lnSpc>
            </a:pPr>
            <a:r>
              <a:rPr lang="pl-PL" sz="2400" dirty="0"/>
              <a:t>9. Mikro-ubezpieczenia dla małych gospodarstw.</a:t>
            </a:r>
          </a:p>
          <a:p>
            <a:pPr>
              <a:lnSpc>
                <a:spcPct val="150000"/>
              </a:lnSpc>
            </a:pPr>
            <a:r>
              <a:rPr lang="pl-PL" sz="2400" dirty="0"/>
              <a:t>10. Wspólnotowe zarządzanie zasobami wodnymi.</a:t>
            </a:r>
          </a:p>
          <a:p>
            <a:pPr>
              <a:lnSpc>
                <a:spcPct val="150000"/>
              </a:lnSpc>
            </a:pPr>
            <a:r>
              <a:rPr lang="pl-PL" sz="2400" dirty="0"/>
              <a:t>11. Opłaty za użytkowanie wody – mechanizmy ekonomiczne.</a:t>
            </a:r>
          </a:p>
          <a:p>
            <a:pPr>
              <a:lnSpc>
                <a:spcPct val="150000"/>
              </a:lnSpc>
            </a:pPr>
            <a:r>
              <a:rPr lang="pl-PL" sz="2400" dirty="0"/>
              <a:t>12. Ograniczenie użytkowania obszarów o wysokim ryzyku susz</a:t>
            </a:r>
          </a:p>
        </p:txBody>
      </p:sp>
      <p:sp>
        <p:nvSpPr>
          <p:cNvPr id="6" name="pole tekstowe 5">
            <a:extLst>
              <a:ext uri="{FF2B5EF4-FFF2-40B4-BE49-F238E27FC236}">
                <a16:creationId xmlns:a16="http://schemas.microsoft.com/office/drawing/2014/main" id="{C4730ED0-5FA8-EDDB-DD8C-14F4388E52C8}"/>
              </a:ext>
            </a:extLst>
          </p:cNvPr>
          <p:cNvSpPr txBox="1"/>
          <p:nvPr/>
        </p:nvSpPr>
        <p:spPr>
          <a:xfrm>
            <a:off x="389739" y="104102"/>
            <a:ext cx="10925175" cy="584775"/>
          </a:xfrm>
          <a:prstGeom prst="rect">
            <a:avLst/>
          </a:prstGeom>
          <a:noFill/>
        </p:spPr>
        <p:txBody>
          <a:bodyPr wrap="square">
            <a:spAutoFit/>
          </a:bodyPr>
          <a:lstStyle/>
          <a:p>
            <a:r>
              <a:rPr lang="pl-PL" sz="3200" b="1" dirty="0"/>
              <a:t>12 przykładów działań zarzadzania ryzykiem suszy</a:t>
            </a:r>
          </a:p>
        </p:txBody>
      </p:sp>
      <p:pic>
        <p:nvPicPr>
          <p:cNvPr id="4" name="logo1.png" descr="D:\PIOTREK\IUNG\SIW\powerpoint\logo1.png">
            <a:extLst>
              <a:ext uri="{FF2B5EF4-FFF2-40B4-BE49-F238E27FC236}">
                <a16:creationId xmlns:a16="http://schemas.microsoft.com/office/drawing/2014/main" id="{783ACCB4-E0C3-E0CF-BAB8-C91D61DA6820}"/>
              </a:ext>
            </a:extLst>
          </p:cNvPr>
          <p:cNvPicPr>
            <a:picLocks noChangeAspect="1"/>
          </p:cNvPicPr>
          <p:nvPr/>
        </p:nvPicPr>
        <p:blipFill>
          <a:blip r:embed="rId2" r:link="rId3" cstate="print"/>
          <a:stretch>
            <a:fillRect/>
          </a:stretch>
        </p:blipFill>
        <p:spPr>
          <a:xfrm>
            <a:off x="9187385" y="6404755"/>
            <a:ext cx="2616337" cy="374772"/>
          </a:xfrm>
          <a:prstGeom prst="rect">
            <a:avLst/>
          </a:prstGeom>
        </p:spPr>
      </p:pic>
      <p:pic>
        <p:nvPicPr>
          <p:cNvPr id="5" name="Obraz 4">
            <a:extLst>
              <a:ext uri="{FF2B5EF4-FFF2-40B4-BE49-F238E27FC236}">
                <a16:creationId xmlns:a16="http://schemas.microsoft.com/office/drawing/2014/main" id="{BB6E77F7-CD35-1AD0-B936-82D76327ECB8}"/>
              </a:ext>
            </a:extLst>
          </p:cNvPr>
          <p:cNvPicPr>
            <a:picLocks noChangeAspect="1"/>
          </p:cNvPicPr>
          <p:nvPr/>
        </p:nvPicPr>
        <p:blipFill>
          <a:blip r:embed="rId4"/>
          <a:stretch>
            <a:fillRect/>
          </a:stretch>
        </p:blipFill>
        <p:spPr>
          <a:xfrm>
            <a:off x="9187385" y="5577840"/>
            <a:ext cx="2396790" cy="743607"/>
          </a:xfrm>
          <a:prstGeom prst="rect">
            <a:avLst/>
          </a:prstGeom>
        </p:spPr>
      </p:pic>
    </p:spTree>
    <p:extLst>
      <p:ext uri="{BB962C8B-B14F-4D97-AF65-F5344CB8AC3E}">
        <p14:creationId xmlns:p14="http://schemas.microsoft.com/office/powerpoint/2010/main" val="3369320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E9ACB25-5A95-4D12-A60B-DC7D9EDF6347}"/>
              </a:ext>
            </a:extLst>
          </p:cNvPr>
          <p:cNvPicPr>
            <a:picLocks noChangeAspect="1"/>
          </p:cNvPicPr>
          <p:nvPr/>
        </p:nvPicPr>
        <p:blipFill>
          <a:blip r:embed="rId2"/>
          <a:stretch>
            <a:fillRect/>
          </a:stretch>
        </p:blipFill>
        <p:spPr>
          <a:xfrm>
            <a:off x="47537" y="957752"/>
            <a:ext cx="12184655" cy="5978106"/>
          </a:xfrm>
          <a:prstGeom prst="rect">
            <a:avLst/>
          </a:prstGeom>
        </p:spPr>
      </p:pic>
      <p:sp>
        <p:nvSpPr>
          <p:cNvPr id="7" name="Textplatzhalter 2">
            <a:extLst>
              <a:ext uri="{FF2B5EF4-FFF2-40B4-BE49-F238E27FC236}">
                <a16:creationId xmlns:a16="http://schemas.microsoft.com/office/drawing/2014/main" id="{0ABB1539-7D38-40A5-A26E-0906599F02D8}"/>
              </a:ext>
            </a:extLst>
          </p:cNvPr>
          <p:cNvSpPr txBox="1">
            <a:spLocks/>
          </p:cNvSpPr>
          <p:nvPr/>
        </p:nvSpPr>
        <p:spPr>
          <a:xfrm>
            <a:off x="1612904" y="0"/>
            <a:ext cx="8792831" cy="957752"/>
          </a:xfrm>
          <a:prstGeom prst="rect">
            <a:avLst/>
          </a:prstGeom>
        </p:spPr>
        <p:txBody>
          <a:bodyPr vert="horz" lIns="91440" tIns="45720" rIns="91440" bIns="45720" rtlCol="0" anchor="ctr">
            <a:normAutofit/>
          </a:bodyPr>
          <a:lstStyle>
            <a:defPPr>
              <a:defRPr lang="pl-P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4800" b="1" dirty="0">
                <a:solidFill>
                  <a:schemeClr val="tx1"/>
                </a:solidFill>
              </a:rPr>
              <a:t>Ryzyko</a:t>
            </a:r>
            <a:r>
              <a:rPr lang="pl-PL" sz="4800" b="1" dirty="0">
                <a:solidFill>
                  <a:srgbClr val="FF0000"/>
                </a:solidFill>
              </a:rPr>
              <a:t> = Zagrożenie * </a:t>
            </a:r>
            <a:r>
              <a:rPr lang="pl-PL" sz="4800" b="1" dirty="0">
                <a:solidFill>
                  <a:schemeClr val="accent4">
                    <a:lumMod val="75000"/>
                  </a:schemeClr>
                </a:solidFill>
              </a:rPr>
              <a:t>Podatność</a:t>
            </a:r>
            <a:endParaRPr lang="de-AT" sz="4800" b="1" dirty="0">
              <a:solidFill>
                <a:schemeClr val="accent4">
                  <a:lumMod val="75000"/>
                </a:schemeClr>
              </a:solidFill>
            </a:endParaRPr>
          </a:p>
        </p:txBody>
      </p:sp>
      <p:sp>
        <p:nvSpPr>
          <p:cNvPr id="3" name="pole tekstowe 2">
            <a:extLst>
              <a:ext uri="{FF2B5EF4-FFF2-40B4-BE49-F238E27FC236}">
                <a16:creationId xmlns:a16="http://schemas.microsoft.com/office/drawing/2014/main" id="{2F2B1B33-4A10-25EA-3956-8ADFC73F5456}"/>
              </a:ext>
            </a:extLst>
          </p:cNvPr>
          <p:cNvSpPr txBox="1"/>
          <p:nvPr/>
        </p:nvSpPr>
        <p:spPr>
          <a:xfrm>
            <a:off x="155276" y="2040223"/>
            <a:ext cx="4909093" cy="1138773"/>
          </a:xfrm>
          <a:prstGeom prst="rect">
            <a:avLst/>
          </a:prstGeom>
          <a:noFill/>
        </p:spPr>
        <p:txBody>
          <a:bodyPr wrap="square">
            <a:spAutoFit/>
          </a:bodyPr>
          <a:lstStyle/>
          <a:p>
            <a:r>
              <a:rPr lang="pl-PL" dirty="0"/>
              <a:t>Ocena potencjału uprawy </a:t>
            </a:r>
            <a:r>
              <a:rPr lang="pl-PL" dirty="0" err="1"/>
              <a:t>bezorkowej</a:t>
            </a:r>
            <a:r>
              <a:rPr lang="pl-PL" dirty="0"/>
              <a:t> (NT) w zwiększaniu odporności zlewni rolniczych na ekstremalne warunki klimatyczne </a:t>
            </a:r>
          </a:p>
          <a:p>
            <a:r>
              <a:rPr lang="pl-PL" sz="1400" dirty="0"/>
              <a:t>(Samanta i inni 2025; </a:t>
            </a:r>
            <a:r>
              <a:rPr lang="pt-BR" sz="1400" dirty="0"/>
              <a:t>DOI: </a:t>
            </a:r>
            <a:r>
              <a:rPr lang="pt-BR" sz="1400" dirty="0">
                <a:hlinkClick r:id="rId3"/>
              </a:rPr>
              <a:t>10.1016/j.scitotenv.2025.180495 </a:t>
            </a:r>
            <a:r>
              <a:rPr lang="pl-PL" sz="1400" dirty="0"/>
              <a:t>).</a:t>
            </a:r>
          </a:p>
        </p:txBody>
      </p:sp>
      <p:sp>
        <p:nvSpPr>
          <p:cNvPr id="4" name="pole tekstowe 3">
            <a:extLst>
              <a:ext uri="{FF2B5EF4-FFF2-40B4-BE49-F238E27FC236}">
                <a16:creationId xmlns:a16="http://schemas.microsoft.com/office/drawing/2014/main" id="{C03D1E67-87C3-D132-F81C-D4B3C51DCD9C}"/>
              </a:ext>
            </a:extLst>
          </p:cNvPr>
          <p:cNvSpPr txBox="1"/>
          <p:nvPr/>
        </p:nvSpPr>
        <p:spPr>
          <a:xfrm>
            <a:off x="155276" y="3178996"/>
            <a:ext cx="4657884" cy="2154436"/>
          </a:xfrm>
          <a:prstGeom prst="rect">
            <a:avLst/>
          </a:prstGeom>
          <a:noFill/>
        </p:spPr>
        <p:txBody>
          <a:bodyPr wrap="square" rtlCol="0">
            <a:spAutoFit/>
          </a:bodyPr>
          <a:lstStyle/>
          <a:p>
            <a:r>
              <a:rPr lang="pl-PL" sz="2000" b="1" dirty="0"/>
              <a:t>33% - mniejszy odpływ powierzchniowy </a:t>
            </a:r>
          </a:p>
          <a:p>
            <a:r>
              <a:rPr lang="pl-PL" sz="2000" b="1" dirty="0"/>
              <a:t>58%  - mniejsze zmywanie resztek  roślinnych znajdujących się na polu</a:t>
            </a:r>
          </a:p>
          <a:p>
            <a:r>
              <a:rPr lang="pl-PL" sz="2000" b="1" dirty="0"/>
              <a:t>55-59 % -  mniejsza  erozja wodna</a:t>
            </a:r>
          </a:p>
          <a:p>
            <a:endParaRPr lang="pl-PL" dirty="0"/>
          </a:p>
          <a:p>
            <a:endParaRPr lang="pl-PL" dirty="0"/>
          </a:p>
          <a:p>
            <a:endParaRPr lang="pl-PL" dirty="0"/>
          </a:p>
        </p:txBody>
      </p:sp>
      <p:sp>
        <p:nvSpPr>
          <p:cNvPr id="6" name="pole tekstowe 5">
            <a:extLst>
              <a:ext uri="{FF2B5EF4-FFF2-40B4-BE49-F238E27FC236}">
                <a16:creationId xmlns:a16="http://schemas.microsoft.com/office/drawing/2014/main" id="{B7ECC128-83D7-B85D-4687-399FF6A53451}"/>
              </a:ext>
            </a:extLst>
          </p:cNvPr>
          <p:cNvSpPr txBox="1"/>
          <p:nvPr/>
        </p:nvSpPr>
        <p:spPr>
          <a:xfrm>
            <a:off x="7125228" y="6488668"/>
            <a:ext cx="5066772" cy="369332"/>
          </a:xfrm>
          <a:prstGeom prst="rect">
            <a:avLst/>
          </a:prstGeom>
          <a:noFill/>
        </p:spPr>
        <p:txBody>
          <a:bodyPr wrap="none" rtlCol="0">
            <a:spAutoFit/>
          </a:bodyPr>
          <a:lstStyle/>
          <a:p>
            <a:r>
              <a:rPr lang="pl-PL" dirty="0">
                <a:solidFill>
                  <a:srgbClr val="FF0000"/>
                </a:solidFill>
              </a:rPr>
              <a:t>Województwo Lubelskie, gmina Piaski, jesień 2024   </a:t>
            </a:r>
          </a:p>
        </p:txBody>
      </p:sp>
      <p:sp>
        <p:nvSpPr>
          <p:cNvPr id="8" name="pole tekstowe 7">
            <a:extLst>
              <a:ext uri="{FF2B5EF4-FFF2-40B4-BE49-F238E27FC236}">
                <a16:creationId xmlns:a16="http://schemas.microsoft.com/office/drawing/2014/main" id="{08B83D87-0486-8CC0-776D-73BA89134108}"/>
              </a:ext>
            </a:extLst>
          </p:cNvPr>
          <p:cNvSpPr txBox="1"/>
          <p:nvPr/>
        </p:nvSpPr>
        <p:spPr>
          <a:xfrm>
            <a:off x="393389" y="1219516"/>
            <a:ext cx="4181658" cy="584775"/>
          </a:xfrm>
          <a:prstGeom prst="rect">
            <a:avLst/>
          </a:prstGeom>
          <a:noFill/>
        </p:spPr>
        <p:txBody>
          <a:bodyPr wrap="none" rtlCol="0">
            <a:spAutoFit/>
          </a:bodyPr>
          <a:lstStyle/>
          <a:p>
            <a:r>
              <a:rPr lang="pl-PL" sz="3200" dirty="0"/>
              <a:t>NT – uprawa </a:t>
            </a:r>
            <a:r>
              <a:rPr lang="pl-PL" sz="3200" dirty="0" err="1"/>
              <a:t>bezorkowa</a:t>
            </a:r>
            <a:endParaRPr lang="pl-PL" sz="3200" dirty="0"/>
          </a:p>
        </p:txBody>
      </p:sp>
      <p:sp>
        <p:nvSpPr>
          <p:cNvPr id="9" name="pole tekstowe 8">
            <a:extLst>
              <a:ext uri="{FF2B5EF4-FFF2-40B4-BE49-F238E27FC236}">
                <a16:creationId xmlns:a16="http://schemas.microsoft.com/office/drawing/2014/main" id="{CFCD9FD9-5B02-CE4C-B467-B9D260EEB44F}"/>
              </a:ext>
            </a:extLst>
          </p:cNvPr>
          <p:cNvSpPr txBox="1"/>
          <p:nvPr/>
        </p:nvSpPr>
        <p:spPr>
          <a:xfrm>
            <a:off x="5505351" y="1206600"/>
            <a:ext cx="6726841" cy="584775"/>
          </a:xfrm>
          <a:prstGeom prst="rect">
            <a:avLst/>
          </a:prstGeom>
          <a:noFill/>
        </p:spPr>
        <p:txBody>
          <a:bodyPr wrap="none" rtlCol="0">
            <a:spAutoFit/>
          </a:bodyPr>
          <a:lstStyle/>
          <a:p>
            <a:r>
              <a:rPr lang="pl-PL" sz="3200" dirty="0"/>
              <a:t>CT – uprawa orkowa  (konwencjonalna)</a:t>
            </a:r>
          </a:p>
        </p:txBody>
      </p:sp>
    </p:spTree>
    <p:extLst>
      <p:ext uri="{BB962C8B-B14F-4D97-AF65-F5344CB8AC3E}">
        <p14:creationId xmlns:p14="http://schemas.microsoft.com/office/powerpoint/2010/main" val="4007089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117436" y="1077218"/>
            <a:ext cx="10469945" cy="5841662"/>
          </a:xfrm>
          <a:prstGeom prst="rect">
            <a:avLst/>
          </a:prstGeom>
        </p:spPr>
      </p:pic>
      <p:sp>
        <p:nvSpPr>
          <p:cNvPr id="9" name="pole tekstowe 8">
            <a:extLst>
              <a:ext uri="{FF2B5EF4-FFF2-40B4-BE49-F238E27FC236}">
                <a16:creationId xmlns:a16="http://schemas.microsoft.com/office/drawing/2014/main" id="{6B57758F-744B-C291-B298-1DA9F5C374E0}"/>
              </a:ext>
            </a:extLst>
          </p:cNvPr>
          <p:cNvSpPr txBox="1"/>
          <p:nvPr/>
        </p:nvSpPr>
        <p:spPr>
          <a:xfrm>
            <a:off x="217399" y="0"/>
            <a:ext cx="11724904" cy="1077218"/>
          </a:xfrm>
          <a:prstGeom prst="rect">
            <a:avLst/>
          </a:prstGeom>
          <a:noFill/>
        </p:spPr>
        <p:txBody>
          <a:bodyPr wrap="square">
            <a:spAutoFit/>
          </a:bodyPr>
          <a:lstStyle/>
          <a:p>
            <a:pPr algn="ctr"/>
            <a:r>
              <a:rPr lang="pl-PL" sz="3200" b="1" dirty="0"/>
              <a:t>Klimat a rolnictwo w Polsce </a:t>
            </a:r>
          </a:p>
          <a:p>
            <a:pPr algn="ctr"/>
            <a:r>
              <a:rPr lang="pl-PL" sz="3200" b="1" dirty="0">
                <a:solidFill>
                  <a:schemeClr val="accent6">
                    <a:lumMod val="75000"/>
                  </a:schemeClr>
                </a:solidFill>
              </a:rPr>
              <a:t>Wzrastające plony krajowe</a:t>
            </a:r>
            <a:r>
              <a:rPr lang="pl-PL" sz="3200" b="1" dirty="0">
                <a:solidFill>
                  <a:srgbClr val="FF0000"/>
                </a:solidFill>
              </a:rPr>
              <a:t>, częstsze susze, przymrozki, burze </a:t>
            </a:r>
            <a:r>
              <a:rPr lang="pl-PL" sz="3200" b="1" dirty="0" err="1">
                <a:solidFill>
                  <a:srgbClr val="FF0000"/>
                </a:solidFill>
              </a:rPr>
              <a:t>ect</a:t>
            </a:r>
            <a:r>
              <a:rPr lang="pl-PL" sz="3200" b="1" dirty="0">
                <a:solidFill>
                  <a:srgbClr val="FF0000"/>
                </a:solidFill>
              </a:rPr>
              <a:t>.</a:t>
            </a:r>
          </a:p>
        </p:txBody>
      </p:sp>
      <p:cxnSp>
        <p:nvCxnSpPr>
          <p:cNvPr id="8" name="Łącznik prosty 7">
            <a:extLst>
              <a:ext uri="{FF2B5EF4-FFF2-40B4-BE49-F238E27FC236}">
                <a16:creationId xmlns:a16="http://schemas.microsoft.com/office/drawing/2014/main" id="{64E5A5ED-DE36-874B-745D-934EB6594B14}"/>
              </a:ext>
            </a:extLst>
          </p:cNvPr>
          <p:cNvCxnSpPr/>
          <p:nvPr/>
        </p:nvCxnSpPr>
        <p:spPr>
          <a:xfrm flipV="1">
            <a:off x="7377545" y="3096491"/>
            <a:ext cx="187037" cy="13508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Łącznik prosty 9">
            <a:extLst>
              <a:ext uri="{FF2B5EF4-FFF2-40B4-BE49-F238E27FC236}">
                <a16:creationId xmlns:a16="http://schemas.microsoft.com/office/drawing/2014/main" id="{2DAB1168-16CA-4E0F-A1DC-6312E38AE468}"/>
              </a:ext>
            </a:extLst>
          </p:cNvPr>
          <p:cNvCxnSpPr>
            <a:cxnSpLocks/>
          </p:cNvCxnSpPr>
          <p:nvPr/>
        </p:nvCxnSpPr>
        <p:spPr>
          <a:xfrm flipV="1">
            <a:off x="7450044" y="3087832"/>
            <a:ext cx="377537" cy="28748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Łącznik prosty 16">
            <a:extLst>
              <a:ext uri="{FF2B5EF4-FFF2-40B4-BE49-F238E27FC236}">
                <a16:creationId xmlns:a16="http://schemas.microsoft.com/office/drawing/2014/main" id="{E4F7DB2A-F370-658C-5FE7-485428049505}"/>
              </a:ext>
            </a:extLst>
          </p:cNvPr>
          <p:cNvCxnSpPr>
            <a:cxnSpLocks/>
          </p:cNvCxnSpPr>
          <p:nvPr/>
        </p:nvCxnSpPr>
        <p:spPr>
          <a:xfrm flipV="1">
            <a:off x="7523018" y="3177887"/>
            <a:ext cx="377062" cy="31519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Łącznik prosty 29">
            <a:extLst>
              <a:ext uri="{FF2B5EF4-FFF2-40B4-BE49-F238E27FC236}">
                <a16:creationId xmlns:a16="http://schemas.microsoft.com/office/drawing/2014/main" id="{963ED687-3ED2-A7EF-5F3B-45F053369A3E}"/>
              </a:ext>
            </a:extLst>
          </p:cNvPr>
          <p:cNvCxnSpPr>
            <a:cxnSpLocks/>
          </p:cNvCxnSpPr>
          <p:nvPr/>
        </p:nvCxnSpPr>
        <p:spPr>
          <a:xfrm flipV="1">
            <a:off x="3743953" y="3566826"/>
            <a:ext cx="377537" cy="28748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Łącznik prosty 35">
            <a:extLst>
              <a:ext uri="{FF2B5EF4-FFF2-40B4-BE49-F238E27FC236}">
                <a16:creationId xmlns:a16="http://schemas.microsoft.com/office/drawing/2014/main" id="{72019B6F-A392-EE67-CF42-50226B3EEE13}"/>
              </a:ext>
            </a:extLst>
          </p:cNvPr>
          <p:cNvCxnSpPr>
            <a:cxnSpLocks/>
          </p:cNvCxnSpPr>
          <p:nvPr/>
        </p:nvCxnSpPr>
        <p:spPr>
          <a:xfrm flipV="1">
            <a:off x="3743953" y="3761802"/>
            <a:ext cx="377537" cy="28748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Łącznik prosty 36">
            <a:extLst>
              <a:ext uri="{FF2B5EF4-FFF2-40B4-BE49-F238E27FC236}">
                <a16:creationId xmlns:a16="http://schemas.microsoft.com/office/drawing/2014/main" id="{1BDABD86-98AD-612F-6B05-3BBF58837C41}"/>
              </a:ext>
            </a:extLst>
          </p:cNvPr>
          <p:cNvCxnSpPr>
            <a:cxnSpLocks/>
          </p:cNvCxnSpPr>
          <p:nvPr/>
        </p:nvCxnSpPr>
        <p:spPr>
          <a:xfrm flipV="1">
            <a:off x="3850969" y="4016690"/>
            <a:ext cx="191095" cy="15006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Łącznik prosty 38">
            <a:extLst>
              <a:ext uri="{FF2B5EF4-FFF2-40B4-BE49-F238E27FC236}">
                <a16:creationId xmlns:a16="http://schemas.microsoft.com/office/drawing/2014/main" id="{4FCAD5BB-1D0B-889C-8746-7221CC065310}"/>
              </a:ext>
            </a:extLst>
          </p:cNvPr>
          <p:cNvCxnSpPr>
            <a:cxnSpLocks/>
          </p:cNvCxnSpPr>
          <p:nvPr/>
        </p:nvCxnSpPr>
        <p:spPr>
          <a:xfrm flipV="1">
            <a:off x="7630243" y="3431744"/>
            <a:ext cx="235527" cy="19050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Łącznik prosty 42">
            <a:extLst>
              <a:ext uri="{FF2B5EF4-FFF2-40B4-BE49-F238E27FC236}">
                <a16:creationId xmlns:a16="http://schemas.microsoft.com/office/drawing/2014/main" id="{C65AF502-F28D-F94F-9C54-3922D93AC613}"/>
              </a:ext>
            </a:extLst>
          </p:cNvPr>
          <p:cNvCxnSpPr>
            <a:cxnSpLocks/>
          </p:cNvCxnSpPr>
          <p:nvPr/>
        </p:nvCxnSpPr>
        <p:spPr>
          <a:xfrm flipV="1">
            <a:off x="3850969" y="4244260"/>
            <a:ext cx="191095" cy="15818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Łącznik prosty 47">
            <a:extLst>
              <a:ext uri="{FF2B5EF4-FFF2-40B4-BE49-F238E27FC236}">
                <a16:creationId xmlns:a16="http://schemas.microsoft.com/office/drawing/2014/main" id="{8070E591-54D7-B33A-3ABA-5C1D1A5F673F}"/>
              </a:ext>
            </a:extLst>
          </p:cNvPr>
          <p:cNvCxnSpPr/>
          <p:nvPr/>
        </p:nvCxnSpPr>
        <p:spPr>
          <a:xfrm flipV="1">
            <a:off x="6482159" y="3795426"/>
            <a:ext cx="187037" cy="13508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Łącznik prosty 50">
            <a:extLst>
              <a:ext uri="{FF2B5EF4-FFF2-40B4-BE49-F238E27FC236}">
                <a16:creationId xmlns:a16="http://schemas.microsoft.com/office/drawing/2014/main" id="{EB0255B6-02F1-DABF-9AA8-D704D61F00E2}"/>
              </a:ext>
            </a:extLst>
          </p:cNvPr>
          <p:cNvCxnSpPr>
            <a:cxnSpLocks/>
          </p:cNvCxnSpPr>
          <p:nvPr/>
        </p:nvCxnSpPr>
        <p:spPr>
          <a:xfrm flipV="1">
            <a:off x="6360783" y="3196643"/>
            <a:ext cx="367010" cy="23235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Łącznik prosty 53">
            <a:extLst>
              <a:ext uri="{FF2B5EF4-FFF2-40B4-BE49-F238E27FC236}">
                <a16:creationId xmlns:a16="http://schemas.microsoft.com/office/drawing/2014/main" id="{A8A1A216-82F1-48A3-6151-2FFC372B7102}"/>
              </a:ext>
            </a:extLst>
          </p:cNvPr>
          <p:cNvCxnSpPr>
            <a:cxnSpLocks/>
          </p:cNvCxnSpPr>
          <p:nvPr/>
        </p:nvCxnSpPr>
        <p:spPr>
          <a:xfrm flipV="1">
            <a:off x="6382592" y="3429000"/>
            <a:ext cx="345201" cy="23877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Łącznik prosty 56">
            <a:extLst>
              <a:ext uri="{FF2B5EF4-FFF2-40B4-BE49-F238E27FC236}">
                <a16:creationId xmlns:a16="http://schemas.microsoft.com/office/drawing/2014/main" id="{D89EE242-7A50-50F9-08F3-04F46E11CB5A}"/>
              </a:ext>
            </a:extLst>
          </p:cNvPr>
          <p:cNvCxnSpPr>
            <a:cxnSpLocks/>
          </p:cNvCxnSpPr>
          <p:nvPr/>
        </p:nvCxnSpPr>
        <p:spPr>
          <a:xfrm flipV="1">
            <a:off x="6451497" y="3587355"/>
            <a:ext cx="266155" cy="19497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Łącznik prosty 60">
            <a:extLst>
              <a:ext uri="{FF2B5EF4-FFF2-40B4-BE49-F238E27FC236}">
                <a16:creationId xmlns:a16="http://schemas.microsoft.com/office/drawing/2014/main" id="{BBF3F0DB-83EA-DA98-F621-4291A68590F3}"/>
              </a:ext>
            </a:extLst>
          </p:cNvPr>
          <p:cNvCxnSpPr/>
          <p:nvPr/>
        </p:nvCxnSpPr>
        <p:spPr>
          <a:xfrm flipV="1">
            <a:off x="6506572" y="3956640"/>
            <a:ext cx="187037" cy="13508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Owal 61">
            <a:extLst>
              <a:ext uri="{FF2B5EF4-FFF2-40B4-BE49-F238E27FC236}">
                <a16:creationId xmlns:a16="http://schemas.microsoft.com/office/drawing/2014/main" id="{C51D7B84-8793-E5E2-C954-E7A3F485BBA5}"/>
              </a:ext>
            </a:extLst>
          </p:cNvPr>
          <p:cNvSpPr/>
          <p:nvPr/>
        </p:nvSpPr>
        <p:spPr>
          <a:xfrm>
            <a:off x="6381565" y="5964382"/>
            <a:ext cx="367010" cy="19497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Owal 62">
            <a:extLst>
              <a:ext uri="{FF2B5EF4-FFF2-40B4-BE49-F238E27FC236}">
                <a16:creationId xmlns:a16="http://schemas.microsoft.com/office/drawing/2014/main" id="{F1C36600-B7F3-5069-3F68-7C030E6F5670}"/>
              </a:ext>
            </a:extLst>
          </p:cNvPr>
          <p:cNvSpPr/>
          <p:nvPr/>
        </p:nvSpPr>
        <p:spPr>
          <a:xfrm>
            <a:off x="7263246" y="5933209"/>
            <a:ext cx="657616" cy="28748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Owal 63">
            <a:extLst>
              <a:ext uri="{FF2B5EF4-FFF2-40B4-BE49-F238E27FC236}">
                <a16:creationId xmlns:a16="http://schemas.microsoft.com/office/drawing/2014/main" id="{17CA9DF9-736B-826D-42E5-9CFE1D8F7036}"/>
              </a:ext>
            </a:extLst>
          </p:cNvPr>
          <p:cNvSpPr/>
          <p:nvPr/>
        </p:nvSpPr>
        <p:spPr>
          <a:xfrm>
            <a:off x="3676260" y="5930154"/>
            <a:ext cx="517576" cy="25284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Owal 64">
            <a:extLst>
              <a:ext uri="{FF2B5EF4-FFF2-40B4-BE49-F238E27FC236}">
                <a16:creationId xmlns:a16="http://schemas.microsoft.com/office/drawing/2014/main" id="{BCD37397-F6F5-51CA-5FF0-6184A3B86921}"/>
              </a:ext>
            </a:extLst>
          </p:cNvPr>
          <p:cNvSpPr/>
          <p:nvPr/>
        </p:nvSpPr>
        <p:spPr>
          <a:xfrm>
            <a:off x="3512767" y="5913830"/>
            <a:ext cx="860774" cy="287482"/>
          </a:xfrm>
          <a:prstGeom prst="ellipse">
            <a:avLst/>
          </a:pr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8" name="Owal 67">
            <a:extLst>
              <a:ext uri="{FF2B5EF4-FFF2-40B4-BE49-F238E27FC236}">
                <a16:creationId xmlns:a16="http://schemas.microsoft.com/office/drawing/2014/main" id="{EAF4C8A2-65F3-1EB3-A4F0-29FA9BA9DC29}"/>
              </a:ext>
            </a:extLst>
          </p:cNvPr>
          <p:cNvSpPr/>
          <p:nvPr/>
        </p:nvSpPr>
        <p:spPr>
          <a:xfrm>
            <a:off x="9649691" y="4714009"/>
            <a:ext cx="657616" cy="28748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ole tekstowe 68">
            <a:extLst>
              <a:ext uri="{FF2B5EF4-FFF2-40B4-BE49-F238E27FC236}">
                <a16:creationId xmlns:a16="http://schemas.microsoft.com/office/drawing/2014/main" id="{63F21750-701B-379C-F6C2-B8C7D4569898}"/>
              </a:ext>
            </a:extLst>
          </p:cNvPr>
          <p:cNvSpPr txBox="1"/>
          <p:nvPr/>
        </p:nvSpPr>
        <p:spPr>
          <a:xfrm>
            <a:off x="9319341" y="5107132"/>
            <a:ext cx="2478564" cy="646331"/>
          </a:xfrm>
          <a:prstGeom prst="rect">
            <a:avLst/>
          </a:prstGeom>
          <a:noFill/>
        </p:spPr>
        <p:txBody>
          <a:bodyPr wrap="none" rtlCol="0">
            <a:spAutoFit/>
          </a:bodyPr>
          <a:lstStyle/>
          <a:p>
            <a:r>
              <a:rPr lang="pl-PL" dirty="0"/>
              <a:t>Znaczące straty plonów </a:t>
            </a:r>
          </a:p>
          <a:p>
            <a:r>
              <a:rPr lang="pl-PL" dirty="0"/>
              <a:t>z powodu suszy </a:t>
            </a:r>
          </a:p>
        </p:txBody>
      </p:sp>
    </p:spTree>
    <p:extLst>
      <p:ext uri="{BB962C8B-B14F-4D97-AF65-F5344CB8AC3E}">
        <p14:creationId xmlns:p14="http://schemas.microsoft.com/office/powerpoint/2010/main" val="3329592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6B57758F-744B-C291-B298-1DA9F5C374E0}"/>
              </a:ext>
            </a:extLst>
          </p:cNvPr>
          <p:cNvSpPr txBox="1"/>
          <p:nvPr/>
        </p:nvSpPr>
        <p:spPr>
          <a:xfrm>
            <a:off x="0" y="103400"/>
            <a:ext cx="11724904" cy="523220"/>
          </a:xfrm>
          <a:prstGeom prst="rect">
            <a:avLst/>
          </a:prstGeom>
          <a:noFill/>
        </p:spPr>
        <p:txBody>
          <a:bodyPr wrap="square">
            <a:spAutoFit/>
          </a:bodyPr>
          <a:lstStyle/>
          <a:p>
            <a:pPr algn="ctr"/>
            <a:r>
              <a:rPr lang="pl-PL" sz="2800" b="1" dirty="0"/>
              <a:t>Podsumowanie</a:t>
            </a:r>
            <a:endParaRPr lang="pl-PL" sz="2800" b="1" dirty="0">
              <a:solidFill>
                <a:srgbClr val="FF0000"/>
              </a:solidFill>
            </a:endParaRPr>
          </a:p>
        </p:txBody>
      </p:sp>
      <p:pic>
        <p:nvPicPr>
          <p:cNvPr id="2" name="logo1.png" descr="D:\PIOTREK\IUNG\SIW\powerpoint\logo1.png">
            <a:extLst>
              <a:ext uri="{FF2B5EF4-FFF2-40B4-BE49-F238E27FC236}">
                <a16:creationId xmlns:a16="http://schemas.microsoft.com/office/drawing/2014/main" id="{783ACCB4-E0C3-E0CF-BAB8-C91D61DA6820}"/>
              </a:ext>
            </a:extLst>
          </p:cNvPr>
          <p:cNvPicPr>
            <a:picLocks noChangeAspect="1"/>
          </p:cNvPicPr>
          <p:nvPr/>
        </p:nvPicPr>
        <p:blipFill>
          <a:blip r:embed="rId3" r:link="rId4" cstate="print"/>
          <a:stretch>
            <a:fillRect/>
          </a:stretch>
        </p:blipFill>
        <p:spPr>
          <a:xfrm>
            <a:off x="9187385" y="6404755"/>
            <a:ext cx="2616337" cy="374772"/>
          </a:xfrm>
          <a:prstGeom prst="rect">
            <a:avLst/>
          </a:prstGeom>
        </p:spPr>
      </p:pic>
      <p:pic>
        <p:nvPicPr>
          <p:cNvPr id="5" name="Obraz 4">
            <a:extLst>
              <a:ext uri="{FF2B5EF4-FFF2-40B4-BE49-F238E27FC236}">
                <a16:creationId xmlns:a16="http://schemas.microsoft.com/office/drawing/2014/main" id="{BB6E77F7-CD35-1AD0-B936-82D76327ECB8}"/>
              </a:ext>
            </a:extLst>
          </p:cNvPr>
          <p:cNvPicPr>
            <a:picLocks noChangeAspect="1"/>
          </p:cNvPicPr>
          <p:nvPr/>
        </p:nvPicPr>
        <p:blipFill>
          <a:blip r:embed="rId5"/>
          <a:stretch>
            <a:fillRect/>
          </a:stretch>
        </p:blipFill>
        <p:spPr>
          <a:xfrm>
            <a:off x="9406932" y="4912609"/>
            <a:ext cx="2396790" cy="1531567"/>
          </a:xfrm>
          <a:prstGeom prst="rect">
            <a:avLst/>
          </a:prstGeom>
        </p:spPr>
      </p:pic>
      <p:sp>
        <p:nvSpPr>
          <p:cNvPr id="12" name="pole tekstowe 11">
            <a:extLst>
              <a:ext uri="{FF2B5EF4-FFF2-40B4-BE49-F238E27FC236}">
                <a16:creationId xmlns:a16="http://schemas.microsoft.com/office/drawing/2014/main" id="{8507BF0A-9B29-9F10-E4A1-3B2FA01BC6F9}"/>
              </a:ext>
            </a:extLst>
          </p:cNvPr>
          <p:cNvSpPr txBox="1"/>
          <p:nvPr/>
        </p:nvSpPr>
        <p:spPr>
          <a:xfrm>
            <a:off x="181162" y="413824"/>
            <a:ext cx="11543742" cy="5016758"/>
          </a:xfrm>
          <a:prstGeom prst="rect">
            <a:avLst/>
          </a:prstGeom>
          <a:noFill/>
        </p:spPr>
        <p:txBody>
          <a:bodyPr wrap="square">
            <a:spAutoFit/>
          </a:bodyPr>
          <a:lstStyle/>
          <a:p>
            <a:pPr marL="457200" indent="-457200" algn="just">
              <a:buFont typeface="Arial" panose="020B0604020202020204" pitchFamily="34" charset="0"/>
              <a:buChar char="•"/>
            </a:pPr>
            <a:endParaRPr lang="pl-PL" sz="2000" dirty="0"/>
          </a:p>
          <a:p>
            <a:pPr marL="457200" indent="-457200" algn="just">
              <a:buFont typeface="Arial" panose="020B0604020202020204" pitchFamily="34" charset="0"/>
              <a:buChar char="•"/>
            </a:pPr>
            <a:r>
              <a:rPr lang="pl-PL" sz="2000" dirty="0">
                <a:solidFill>
                  <a:srgbClr val="FF0000"/>
                </a:solidFill>
              </a:rPr>
              <a:t>Zmiany klimatyczne istotnie zwiększą ryzyko występowania susz </a:t>
            </a:r>
            <a:r>
              <a:rPr lang="pl-PL" sz="2000" dirty="0"/>
              <a:t>zagrażających rolnictwu w Polsce, a skutki tych zmian mogą być katastrofalne w przypadku braku odpowiednich działań adaptacyjnych.</a:t>
            </a:r>
          </a:p>
          <a:p>
            <a:pPr marL="457200" indent="-457200" algn="just">
              <a:buFont typeface="Arial" panose="020B0604020202020204" pitchFamily="34" charset="0"/>
              <a:buChar char="•"/>
            </a:pPr>
            <a:endParaRPr lang="pl-PL" sz="2000" dirty="0"/>
          </a:p>
          <a:p>
            <a:pPr marL="457200" indent="-457200" algn="just">
              <a:buFont typeface="Arial" panose="020B0604020202020204" pitchFamily="34" charset="0"/>
              <a:buChar char="•"/>
            </a:pPr>
            <a:r>
              <a:rPr lang="pl-PL" sz="2000" dirty="0"/>
              <a:t>Kluczowe znaczenie dla ograniczenia podatności rolnictwa na suszę ma opracowanie </a:t>
            </a:r>
            <a:r>
              <a:rPr lang="pl-PL" sz="2000" dirty="0">
                <a:solidFill>
                  <a:srgbClr val="FF0000"/>
                </a:solidFill>
              </a:rPr>
              <a:t>Planów przeciwdziałania skutkom suszy</a:t>
            </a:r>
            <a:r>
              <a:rPr lang="pl-PL" sz="2000" dirty="0"/>
              <a:t>, które powinny uwzględniać prognozy zagrożeń oraz działania wyprzedzające, niezbędne do zwiększenia odporności systemów produkcji rolniczej na zmiany klimatu</a:t>
            </a:r>
          </a:p>
          <a:p>
            <a:pPr marL="457200" indent="-457200" algn="just">
              <a:buFont typeface="Arial" panose="020B0604020202020204" pitchFamily="34" charset="0"/>
              <a:buChar char="•"/>
            </a:pPr>
            <a:endParaRPr lang="pl-PL" sz="2000" dirty="0"/>
          </a:p>
          <a:p>
            <a:pPr marL="457200" indent="-457200" algn="just">
              <a:buFont typeface="Arial" panose="020B0604020202020204" pitchFamily="34" charset="0"/>
              <a:buChar char="•"/>
            </a:pPr>
            <a:r>
              <a:rPr lang="pl-PL" sz="2000" dirty="0"/>
              <a:t>Potrzebne są  działania — na wszystkich poziomach zarządzania ryzykiem, </a:t>
            </a:r>
            <a:r>
              <a:rPr lang="pl-PL" sz="2000" dirty="0">
                <a:solidFill>
                  <a:srgbClr val="FF0000"/>
                </a:solidFill>
              </a:rPr>
              <a:t>od lokalnego po krajowy</a:t>
            </a:r>
            <a:r>
              <a:rPr lang="pl-PL" sz="2000" dirty="0"/>
              <a:t>, oraz na wszystkich etapach reagowania, obejmujących </a:t>
            </a:r>
            <a:r>
              <a:rPr lang="pl-PL" sz="2000" dirty="0">
                <a:solidFill>
                  <a:srgbClr val="FF0000"/>
                </a:solidFill>
              </a:rPr>
              <a:t>odbudowę, łagodzenie skutków, przygotowanie do reagowania i działania bezpośrednio po wystąpieniu suszy.</a:t>
            </a:r>
          </a:p>
          <a:p>
            <a:pPr marL="457200" indent="-457200" algn="just">
              <a:buFont typeface="Arial" panose="020B0604020202020204" pitchFamily="34" charset="0"/>
              <a:buChar char="•"/>
            </a:pPr>
            <a:endParaRPr lang="pl-PL" sz="2000" dirty="0"/>
          </a:p>
          <a:p>
            <a:pPr marL="457200" indent="-457200" algn="just">
              <a:buFont typeface="Arial" panose="020B0604020202020204" pitchFamily="34" charset="0"/>
              <a:buChar char="•"/>
            </a:pPr>
            <a:r>
              <a:rPr lang="pl-PL" sz="2000" dirty="0"/>
              <a:t>Konieczne jest opracowanie i wdrożenie jasnego oraz skutecznego protokołu zarządzania, zapewniającego precyzyjną identyfikację działań i </a:t>
            </a:r>
            <a:r>
              <a:rPr lang="pl-PL" sz="2000" dirty="0">
                <a:solidFill>
                  <a:srgbClr val="FF0000"/>
                </a:solidFill>
              </a:rPr>
              <a:t>progów</a:t>
            </a:r>
            <a:r>
              <a:rPr lang="pl-PL" sz="2000" dirty="0"/>
              <a:t> </a:t>
            </a:r>
            <a:r>
              <a:rPr lang="pl-PL" sz="2000" dirty="0">
                <a:solidFill>
                  <a:srgbClr val="FF0000"/>
                </a:solidFill>
              </a:rPr>
              <a:t>uruchamiania odpowiednich Instytucji </a:t>
            </a:r>
            <a:r>
              <a:rPr lang="pl-PL" sz="2000" dirty="0"/>
              <a:t>na każdym etapie zarządzania, wraz z jednoznacznym określeniem, </a:t>
            </a:r>
            <a:r>
              <a:rPr lang="pl-PL" sz="2000" dirty="0">
                <a:solidFill>
                  <a:srgbClr val="FF0000"/>
                </a:solidFill>
              </a:rPr>
              <a:t>kto, co i kiedy powinien realizować — </a:t>
            </a:r>
            <a:r>
              <a:rPr lang="pl-PL" sz="2000" dirty="0"/>
              <a:t>przed, w trakcie oraz po wystąpieniu zdarzenia.</a:t>
            </a:r>
          </a:p>
        </p:txBody>
      </p:sp>
    </p:spTree>
    <p:extLst>
      <p:ext uri="{BB962C8B-B14F-4D97-AF65-F5344CB8AC3E}">
        <p14:creationId xmlns:p14="http://schemas.microsoft.com/office/powerpoint/2010/main" val="2909646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6B57758F-744B-C291-B298-1DA9F5C374E0}"/>
              </a:ext>
            </a:extLst>
          </p:cNvPr>
          <p:cNvSpPr txBox="1"/>
          <p:nvPr/>
        </p:nvSpPr>
        <p:spPr>
          <a:xfrm>
            <a:off x="368614" y="78473"/>
            <a:ext cx="11724904" cy="1077218"/>
          </a:xfrm>
          <a:prstGeom prst="rect">
            <a:avLst/>
          </a:prstGeom>
          <a:noFill/>
        </p:spPr>
        <p:txBody>
          <a:bodyPr wrap="square">
            <a:spAutoFit/>
          </a:bodyPr>
          <a:lstStyle/>
          <a:p>
            <a:pPr algn="ctr"/>
            <a:r>
              <a:rPr lang="pl-PL" sz="3200" b="1" dirty="0">
                <a:solidFill>
                  <a:srgbClr val="FF0000"/>
                </a:solidFill>
              </a:rPr>
              <a:t>Pułapki adaptacji -  </a:t>
            </a:r>
            <a:r>
              <a:rPr lang="pl-PL" sz="3200" b="1" dirty="0"/>
              <a:t>wobec współczesnej zmiany klimatu </a:t>
            </a:r>
          </a:p>
          <a:p>
            <a:pPr algn="ctr"/>
            <a:r>
              <a:rPr lang="pl-PL" sz="3200" b="1" dirty="0"/>
              <a:t>w rolnictwie</a:t>
            </a:r>
          </a:p>
        </p:txBody>
      </p:sp>
      <p:pic>
        <p:nvPicPr>
          <p:cNvPr id="2" name="logo1.png" descr="D:\PIOTREK\IUNG\SIW\powerpoint\logo1.png">
            <a:extLst>
              <a:ext uri="{FF2B5EF4-FFF2-40B4-BE49-F238E27FC236}">
                <a16:creationId xmlns:a16="http://schemas.microsoft.com/office/drawing/2014/main" id="{783ACCB4-E0C3-E0CF-BAB8-C91D61DA6820}"/>
              </a:ext>
            </a:extLst>
          </p:cNvPr>
          <p:cNvPicPr>
            <a:picLocks noChangeAspect="1"/>
          </p:cNvPicPr>
          <p:nvPr/>
        </p:nvPicPr>
        <p:blipFill>
          <a:blip r:embed="rId3" r:link="rId4" cstate="print"/>
          <a:stretch>
            <a:fillRect/>
          </a:stretch>
        </p:blipFill>
        <p:spPr>
          <a:xfrm>
            <a:off x="9187385" y="6404755"/>
            <a:ext cx="2616337" cy="374772"/>
          </a:xfrm>
          <a:prstGeom prst="rect">
            <a:avLst/>
          </a:prstGeom>
        </p:spPr>
      </p:pic>
      <p:pic>
        <p:nvPicPr>
          <p:cNvPr id="5" name="Obraz 4">
            <a:extLst>
              <a:ext uri="{FF2B5EF4-FFF2-40B4-BE49-F238E27FC236}">
                <a16:creationId xmlns:a16="http://schemas.microsoft.com/office/drawing/2014/main" id="{BB6E77F7-CD35-1AD0-B936-82D76327ECB8}"/>
              </a:ext>
            </a:extLst>
          </p:cNvPr>
          <p:cNvPicPr>
            <a:picLocks noChangeAspect="1"/>
          </p:cNvPicPr>
          <p:nvPr/>
        </p:nvPicPr>
        <p:blipFill>
          <a:blip r:embed="rId5"/>
          <a:stretch>
            <a:fillRect/>
          </a:stretch>
        </p:blipFill>
        <p:spPr>
          <a:xfrm>
            <a:off x="9187385" y="5440680"/>
            <a:ext cx="2396790" cy="964075"/>
          </a:xfrm>
          <a:prstGeom prst="rect">
            <a:avLst/>
          </a:prstGeom>
        </p:spPr>
      </p:pic>
      <p:sp>
        <p:nvSpPr>
          <p:cNvPr id="12" name="pole tekstowe 11">
            <a:extLst>
              <a:ext uri="{FF2B5EF4-FFF2-40B4-BE49-F238E27FC236}">
                <a16:creationId xmlns:a16="http://schemas.microsoft.com/office/drawing/2014/main" id="{8507BF0A-9B29-9F10-E4A1-3B2FA01BC6F9}"/>
              </a:ext>
            </a:extLst>
          </p:cNvPr>
          <p:cNvSpPr txBox="1"/>
          <p:nvPr/>
        </p:nvSpPr>
        <p:spPr>
          <a:xfrm>
            <a:off x="0" y="1234547"/>
            <a:ext cx="12093518" cy="4093428"/>
          </a:xfrm>
          <a:prstGeom prst="rect">
            <a:avLst/>
          </a:prstGeom>
          <a:noFill/>
        </p:spPr>
        <p:txBody>
          <a:bodyPr wrap="square">
            <a:spAutoFit/>
          </a:bodyPr>
          <a:lstStyle/>
          <a:p>
            <a:pPr marL="285750" indent="-285750" algn="just">
              <a:spcAft>
                <a:spcPts val="1200"/>
              </a:spcAft>
              <a:buFont typeface="Arial" panose="020B0604020202020204" pitchFamily="34" charset="0"/>
              <a:buChar char="•"/>
            </a:pPr>
            <a:r>
              <a:rPr lang="pl-PL" sz="2400" dirty="0"/>
              <a:t>Przypisywanie etykiety „adaptacji do klimatu” każdej obiecującej innowacji w rolnictwie staje się coraz powszechniejsze, zwłaszcza w kontekście rosnącego finansowania badań nad adaptacją do zmian klimatu. </a:t>
            </a:r>
          </a:p>
          <a:p>
            <a:pPr marL="285750" indent="-285750" algn="just">
              <a:spcAft>
                <a:spcPts val="1200"/>
              </a:spcAft>
              <a:buFont typeface="Arial" panose="020B0604020202020204" pitchFamily="34" charset="0"/>
              <a:buChar char="•"/>
            </a:pPr>
            <a:r>
              <a:rPr lang="pl-PL" sz="2400" dirty="0"/>
              <a:t>Wiele osób uznaje za uzasadnione użycie terminu „adaptacja”, jeśli zmiana w technologii lub zarządzaniu zwiększa plonowanie i pomaga zrekompensować straty w plonach, produkcji lub dobrostanie zwierząt – jest to jednak tzw. „iluzja adaptacyjna”. </a:t>
            </a:r>
          </a:p>
          <a:p>
            <a:pPr marL="285750" indent="-285750" algn="just">
              <a:spcAft>
                <a:spcPts val="1200"/>
              </a:spcAft>
              <a:buFont typeface="Arial" panose="020B0604020202020204" pitchFamily="34" charset="0"/>
              <a:buChar char="•"/>
            </a:pPr>
            <a:r>
              <a:rPr lang="pl-PL" sz="2400" b="1" dirty="0"/>
              <a:t>Prawidłowa definicja adaptacji odnosi się do działań, które zmniejszają </a:t>
            </a:r>
            <a:r>
              <a:rPr lang="pl-PL" sz="2400" b="1" dirty="0">
                <a:solidFill>
                  <a:srgbClr val="FF0000"/>
                </a:solidFill>
              </a:rPr>
              <a:t>ryzyko</a:t>
            </a:r>
            <a:r>
              <a:rPr lang="pl-PL" sz="2400" b="1" dirty="0"/>
              <a:t> negatywnego wpływu warunków klimatycznych na plonowanie obecnie i w przyszłości, a jednocześnie działania te </a:t>
            </a:r>
            <a:r>
              <a:rPr lang="pl-PL" sz="2400" b="1" dirty="0">
                <a:solidFill>
                  <a:srgbClr val="FF0000"/>
                </a:solidFill>
              </a:rPr>
              <a:t>nie muszą </a:t>
            </a:r>
            <a:r>
              <a:rPr lang="pl-PL" sz="2400" b="1" dirty="0"/>
              <a:t>bezpośrednio prowadzić do wzrostu plonów obecnie (DB </a:t>
            </a:r>
            <a:r>
              <a:rPr lang="pl-PL" sz="2400" b="1" dirty="0" err="1"/>
              <a:t>Lobell</a:t>
            </a:r>
            <a:r>
              <a:rPr lang="pl-PL" sz="2400" b="1" dirty="0"/>
              <a:t>, 2014)</a:t>
            </a:r>
            <a:r>
              <a:rPr lang="pl-PL" sz="2400" dirty="0"/>
              <a:t>.</a:t>
            </a:r>
          </a:p>
        </p:txBody>
      </p:sp>
    </p:spTree>
    <p:extLst>
      <p:ext uri="{BB962C8B-B14F-4D97-AF65-F5344CB8AC3E}">
        <p14:creationId xmlns:p14="http://schemas.microsoft.com/office/powerpoint/2010/main" val="230479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E9ACB25-5A95-4D12-A60B-DC7D9EDF6347}"/>
              </a:ext>
            </a:extLst>
          </p:cNvPr>
          <p:cNvPicPr>
            <a:picLocks noChangeAspect="1"/>
          </p:cNvPicPr>
          <p:nvPr/>
        </p:nvPicPr>
        <p:blipFill>
          <a:blip r:embed="rId2"/>
          <a:stretch>
            <a:fillRect/>
          </a:stretch>
        </p:blipFill>
        <p:spPr>
          <a:xfrm>
            <a:off x="47537" y="957752"/>
            <a:ext cx="12184655" cy="5978106"/>
          </a:xfrm>
          <a:prstGeom prst="rect">
            <a:avLst/>
          </a:prstGeom>
        </p:spPr>
      </p:pic>
      <p:sp>
        <p:nvSpPr>
          <p:cNvPr id="7" name="Textplatzhalter 2">
            <a:extLst>
              <a:ext uri="{FF2B5EF4-FFF2-40B4-BE49-F238E27FC236}">
                <a16:creationId xmlns:a16="http://schemas.microsoft.com/office/drawing/2014/main" id="{0ABB1539-7D38-40A5-A26E-0906599F02D8}"/>
              </a:ext>
            </a:extLst>
          </p:cNvPr>
          <p:cNvSpPr txBox="1">
            <a:spLocks/>
          </p:cNvSpPr>
          <p:nvPr/>
        </p:nvSpPr>
        <p:spPr>
          <a:xfrm>
            <a:off x="1612904" y="0"/>
            <a:ext cx="8792831" cy="957752"/>
          </a:xfrm>
          <a:prstGeom prst="rect">
            <a:avLst/>
          </a:prstGeom>
        </p:spPr>
        <p:txBody>
          <a:bodyPr vert="horz" lIns="91440" tIns="45720" rIns="91440" bIns="45720" rtlCol="0" anchor="ctr">
            <a:normAutofit/>
          </a:bodyPr>
          <a:lstStyle>
            <a:defPPr>
              <a:defRPr lang="pl-P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4800" b="1" dirty="0">
                <a:solidFill>
                  <a:schemeClr val="tx1"/>
                </a:solidFill>
              </a:rPr>
              <a:t>Ryzyko</a:t>
            </a:r>
            <a:r>
              <a:rPr lang="pl-PL" sz="4800" b="1" dirty="0">
                <a:solidFill>
                  <a:srgbClr val="FF0000"/>
                </a:solidFill>
              </a:rPr>
              <a:t> = Zagrożenie * </a:t>
            </a:r>
            <a:r>
              <a:rPr lang="pl-PL" sz="4800" b="1" dirty="0">
                <a:solidFill>
                  <a:schemeClr val="accent4">
                    <a:lumMod val="75000"/>
                  </a:schemeClr>
                </a:solidFill>
              </a:rPr>
              <a:t>Podatność</a:t>
            </a:r>
            <a:endParaRPr lang="de-AT" sz="4800" b="1" dirty="0">
              <a:solidFill>
                <a:schemeClr val="accent4">
                  <a:lumMod val="75000"/>
                </a:schemeClr>
              </a:solidFill>
            </a:endParaRPr>
          </a:p>
        </p:txBody>
      </p:sp>
      <p:sp>
        <p:nvSpPr>
          <p:cNvPr id="3" name="pole tekstowe 2">
            <a:extLst>
              <a:ext uri="{FF2B5EF4-FFF2-40B4-BE49-F238E27FC236}">
                <a16:creationId xmlns:a16="http://schemas.microsoft.com/office/drawing/2014/main" id="{2F2B1B33-4A10-25EA-3956-8ADFC73F5456}"/>
              </a:ext>
            </a:extLst>
          </p:cNvPr>
          <p:cNvSpPr txBox="1"/>
          <p:nvPr/>
        </p:nvSpPr>
        <p:spPr>
          <a:xfrm>
            <a:off x="124373" y="1915504"/>
            <a:ext cx="4909093" cy="1138773"/>
          </a:xfrm>
          <a:prstGeom prst="rect">
            <a:avLst/>
          </a:prstGeom>
          <a:noFill/>
        </p:spPr>
        <p:txBody>
          <a:bodyPr wrap="square">
            <a:spAutoFit/>
          </a:bodyPr>
          <a:lstStyle/>
          <a:p>
            <a:r>
              <a:rPr lang="pl-PL" dirty="0"/>
              <a:t>Ocena potencjału uprawy </a:t>
            </a:r>
            <a:r>
              <a:rPr lang="pl-PL" dirty="0" err="1"/>
              <a:t>bezorkowej</a:t>
            </a:r>
            <a:r>
              <a:rPr lang="pl-PL" dirty="0"/>
              <a:t> (NT) w zwiększaniu odporności zlewni rolniczych na ekstremalne warunki klimatyczne </a:t>
            </a:r>
          </a:p>
          <a:p>
            <a:r>
              <a:rPr lang="pl-PL" sz="1400" dirty="0"/>
              <a:t>(Samanta i inni 2025; </a:t>
            </a:r>
            <a:r>
              <a:rPr lang="pt-BR" sz="1400" dirty="0"/>
              <a:t>DOI: </a:t>
            </a:r>
            <a:r>
              <a:rPr lang="pt-BR" sz="1400" dirty="0">
                <a:hlinkClick r:id="rId3"/>
              </a:rPr>
              <a:t>10.1016/j.scitotenv.2025.180495 </a:t>
            </a:r>
            <a:r>
              <a:rPr lang="pl-PL" sz="1400" dirty="0"/>
              <a:t>).</a:t>
            </a:r>
          </a:p>
        </p:txBody>
      </p:sp>
      <p:sp>
        <p:nvSpPr>
          <p:cNvPr id="4" name="pole tekstowe 3">
            <a:extLst>
              <a:ext uri="{FF2B5EF4-FFF2-40B4-BE49-F238E27FC236}">
                <a16:creationId xmlns:a16="http://schemas.microsoft.com/office/drawing/2014/main" id="{C03D1E67-87C3-D132-F81C-D4B3C51DCD9C}"/>
              </a:ext>
            </a:extLst>
          </p:cNvPr>
          <p:cNvSpPr txBox="1"/>
          <p:nvPr/>
        </p:nvSpPr>
        <p:spPr>
          <a:xfrm>
            <a:off x="124373" y="3118417"/>
            <a:ext cx="4657884" cy="2154436"/>
          </a:xfrm>
          <a:prstGeom prst="rect">
            <a:avLst/>
          </a:prstGeom>
          <a:noFill/>
        </p:spPr>
        <p:txBody>
          <a:bodyPr wrap="square" rtlCol="0">
            <a:spAutoFit/>
          </a:bodyPr>
          <a:lstStyle/>
          <a:p>
            <a:r>
              <a:rPr lang="pl-PL" sz="2000" b="1" dirty="0"/>
              <a:t>33% - mniejszy odpływ powierzchniowy </a:t>
            </a:r>
          </a:p>
          <a:p>
            <a:r>
              <a:rPr lang="pl-PL" sz="2000" b="1" dirty="0"/>
              <a:t>58%  - mniejsze zmywanie resztek  pożniwnych znajdujących się na polu</a:t>
            </a:r>
          </a:p>
          <a:p>
            <a:r>
              <a:rPr lang="pl-PL" sz="2000" b="1" dirty="0"/>
              <a:t>55-59 % -  mniejsza  erozja wodna</a:t>
            </a:r>
          </a:p>
          <a:p>
            <a:endParaRPr lang="pl-PL" dirty="0"/>
          </a:p>
          <a:p>
            <a:endParaRPr lang="pl-PL" dirty="0"/>
          </a:p>
          <a:p>
            <a:endParaRPr lang="pl-PL" dirty="0"/>
          </a:p>
        </p:txBody>
      </p:sp>
      <p:sp>
        <p:nvSpPr>
          <p:cNvPr id="6" name="pole tekstowe 5">
            <a:extLst>
              <a:ext uri="{FF2B5EF4-FFF2-40B4-BE49-F238E27FC236}">
                <a16:creationId xmlns:a16="http://schemas.microsoft.com/office/drawing/2014/main" id="{B7ECC128-83D7-B85D-4687-399FF6A53451}"/>
              </a:ext>
            </a:extLst>
          </p:cNvPr>
          <p:cNvSpPr txBox="1"/>
          <p:nvPr/>
        </p:nvSpPr>
        <p:spPr>
          <a:xfrm>
            <a:off x="7125228" y="6488668"/>
            <a:ext cx="5066772" cy="369332"/>
          </a:xfrm>
          <a:prstGeom prst="rect">
            <a:avLst/>
          </a:prstGeom>
          <a:noFill/>
        </p:spPr>
        <p:txBody>
          <a:bodyPr wrap="none" rtlCol="0">
            <a:spAutoFit/>
          </a:bodyPr>
          <a:lstStyle/>
          <a:p>
            <a:r>
              <a:rPr lang="pl-PL" dirty="0">
                <a:solidFill>
                  <a:srgbClr val="FF0000"/>
                </a:solidFill>
              </a:rPr>
              <a:t>Województwo Lubelskie, gmina Piaski, jesień 2024   </a:t>
            </a:r>
          </a:p>
        </p:txBody>
      </p:sp>
      <p:sp>
        <p:nvSpPr>
          <p:cNvPr id="8" name="pole tekstowe 7">
            <a:extLst>
              <a:ext uri="{FF2B5EF4-FFF2-40B4-BE49-F238E27FC236}">
                <a16:creationId xmlns:a16="http://schemas.microsoft.com/office/drawing/2014/main" id="{08B83D87-0486-8CC0-776D-73BA89134108}"/>
              </a:ext>
            </a:extLst>
          </p:cNvPr>
          <p:cNvSpPr txBox="1"/>
          <p:nvPr/>
        </p:nvSpPr>
        <p:spPr>
          <a:xfrm>
            <a:off x="155276" y="1266589"/>
            <a:ext cx="4847289" cy="584775"/>
          </a:xfrm>
          <a:prstGeom prst="rect">
            <a:avLst/>
          </a:prstGeom>
          <a:noFill/>
        </p:spPr>
        <p:txBody>
          <a:bodyPr wrap="none" rtlCol="0">
            <a:spAutoFit/>
          </a:bodyPr>
          <a:lstStyle/>
          <a:p>
            <a:r>
              <a:rPr lang="pl-PL" sz="3200" dirty="0"/>
              <a:t>NT, RT – uprawa </a:t>
            </a:r>
            <a:r>
              <a:rPr lang="pl-PL" sz="3200" dirty="0" err="1"/>
              <a:t>bezorkowa</a:t>
            </a:r>
            <a:r>
              <a:rPr lang="pl-PL" sz="3200" dirty="0"/>
              <a:t> </a:t>
            </a:r>
          </a:p>
        </p:txBody>
      </p:sp>
      <p:sp>
        <p:nvSpPr>
          <p:cNvPr id="9" name="pole tekstowe 8">
            <a:extLst>
              <a:ext uri="{FF2B5EF4-FFF2-40B4-BE49-F238E27FC236}">
                <a16:creationId xmlns:a16="http://schemas.microsoft.com/office/drawing/2014/main" id="{CFCD9FD9-5B02-CE4C-B467-B9D260EEB44F}"/>
              </a:ext>
            </a:extLst>
          </p:cNvPr>
          <p:cNvSpPr txBox="1"/>
          <p:nvPr/>
        </p:nvSpPr>
        <p:spPr>
          <a:xfrm>
            <a:off x="5505351" y="1206600"/>
            <a:ext cx="6726841" cy="584775"/>
          </a:xfrm>
          <a:prstGeom prst="rect">
            <a:avLst/>
          </a:prstGeom>
          <a:noFill/>
        </p:spPr>
        <p:txBody>
          <a:bodyPr wrap="none" rtlCol="0">
            <a:spAutoFit/>
          </a:bodyPr>
          <a:lstStyle/>
          <a:p>
            <a:r>
              <a:rPr lang="pl-PL" sz="3200" dirty="0"/>
              <a:t>CT – uprawa orkowa  (konwencjonalna)</a:t>
            </a:r>
          </a:p>
        </p:txBody>
      </p:sp>
      <p:pic>
        <p:nvPicPr>
          <p:cNvPr id="2" name="Obraz 1">
            <a:extLst>
              <a:ext uri="{FF2B5EF4-FFF2-40B4-BE49-F238E27FC236}">
                <a16:creationId xmlns:a16="http://schemas.microsoft.com/office/drawing/2014/main" id="{B40454E4-55DA-6332-787C-6A3E97541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62" y="6295925"/>
            <a:ext cx="1435048" cy="470684"/>
          </a:xfrm>
          <a:prstGeom prst="rect">
            <a:avLst/>
          </a:prstGeom>
        </p:spPr>
      </p:pic>
    </p:spTree>
    <p:extLst>
      <p:ext uri="{BB962C8B-B14F-4D97-AF65-F5344CB8AC3E}">
        <p14:creationId xmlns:p14="http://schemas.microsoft.com/office/powerpoint/2010/main" val="1789949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2285462" y="369332"/>
          <a:ext cx="8112641" cy="6049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Łącznik prosty ze strzałką 11"/>
          <p:cNvCxnSpPr/>
          <p:nvPr/>
        </p:nvCxnSpPr>
        <p:spPr>
          <a:xfrm flipH="1" flipV="1">
            <a:off x="731068" y="387790"/>
            <a:ext cx="31898" cy="6031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Łącznik prosty ze strzałką 12"/>
          <p:cNvCxnSpPr/>
          <p:nvPr/>
        </p:nvCxnSpPr>
        <p:spPr>
          <a:xfrm flipH="1" flipV="1">
            <a:off x="11649197" y="378560"/>
            <a:ext cx="31898" cy="6049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pole tekstowe 13"/>
          <p:cNvSpPr txBox="1"/>
          <p:nvPr/>
        </p:nvSpPr>
        <p:spPr>
          <a:xfrm>
            <a:off x="9371060" y="5996"/>
            <a:ext cx="1898405" cy="461665"/>
          </a:xfrm>
          <a:prstGeom prst="rect">
            <a:avLst/>
          </a:prstGeom>
          <a:noFill/>
        </p:spPr>
        <p:txBody>
          <a:bodyPr wrap="none" rtlCol="0">
            <a:spAutoFit/>
          </a:bodyPr>
          <a:lstStyle/>
          <a:p>
            <a:r>
              <a:rPr lang="pl-PL" sz="2400" dirty="0">
                <a:solidFill>
                  <a:srgbClr val="FF0000"/>
                </a:solidFill>
              </a:rPr>
              <a:t>Finansowanie</a:t>
            </a:r>
            <a:endParaRPr lang="en-GB" sz="2400" dirty="0">
              <a:solidFill>
                <a:srgbClr val="FF0000"/>
              </a:solidFill>
            </a:endParaRPr>
          </a:p>
        </p:txBody>
      </p:sp>
      <p:cxnSp>
        <p:nvCxnSpPr>
          <p:cNvPr id="15" name="Łącznik prosty 14"/>
          <p:cNvCxnSpPr/>
          <p:nvPr/>
        </p:nvCxnSpPr>
        <p:spPr>
          <a:xfrm flipV="1">
            <a:off x="762966" y="3987209"/>
            <a:ext cx="10918129" cy="10633"/>
          </a:xfrm>
          <a:prstGeom prst="line">
            <a:avLst/>
          </a:prstGeom>
        </p:spPr>
        <p:style>
          <a:lnRef idx="1">
            <a:schemeClr val="accent1"/>
          </a:lnRef>
          <a:fillRef idx="0">
            <a:schemeClr val="accent1"/>
          </a:fillRef>
          <a:effectRef idx="0">
            <a:schemeClr val="accent1"/>
          </a:effectRef>
          <a:fontRef idx="minor">
            <a:schemeClr val="tx1"/>
          </a:fontRef>
        </p:style>
      </p:cxnSp>
      <p:sp>
        <p:nvSpPr>
          <p:cNvPr id="16" name="pole tekstowe 15"/>
          <p:cNvSpPr txBox="1"/>
          <p:nvPr/>
        </p:nvSpPr>
        <p:spPr>
          <a:xfrm>
            <a:off x="762966" y="4750798"/>
            <a:ext cx="2312108" cy="461665"/>
          </a:xfrm>
          <a:prstGeom prst="rect">
            <a:avLst/>
          </a:prstGeom>
          <a:noFill/>
        </p:spPr>
        <p:txBody>
          <a:bodyPr wrap="none" rtlCol="0">
            <a:spAutoFit/>
          </a:bodyPr>
          <a:lstStyle/>
          <a:p>
            <a:r>
              <a:rPr lang="pl-PL" sz="2400" dirty="0"/>
              <a:t>Ryzyko normalne</a:t>
            </a:r>
            <a:endParaRPr lang="en-GB" sz="2400" dirty="0"/>
          </a:p>
        </p:txBody>
      </p:sp>
      <p:cxnSp>
        <p:nvCxnSpPr>
          <p:cNvPr id="17" name="Łącznik prosty 16"/>
          <p:cNvCxnSpPr/>
          <p:nvPr/>
        </p:nvCxnSpPr>
        <p:spPr>
          <a:xfrm flipV="1">
            <a:off x="731068" y="1593181"/>
            <a:ext cx="10918129" cy="10633"/>
          </a:xfrm>
          <a:prstGeom prst="line">
            <a:avLst/>
          </a:prstGeom>
        </p:spPr>
        <p:style>
          <a:lnRef idx="1">
            <a:schemeClr val="accent1"/>
          </a:lnRef>
          <a:fillRef idx="0">
            <a:schemeClr val="accent1"/>
          </a:fillRef>
          <a:effectRef idx="0">
            <a:schemeClr val="accent1"/>
          </a:effectRef>
          <a:fontRef idx="minor">
            <a:schemeClr val="tx1"/>
          </a:fontRef>
        </p:style>
      </p:cxnSp>
      <p:sp>
        <p:nvSpPr>
          <p:cNvPr id="18" name="pole tekstowe 17"/>
          <p:cNvSpPr txBox="1"/>
          <p:nvPr/>
        </p:nvSpPr>
        <p:spPr>
          <a:xfrm>
            <a:off x="1022659" y="2445189"/>
            <a:ext cx="2172646" cy="461665"/>
          </a:xfrm>
          <a:prstGeom prst="rect">
            <a:avLst/>
          </a:prstGeom>
          <a:noFill/>
        </p:spPr>
        <p:txBody>
          <a:bodyPr wrap="none" rtlCol="0">
            <a:spAutoFit/>
          </a:bodyPr>
          <a:lstStyle/>
          <a:p>
            <a:r>
              <a:rPr lang="pl-PL" sz="2400" dirty="0"/>
              <a:t>Ryzyko rynkowe</a:t>
            </a:r>
            <a:endParaRPr lang="en-GB" sz="2400" dirty="0"/>
          </a:p>
        </p:txBody>
      </p:sp>
      <p:sp>
        <p:nvSpPr>
          <p:cNvPr id="19" name="pole tekstowe 18"/>
          <p:cNvSpPr txBox="1"/>
          <p:nvPr/>
        </p:nvSpPr>
        <p:spPr>
          <a:xfrm>
            <a:off x="1022659" y="699494"/>
            <a:ext cx="2843214" cy="461665"/>
          </a:xfrm>
          <a:prstGeom prst="rect">
            <a:avLst/>
          </a:prstGeom>
          <a:noFill/>
        </p:spPr>
        <p:txBody>
          <a:bodyPr wrap="none" rtlCol="0">
            <a:spAutoFit/>
          </a:bodyPr>
          <a:lstStyle/>
          <a:p>
            <a:r>
              <a:rPr lang="pl-PL" sz="2400" dirty="0"/>
              <a:t>Ryzyko katastroficzne</a:t>
            </a:r>
            <a:endParaRPr lang="en-GB" sz="2400" dirty="0"/>
          </a:p>
        </p:txBody>
      </p:sp>
      <p:sp>
        <p:nvSpPr>
          <p:cNvPr id="20" name="pole tekstowe 19"/>
          <p:cNvSpPr txBox="1"/>
          <p:nvPr/>
        </p:nvSpPr>
        <p:spPr>
          <a:xfrm>
            <a:off x="10066379" y="4908875"/>
            <a:ext cx="1372042" cy="461665"/>
          </a:xfrm>
          <a:prstGeom prst="rect">
            <a:avLst/>
          </a:prstGeom>
          <a:noFill/>
        </p:spPr>
        <p:txBody>
          <a:bodyPr wrap="none" rtlCol="0">
            <a:spAutoFit/>
          </a:bodyPr>
          <a:lstStyle/>
          <a:p>
            <a:r>
              <a:rPr lang="pl-PL" sz="2400" dirty="0"/>
              <a:t>Prywatne</a:t>
            </a:r>
            <a:endParaRPr lang="en-GB" sz="2400" dirty="0"/>
          </a:p>
        </p:txBody>
      </p:sp>
      <p:sp>
        <p:nvSpPr>
          <p:cNvPr id="21" name="pole tekstowe 20"/>
          <p:cNvSpPr txBox="1"/>
          <p:nvPr/>
        </p:nvSpPr>
        <p:spPr>
          <a:xfrm>
            <a:off x="8726783" y="2569973"/>
            <a:ext cx="2803524" cy="461665"/>
          </a:xfrm>
          <a:prstGeom prst="rect">
            <a:avLst/>
          </a:prstGeom>
          <a:noFill/>
        </p:spPr>
        <p:txBody>
          <a:bodyPr wrap="none" rtlCol="0">
            <a:spAutoFit/>
          </a:bodyPr>
          <a:lstStyle/>
          <a:p>
            <a:r>
              <a:rPr lang="pl-PL" sz="2400" dirty="0" err="1"/>
              <a:t>Publiczno</a:t>
            </a:r>
            <a:r>
              <a:rPr lang="pl-PL" sz="2400" dirty="0"/>
              <a:t> - Prywatne</a:t>
            </a:r>
            <a:endParaRPr lang="en-GB" sz="2400" dirty="0"/>
          </a:p>
        </p:txBody>
      </p:sp>
      <p:sp>
        <p:nvSpPr>
          <p:cNvPr id="22" name="pole tekstowe 21"/>
          <p:cNvSpPr txBox="1"/>
          <p:nvPr/>
        </p:nvSpPr>
        <p:spPr>
          <a:xfrm>
            <a:off x="9533830" y="777006"/>
            <a:ext cx="1572866" cy="523220"/>
          </a:xfrm>
          <a:prstGeom prst="rect">
            <a:avLst/>
          </a:prstGeom>
          <a:noFill/>
        </p:spPr>
        <p:txBody>
          <a:bodyPr wrap="none" rtlCol="0">
            <a:spAutoFit/>
          </a:bodyPr>
          <a:lstStyle/>
          <a:p>
            <a:r>
              <a:rPr lang="pl-PL" sz="2800" dirty="0"/>
              <a:t>Publiczne</a:t>
            </a:r>
            <a:endParaRPr lang="en-GB" sz="2800" dirty="0"/>
          </a:p>
        </p:txBody>
      </p:sp>
      <p:sp>
        <p:nvSpPr>
          <p:cNvPr id="23" name="pole tekstowe 22"/>
          <p:cNvSpPr txBox="1"/>
          <p:nvPr/>
        </p:nvSpPr>
        <p:spPr>
          <a:xfrm>
            <a:off x="5266706" y="6419257"/>
            <a:ext cx="1846852" cy="461665"/>
          </a:xfrm>
          <a:prstGeom prst="rect">
            <a:avLst/>
          </a:prstGeom>
          <a:noFill/>
        </p:spPr>
        <p:txBody>
          <a:bodyPr wrap="none" rtlCol="0">
            <a:spAutoFit/>
          </a:bodyPr>
          <a:lstStyle/>
          <a:p>
            <a:r>
              <a:rPr lang="pl-PL" sz="2400" dirty="0"/>
              <a:t>Zakres ryzyka</a:t>
            </a:r>
            <a:endParaRPr lang="en-GB" sz="2400" dirty="0"/>
          </a:p>
        </p:txBody>
      </p:sp>
      <p:sp>
        <p:nvSpPr>
          <p:cNvPr id="24" name="pole tekstowe 23"/>
          <p:cNvSpPr txBox="1"/>
          <p:nvPr/>
        </p:nvSpPr>
        <p:spPr>
          <a:xfrm>
            <a:off x="270357" y="-14015"/>
            <a:ext cx="1949573" cy="461665"/>
          </a:xfrm>
          <a:prstGeom prst="rect">
            <a:avLst/>
          </a:prstGeom>
          <a:noFill/>
        </p:spPr>
        <p:txBody>
          <a:bodyPr wrap="none" rtlCol="0">
            <a:spAutoFit/>
          </a:bodyPr>
          <a:lstStyle/>
          <a:p>
            <a:r>
              <a:rPr lang="pl-PL" sz="2400" dirty="0">
                <a:solidFill>
                  <a:srgbClr val="FF0000"/>
                </a:solidFill>
              </a:rPr>
              <a:t>Poziom ryzyka</a:t>
            </a:r>
            <a:endParaRPr lang="en-GB" sz="2400" dirty="0">
              <a:solidFill>
                <a:srgbClr val="FF0000"/>
              </a:solidFill>
            </a:endParaRPr>
          </a:p>
        </p:txBody>
      </p:sp>
      <p:pic>
        <p:nvPicPr>
          <p:cNvPr id="2" name="Obraz 1">
            <a:extLst>
              <a:ext uri="{FF2B5EF4-FFF2-40B4-BE49-F238E27FC236}">
                <a16:creationId xmlns:a16="http://schemas.microsoft.com/office/drawing/2014/main" id="{39E4F582-D27D-F244-3EA5-4BBDEC64A8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0897" y="6339621"/>
            <a:ext cx="1435048" cy="470684"/>
          </a:xfrm>
          <a:prstGeom prst="rect">
            <a:avLst/>
          </a:prstGeom>
        </p:spPr>
      </p:pic>
    </p:spTree>
    <p:extLst>
      <p:ext uri="{BB962C8B-B14F-4D97-AF65-F5344CB8AC3E}">
        <p14:creationId xmlns:p14="http://schemas.microsoft.com/office/powerpoint/2010/main" val="3870682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rostokąt 10">
            <a:extLst>
              <a:ext uri="{FF2B5EF4-FFF2-40B4-BE49-F238E27FC236}">
                <a16:creationId xmlns:a16="http://schemas.microsoft.com/office/drawing/2014/main" id="{1B32509A-5892-4572-BCAF-3CFA66BDC112}"/>
              </a:ext>
            </a:extLst>
          </p:cNvPr>
          <p:cNvSpPr/>
          <p:nvPr/>
        </p:nvSpPr>
        <p:spPr>
          <a:xfrm>
            <a:off x="81178" y="6369578"/>
            <a:ext cx="2434705" cy="369332"/>
          </a:xfrm>
          <a:prstGeom prst="rect">
            <a:avLst/>
          </a:prstGeom>
        </p:spPr>
        <p:txBody>
          <a:bodyPr wrap="none">
            <a:spAutoFit/>
          </a:bodyPr>
          <a:lstStyle/>
          <a:p>
            <a:r>
              <a:rPr lang="pl-PL" dirty="0">
                <a:solidFill>
                  <a:schemeClr val="bg1"/>
                </a:solidFill>
              </a:rPr>
              <a:t>https://www.co2.earth/</a:t>
            </a:r>
          </a:p>
        </p:txBody>
      </p:sp>
      <p:pic>
        <p:nvPicPr>
          <p:cNvPr id="3" name="Obraz 2"/>
          <p:cNvPicPr>
            <a:picLocks noChangeAspect="1"/>
          </p:cNvPicPr>
          <p:nvPr/>
        </p:nvPicPr>
        <p:blipFill>
          <a:blip r:embed="rId2"/>
          <a:stretch>
            <a:fillRect/>
          </a:stretch>
        </p:blipFill>
        <p:spPr>
          <a:xfrm>
            <a:off x="2300768" y="1180201"/>
            <a:ext cx="8562850" cy="5768657"/>
          </a:xfrm>
          <a:prstGeom prst="rect">
            <a:avLst/>
          </a:prstGeom>
        </p:spPr>
      </p:pic>
      <p:sp>
        <p:nvSpPr>
          <p:cNvPr id="6" name="pole tekstowe 5"/>
          <p:cNvSpPr txBox="1"/>
          <p:nvPr/>
        </p:nvSpPr>
        <p:spPr>
          <a:xfrm flipH="1">
            <a:off x="680482" y="15984"/>
            <a:ext cx="2923954" cy="369332"/>
          </a:xfrm>
          <a:prstGeom prst="rect">
            <a:avLst/>
          </a:prstGeom>
          <a:noFill/>
        </p:spPr>
        <p:txBody>
          <a:bodyPr wrap="square" rtlCol="0">
            <a:spAutoFit/>
          </a:bodyPr>
          <a:lstStyle/>
          <a:p>
            <a:r>
              <a:rPr lang="pl-PL" dirty="0" err="1"/>
              <a:t>fytyr</a:t>
            </a:r>
            <a:endParaRPr lang="en-GB" dirty="0"/>
          </a:p>
        </p:txBody>
      </p:sp>
      <p:sp>
        <p:nvSpPr>
          <p:cNvPr id="7" name="pole tekstowe 6"/>
          <p:cNvSpPr txBox="1"/>
          <p:nvPr/>
        </p:nvSpPr>
        <p:spPr>
          <a:xfrm rot="16200000">
            <a:off x="403381" y="3359391"/>
            <a:ext cx="4225003" cy="830997"/>
          </a:xfrm>
          <a:prstGeom prst="rect">
            <a:avLst/>
          </a:prstGeom>
          <a:solidFill>
            <a:schemeClr val="bg1"/>
          </a:solidFill>
        </p:spPr>
        <p:txBody>
          <a:bodyPr wrap="none" rtlCol="0">
            <a:spAutoFit/>
          </a:bodyPr>
          <a:lstStyle/>
          <a:p>
            <a:r>
              <a:rPr lang="pl-PL" sz="2400" b="1" dirty="0"/>
              <a:t>Wymuszenie radiacyjne (W/m</a:t>
            </a:r>
            <a:r>
              <a:rPr lang="pl-PL" sz="2400" b="1" baseline="30000" dirty="0"/>
              <a:t>2</a:t>
            </a:r>
            <a:r>
              <a:rPr lang="pl-PL" sz="2400" b="1" dirty="0"/>
              <a:t>)</a:t>
            </a:r>
          </a:p>
          <a:p>
            <a:endParaRPr lang="en-GB" sz="2400" b="1" dirty="0"/>
          </a:p>
        </p:txBody>
      </p:sp>
      <p:sp>
        <p:nvSpPr>
          <p:cNvPr id="12" name="pole tekstowe 11"/>
          <p:cNvSpPr txBox="1"/>
          <p:nvPr/>
        </p:nvSpPr>
        <p:spPr>
          <a:xfrm rot="16200000">
            <a:off x="8479013" y="3174724"/>
            <a:ext cx="4402268" cy="1200329"/>
          </a:xfrm>
          <a:prstGeom prst="rect">
            <a:avLst/>
          </a:prstGeom>
          <a:solidFill>
            <a:schemeClr val="bg1"/>
          </a:solidFill>
        </p:spPr>
        <p:txBody>
          <a:bodyPr wrap="square" rtlCol="0">
            <a:spAutoFit/>
          </a:bodyPr>
          <a:lstStyle/>
          <a:p>
            <a:pPr algn="ctr"/>
            <a:r>
              <a:rPr lang="pl-PL" sz="2400" b="1" dirty="0">
                <a:solidFill>
                  <a:srgbClr val="FF0000"/>
                </a:solidFill>
              </a:rPr>
              <a:t>Roczny wskaźnik ilości</a:t>
            </a:r>
          </a:p>
          <a:p>
            <a:pPr algn="ctr"/>
            <a:r>
              <a:rPr lang="pl-PL" sz="2400" b="1" dirty="0">
                <a:solidFill>
                  <a:srgbClr val="FF0000"/>
                </a:solidFill>
              </a:rPr>
              <a:t>gazów cieplarnianych  (AGGI)</a:t>
            </a:r>
          </a:p>
          <a:p>
            <a:pPr algn="ctr"/>
            <a:endParaRPr lang="en-GB" sz="2400" b="1" dirty="0">
              <a:solidFill>
                <a:srgbClr val="FF0000"/>
              </a:solidFill>
            </a:endParaRPr>
          </a:p>
        </p:txBody>
      </p:sp>
      <p:sp>
        <p:nvSpPr>
          <p:cNvPr id="13" name="pole tekstowe 12">
            <a:extLst>
              <a:ext uri="{FF2B5EF4-FFF2-40B4-BE49-F238E27FC236}">
                <a16:creationId xmlns:a16="http://schemas.microsoft.com/office/drawing/2014/main" id="{7ED39E90-A4B7-4CBB-BD3D-DAEA738C1F98}"/>
              </a:ext>
            </a:extLst>
          </p:cNvPr>
          <p:cNvSpPr txBox="1"/>
          <p:nvPr/>
        </p:nvSpPr>
        <p:spPr>
          <a:xfrm>
            <a:off x="272380" y="105149"/>
            <a:ext cx="11919620" cy="892552"/>
          </a:xfrm>
          <a:prstGeom prst="rect">
            <a:avLst/>
          </a:prstGeom>
          <a:solidFill>
            <a:schemeClr val="bg1"/>
          </a:solidFill>
        </p:spPr>
        <p:txBody>
          <a:bodyPr wrap="square">
            <a:spAutoFit/>
          </a:bodyPr>
          <a:lstStyle>
            <a:defPPr>
              <a:defRPr lang="pl-PL"/>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solidFill>
                <a:effectLst/>
                <a:uLnTx/>
                <a:uFillTx/>
                <a:latin typeface="Calibri"/>
              </a:defRPr>
            </a:lvl1pPr>
          </a:lstStyle>
          <a:p>
            <a:r>
              <a:rPr lang="pl-PL" sz="2600" dirty="0"/>
              <a:t>Gazy cieplarniane wyemitowane do atmosfery w wyniku działalności człowieka podgrzewają  dodatkową energią powierzchnię Ziemi wynoszącą 3,5 W/m</a:t>
            </a:r>
            <a:r>
              <a:rPr lang="pl-PL" sz="2600" baseline="30000" dirty="0"/>
              <a:t>2</a:t>
            </a:r>
            <a:r>
              <a:rPr lang="pl-PL" sz="2600" dirty="0"/>
              <a:t>/rok</a:t>
            </a:r>
          </a:p>
        </p:txBody>
      </p:sp>
      <p:pic>
        <p:nvPicPr>
          <p:cNvPr id="2" name="Obraz 1">
            <a:extLst>
              <a:ext uri="{FF2B5EF4-FFF2-40B4-BE49-F238E27FC236}">
                <a16:creationId xmlns:a16="http://schemas.microsoft.com/office/drawing/2014/main" id="{0CDC89A3-7215-3448-C62A-979D920F6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2788" y="6158523"/>
            <a:ext cx="1435048" cy="470684"/>
          </a:xfrm>
          <a:prstGeom prst="rect">
            <a:avLst/>
          </a:prstGeom>
        </p:spPr>
      </p:pic>
    </p:spTree>
    <p:extLst>
      <p:ext uri="{BB962C8B-B14F-4D97-AF65-F5344CB8AC3E}">
        <p14:creationId xmlns:p14="http://schemas.microsoft.com/office/powerpoint/2010/main" val="3347344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6B57758F-744B-C291-B298-1DA9F5C374E0}"/>
              </a:ext>
            </a:extLst>
          </p:cNvPr>
          <p:cNvSpPr txBox="1"/>
          <p:nvPr/>
        </p:nvSpPr>
        <p:spPr>
          <a:xfrm>
            <a:off x="122712" y="147913"/>
            <a:ext cx="11724904" cy="1015663"/>
          </a:xfrm>
          <a:prstGeom prst="rect">
            <a:avLst/>
          </a:prstGeom>
          <a:noFill/>
        </p:spPr>
        <p:txBody>
          <a:bodyPr wrap="square">
            <a:spAutoFit/>
          </a:bodyPr>
          <a:lstStyle/>
          <a:p>
            <a:pPr algn="ctr"/>
            <a:r>
              <a:rPr lang="pl-PL" sz="2000" dirty="0"/>
              <a:t>Według Światowej Organizacji Meteorologicznej (WMO), rok 2024 był najcieplejszym rokiem w historii pomiarów meteorologicznych, średnia globalna temperatura powierzchni Ziemi osiągnęła 15,1°C, około </a:t>
            </a:r>
            <a:r>
              <a:rPr lang="pl-PL" sz="2000" b="1" dirty="0">
                <a:solidFill>
                  <a:srgbClr val="FF0000"/>
                </a:solidFill>
              </a:rPr>
              <a:t>1,55°C</a:t>
            </a:r>
            <a:r>
              <a:rPr lang="pl-PL" sz="2000" dirty="0"/>
              <a:t> </a:t>
            </a:r>
            <a:r>
              <a:rPr lang="pl-PL" sz="2000" dirty="0">
                <a:solidFill>
                  <a:srgbClr val="FF0000"/>
                </a:solidFill>
              </a:rPr>
              <a:t>powyżej poziomu sprzed epoki przemysłowej (1850–1900) i o </a:t>
            </a:r>
            <a:r>
              <a:rPr lang="pl-PL" sz="2000" b="1" dirty="0">
                <a:solidFill>
                  <a:srgbClr val="FF0000"/>
                </a:solidFill>
              </a:rPr>
              <a:t>0,72°C </a:t>
            </a:r>
            <a:r>
              <a:rPr lang="pl-PL" sz="2000" dirty="0">
                <a:solidFill>
                  <a:srgbClr val="FF0000"/>
                </a:solidFill>
              </a:rPr>
              <a:t>więcej niż średnia z lat 1991–2020.</a:t>
            </a:r>
          </a:p>
        </p:txBody>
      </p:sp>
      <p:pic>
        <p:nvPicPr>
          <p:cNvPr id="3" name="Obraz 2">
            <a:extLst>
              <a:ext uri="{FF2B5EF4-FFF2-40B4-BE49-F238E27FC236}">
                <a16:creationId xmlns:a16="http://schemas.microsoft.com/office/drawing/2014/main" id="{DE14A689-8D65-970F-9B66-BD34BE0E9B4B}"/>
              </a:ext>
            </a:extLst>
          </p:cNvPr>
          <p:cNvPicPr>
            <a:picLocks noChangeAspect="1"/>
          </p:cNvPicPr>
          <p:nvPr/>
        </p:nvPicPr>
        <p:blipFill>
          <a:blip r:embed="rId3"/>
          <a:stretch>
            <a:fillRect/>
          </a:stretch>
        </p:blipFill>
        <p:spPr>
          <a:xfrm>
            <a:off x="388278" y="2843482"/>
            <a:ext cx="5924032" cy="3707503"/>
          </a:xfrm>
          <a:prstGeom prst="rect">
            <a:avLst/>
          </a:prstGeom>
        </p:spPr>
      </p:pic>
      <p:pic>
        <p:nvPicPr>
          <p:cNvPr id="2" name="logo1.png" descr="D:\PIOTREK\IUNG\SIW\powerpoint\logo1.png">
            <a:extLst>
              <a:ext uri="{FF2B5EF4-FFF2-40B4-BE49-F238E27FC236}">
                <a16:creationId xmlns:a16="http://schemas.microsoft.com/office/drawing/2014/main" id="{783ACCB4-E0C3-E0CF-BAB8-C91D61DA6820}"/>
              </a:ext>
            </a:extLst>
          </p:cNvPr>
          <p:cNvPicPr>
            <a:picLocks noChangeAspect="1"/>
          </p:cNvPicPr>
          <p:nvPr/>
        </p:nvPicPr>
        <p:blipFill>
          <a:blip r:embed="rId4" r:link="rId5" cstate="print"/>
          <a:stretch>
            <a:fillRect/>
          </a:stretch>
        </p:blipFill>
        <p:spPr>
          <a:xfrm>
            <a:off x="9187385" y="6404755"/>
            <a:ext cx="2616337" cy="374772"/>
          </a:xfrm>
          <a:prstGeom prst="rect">
            <a:avLst/>
          </a:prstGeom>
        </p:spPr>
      </p:pic>
      <p:sp>
        <p:nvSpPr>
          <p:cNvPr id="7" name="Owal 6">
            <a:extLst>
              <a:ext uri="{FF2B5EF4-FFF2-40B4-BE49-F238E27FC236}">
                <a16:creationId xmlns:a16="http://schemas.microsoft.com/office/drawing/2014/main" id="{0C64CF64-AD93-C3CD-4FB9-C4D2D559DC38}"/>
              </a:ext>
            </a:extLst>
          </p:cNvPr>
          <p:cNvSpPr/>
          <p:nvPr/>
        </p:nvSpPr>
        <p:spPr>
          <a:xfrm>
            <a:off x="6016211" y="2827030"/>
            <a:ext cx="400407" cy="374773"/>
          </a:xfrm>
          <a:prstGeom prst="ellipse">
            <a:avLst/>
          </a:prstGeom>
          <a:solidFill>
            <a:srgbClr val="FF0000">
              <a:alpha val="5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Owal 7">
            <a:extLst>
              <a:ext uri="{FF2B5EF4-FFF2-40B4-BE49-F238E27FC236}">
                <a16:creationId xmlns:a16="http://schemas.microsoft.com/office/drawing/2014/main" id="{A5FF84EE-A613-A224-982E-E8285E02270E}"/>
              </a:ext>
            </a:extLst>
          </p:cNvPr>
          <p:cNvSpPr/>
          <p:nvPr/>
        </p:nvSpPr>
        <p:spPr>
          <a:xfrm>
            <a:off x="9887528" y="1448404"/>
            <a:ext cx="400407" cy="37477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C8498D7F-297C-9B78-6A0E-F51305DFEA86}"/>
              </a:ext>
            </a:extLst>
          </p:cNvPr>
          <p:cNvSpPr txBox="1"/>
          <p:nvPr/>
        </p:nvSpPr>
        <p:spPr>
          <a:xfrm>
            <a:off x="786582" y="1604550"/>
            <a:ext cx="5229630" cy="923330"/>
          </a:xfrm>
          <a:prstGeom prst="rect">
            <a:avLst/>
          </a:prstGeom>
          <a:solidFill>
            <a:schemeClr val="accent1">
              <a:lumMod val="60000"/>
              <a:lumOff val="40000"/>
            </a:schemeClr>
          </a:solidFill>
        </p:spPr>
        <p:txBody>
          <a:bodyPr wrap="square">
            <a:spAutoFit/>
          </a:bodyPr>
          <a:lstStyle/>
          <a:p>
            <a:pPr algn="ctr"/>
            <a:r>
              <a:rPr lang="pl-PL" dirty="0">
                <a:latin typeface="Times New Roman" panose="02020603050405020304" pitchFamily="18" charset="0"/>
                <a:ea typeface="Calibri" panose="020F0502020204030204" pitchFamily="34" charset="0"/>
              </a:rPr>
              <a:t>S</a:t>
            </a:r>
            <a:r>
              <a:rPr lang="pl-PL" sz="1800" dirty="0">
                <a:effectLst/>
                <a:latin typeface="Times New Roman" panose="02020603050405020304" pitchFamily="18" charset="0"/>
                <a:ea typeface="Calibri" panose="020F0502020204030204" pitchFamily="34" charset="0"/>
              </a:rPr>
              <a:t>traty spowodowane ekstremalnymi zjawiskami pogodowymi w UE wynoszą obecnie ponad </a:t>
            </a:r>
            <a:br>
              <a:rPr lang="pl-PL" sz="1800" dirty="0">
                <a:effectLst/>
                <a:latin typeface="Times New Roman" panose="02020603050405020304" pitchFamily="18" charset="0"/>
                <a:ea typeface="Calibri" panose="020F0502020204030204" pitchFamily="34" charset="0"/>
              </a:rPr>
            </a:br>
            <a:r>
              <a:rPr lang="pl-PL" sz="1800" b="1" u="sng" dirty="0">
                <a:effectLst/>
                <a:latin typeface="Times New Roman" panose="02020603050405020304" pitchFamily="18" charset="0"/>
                <a:ea typeface="Calibri" panose="020F0502020204030204" pitchFamily="34" charset="0"/>
              </a:rPr>
              <a:t>12 miliardów euro rocznie </a:t>
            </a:r>
            <a:endParaRPr lang="pl-PL" b="1" u="sng" dirty="0"/>
          </a:p>
        </p:txBody>
      </p:sp>
      <p:sp>
        <p:nvSpPr>
          <p:cNvPr id="11" name="pole tekstowe 10">
            <a:extLst>
              <a:ext uri="{FF2B5EF4-FFF2-40B4-BE49-F238E27FC236}">
                <a16:creationId xmlns:a16="http://schemas.microsoft.com/office/drawing/2014/main" id="{5F0B0A17-C8D8-EE5A-64EE-FF6F1EE1E54E}"/>
              </a:ext>
            </a:extLst>
          </p:cNvPr>
          <p:cNvSpPr txBox="1"/>
          <p:nvPr/>
        </p:nvSpPr>
        <p:spPr>
          <a:xfrm>
            <a:off x="6636774" y="3416060"/>
            <a:ext cx="4928295" cy="2031325"/>
          </a:xfrm>
          <a:prstGeom prst="rect">
            <a:avLst/>
          </a:prstGeom>
          <a:solidFill>
            <a:srgbClr val="FF0000">
              <a:alpha val="52000"/>
            </a:srgbClr>
          </a:solidFill>
        </p:spPr>
        <p:txBody>
          <a:bodyPr wrap="square">
            <a:spAutoFit/>
          </a:bodyPr>
          <a:lstStyle/>
          <a:p>
            <a:pPr algn="ctr"/>
            <a:r>
              <a:rPr lang="pl-PL" dirty="0">
                <a:latin typeface="Times New Roman" panose="02020603050405020304" pitchFamily="18" charset="0"/>
                <a:ea typeface="Calibri" panose="020F0502020204030204" pitchFamily="34" charset="0"/>
              </a:rPr>
              <a:t>Przy globalnym ociepleniu atmosfery o 3°C powyżej poziomu sprzed epoki przemysłowej, ekspozycja gospodarki UE na presję ekstremalnych zjawisk pogodowych wzrośnie ponad </a:t>
            </a:r>
            <a:r>
              <a:rPr lang="pl-PL" b="1" u="sng" dirty="0">
                <a:latin typeface="Times New Roman" panose="02020603050405020304" pitchFamily="18" charset="0"/>
                <a:ea typeface="Calibri" panose="020F0502020204030204" pitchFamily="34" charset="0"/>
              </a:rPr>
              <a:t>dziesięciokrotnie</a:t>
            </a:r>
            <a:r>
              <a:rPr lang="pl-PL" dirty="0">
                <a:latin typeface="Times New Roman" panose="02020603050405020304" pitchFamily="18" charset="0"/>
                <a:ea typeface="Calibri" panose="020F0502020204030204" pitchFamily="34" charset="0"/>
              </a:rPr>
              <a:t> i będzie skutkować rocznymi stratami wynoszącymi </a:t>
            </a:r>
            <a:r>
              <a:rPr lang="pl-PL" b="1" u="sng" dirty="0">
                <a:latin typeface="Times New Roman" panose="02020603050405020304" pitchFamily="18" charset="0"/>
                <a:ea typeface="Calibri" panose="020F0502020204030204" pitchFamily="34" charset="0"/>
              </a:rPr>
              <a:t>170 miliardów euro</a:t>
            </a:r>
            <a:r>
              <a:rPr lang="pl-PL" dirty="0">
                <a:latin typeface="Times New Roman" panose="02020603050405020304" pitchFamily="18" charset="0"/>
                <a:ea typeface="Calibri" panose="020F0502020204030204" pitchFamily="34" charset="0"/>
              </a:rPr>
              <a:t>, co stanowi 1,36% PKB UE (</a:t>
            </a:r>
            <a:r>
              <a:rPr lang="pl-PL" dirty="0" err="1">
                <a:latin typeface="Times New Roman" panose="02020603050405020304" pitchFamily="18" charset="0"/>
                <a:ea typeface="Calibri" panose="020F0502020204030204" pitchFamily="34" charset="0"/>
              </a:rPr>
              <a:t>Feyen</a:t>
            </a:r>
            <a:r>
              <a:rPr lang="pl-PL" dirty="0">
                <a:latin typeface="Times New Roman" panose="02020603050405020304" pitchFamily="18" charset="0"/>
                <a:ea typeface="Calibri" panose="020F0502020204030204" pitchFamily="34" charset="0"/>
              </a:rPr>
              <a:t> i in., 2020)</a:t>
            </a:r>
            <a:endParaRPr lang="pl-PL" dirty="0"/>
          </a:p>
        </p:txBody>
      </p:sp>
      <p:sp>
        <p:nvSpPr>
          <p:cNvPr id="12" name="pole tekstowe 11">
            <a:extLst>
              <a:ext uri="{FF2B5EF4-FFF2-40B4-BE49-F238E27FC236}">
                <a16:creationId xmlns:a16="http://schemas.microsoft.com/office/drawing/2014/main" id="{E0634FE9-C99C-E286-8B60-7B2576822E27}"/>
              </a:ext>
            </a:extLst>
          </p:cNvPr>
          <p:cNvSpPr txBox="1"/>
          <p:nvPr/>
        </p:nvSpPr>
        <p:spPr>
          <a:xfrm>
            <a:off x="10396752" y="1387723"/>
            <a:ext cx="865943" cy="523220"/>
          </a:xfrm>
          <a:prstGeom prst="rect">
            <a:avLst/>
          </a:prstGeom>
          <a:noFill/>
        </p:spPr>
        <p:txBody>
          <a:bodyPr wrap="none" rtlCol="0">
            <a:spAutoFit/>
          </a:bodyPr>
          <a:lstStyle/>
          <a:p>
            <a:r>
              <a:rPr lang="pl-PL" sz="2800" b="1" dirty="0"/>
              <a:t>+3</a:t>
            </a:r>
            <a:r>
              <a:rPr lang="pl-PL" sz="2800" b="1" baseline="30000" dirty="0"/>
              <a:t>o</a:t>
            </a:r>
            <a:r>
              <a:rPr lang="pl-PL" sz="2800" b="1" dirty="0"/>
              <a:t>C</a:t>
            </a:r>
          </a:p>
        </p:txBody>
      </p:sp>
      <p:cxnSp>
        <p:nvCxnSpPr>
          <p:cNvPr id="14" name="Łącznik prosty 13">
            <a:extLst>
              <a:ext uri="{FF2B5EF4-FFF2-40B4-BE49-F238E27FC236}">
                <a16:creationId xmlns:a16="http://schemas.microsoft.com/office/drawing/2014/main" id="{E844CE8C-6D44-9449-F09F-01E670E8734B}"/>
              </a:ext>
            </a:extLst>
          </p:cNvPr>
          <p:cNvCxnSpPr>
            <a:cxnSpLocks/>
          </p:cNvCxnSpPr>
          <p:nvPr/>
        </p:nvCxnSpPr>
        <p:spPr>
          <a:xfrm>
            <a:off x="6636774" y="3014416"/>
            <a:ext cx="4928295" cy="0"/>
          </a:xfrm>
          <a:prstGeom prst="line">
            <a:avLst/>
          </a:prstGeom>
          <a:ln w="412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Łącznik prosty ze strzałką 4">
            <a:extLst>
              <a:ext uri="{FF2B5EF4-FFF2-40B4-BE49-F238E27FC236}">
                <a16:creationId xmlns:a16="http://schemas.microsoft.com/office/drawing/2014/main" id="{DF66267A-7160-10BF-3F13-856ED9858740}"/>
              </a:ext>
            </a:extLst>
          </p:cNvPr>
          <p:cNvCxnSpPr>
            <a:cxnSpLocks/>
          </p:cNvCxnSpPr>
          <p:nvPr/>
        </p:nvCxnSpPr>
        <p:spPr>
          <a:xfrm flipV="1">
            <a:off x="10087731" y="2001328"/>
            <a:ext cx="0" cy="825702"/>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pole tekstowe 14">
            <a:extLst>
              <a:ext uri="{FF2B5EF4-FFF2-40B4-BE49-F238E27FC236}">
                <a16:creationId xmlns:a16="http://schemas.microsoft.com/office/drawing/2014/main" id="{AF6E83CF-DC9A-9F37-86B4-83A792D57E14}"/>
              </a:ext>
            </a:extLst>
          </p:cNvPr>
          <p:cNvSpPr txBox="1"/>
          <p:nvPr/>
        </p:nvSpPr>
        <p:spPr>
          <a:xfrm>
            <a:off x="5963265" y="2492789"/>
            <a:ext cx="698090" cy="369332"/>
          </a:xfrm>
          <a:prstGeom prst="rect">
            <a:avLst/>
          </a:prstGeom>
          <a:noFill/>
        </p:spPr>
        <p:txBody>
          <a:bodyPr wrap="square">
            <a:spAutoFit/>
          </a:bodyPr>
          <a:lstStyle/>
          <a:p>
            <a:r>
              <a:rPr lang="pl-PL" sz="1800" b="1" dirty="0">
                <a:solidFill>
                  <a:srgbClr val="FF0000"/>
                </a:solidFill>
              </a:rPr>
              <a:t>2024</a:t>
            </a:r>
          </a:p>
        </p:txBody>
      </p:sp>
      <p:sp>
        <p:nvSpPr>
          <p:cNvPr id="16" name="pole tekstowe 15">
            <a:extLst>
              <a:ext uri="{FF2B5EF4-FFF2-40B4-BE49-F238E27FC236}">
                <a16:creationId xmlns:a16="http://schemas.microsoft.com/office/drawing/2014/main" id="{707B34BA-5742-C180-4E52-38E7F913BC88}"/>
              </a:ext>
            </a:extLst>
          </p:cNvPr>
          <p:cNvSpPr txBox="1"/>
          <p:nvPr/>
        </p:nvSpPr>
        <p:spPr>
          <a:xfrm>
            <a:off x="8550343" y="1292993"/>
            <a:ext cx="1337185" cy="707886"/>
          </a:xfrm>
          <a:prstGeom prst="rect">
            <a:avLst/>
          </a:prstGeom>
          <a:noFill/>
        </p:spPr>
        <p:txBody>
          <a:bodyPr wrap="square">
            <a:spAutoFit/>
          </a:bodyPr>
          <a:lstStyle/>
          <a:p>
            <a:r>
              <a:rPr lang="pl-PL" sz="4000" b="1" dirty="0">
                <a:solidFill>
                  <a:srgbClr val="FF0000"/>
                </a:solidFill>
              </a:rPr>
              <a:t>20 ??</a:t>
            </a:r>
          </a:p>
        </p:txBody>
      </p:sp>
    </p:spTree>
    <p:extLst>
      <p:ext uri="{BB962C8B-B14F-4D97-AF65-F5344CB8AC3E}">
        <p14:creationId xmlns:p14="http://schemas.microsoft.com/office/powerpoint/2010/main" val="3108999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190722"/>
            <a:ext cx="6821367" cy="1200329"/>
          </a:xfrm>
          <a:prstGeom prst="rect">
            <a:avLst/>
          </a:prstGeom>
        </p:spPr>
        <p:txBody>
          <a:bodyPr wrap="square">
            <a:spAutoFit/>
          </a:bodyPr>
          <a:lstStyle/>
          <a:p>
            <a:pPr algn="ctr"/>
            <a:r>
              <a:rPr lang="pl-PL" sz="2400" dirty="0">
                <a:solidFill>
                  <a:srgbClr val="FF0000"/>
                </a:solidFill>
                <a:latin typeface="Times New Roman" panose="02020603050405020304" pitchFamily="18" charset="0"/>
                <a:ea typeface="Times New Roman" panose="02020603050405020304" pitchFamily="18" charset="0"/>
              </a:rPr>
              <a:t>Współczesna zmiana klimatu  </a:t>
            </a:r>
            <a:r>
              <a:rPr lang="pl-PL" sz="2400" dirty="0">
                <a:latin typeface="Times New Roman" panose="02020603050405020304" pitchFamily="18" charset="0"/>
                <a:ea typeface="Times New Roman" panose="02020603050405020304" pitchFamily="18" charset="0"/>
              </a:rPr>
              <a:t>- co pokazują analizy klimatyczne – średnia dla obszaru Polski</a:t>
            </a:r>
          </a:p>
          <a:p>
            <a:pPr algn="ctr"/>
            <a:endParaRPr lang="pl-PL" sz="2400" b="1" dirty="0">
              <a:solidFill>
                <a:srgbClr val="255315"/>
              </a:solidFill>
              <a:effectLst>
                <a:outerShdw blurRad="38100" dist="38100" dir="2700000" algn="tl">
                  <a:srgbClr val="000000">
                    <a:alpha val="43137"/>
                  </a:srgbClr>
                </a:outerShdw>
              </a:effectLst>
              <a:ea typeface="Roboto" panose="02000000000000000000" pitchFamily="2" charset="0"/>
            </a:endParaRPr>
          </a:p>
        </p:txBody>
      </p:sp>
      <p:graphicFrame>
        <p:nvGraphicFramePr>
          <p:cNvPr id="16" name="Tabela 15"/>
          <p:cNvGraphicFramePr>
            <a:graphicFrameLocks noGrp="1"/>
          </p:cNvGraphicFramePr>
          <p:nvPr>
            <p:extLst>
              <p:ext uri="{D42A27DB-BD31-4B8C-83A1-F6EECF244321}">
                <p14:modId xmlns:p14="http://schemas.microsoft.com/office/powerpoint/2010/main" val="316686801"/>
              </p:ext>
            </p:extLst>
          </p:nvPr>
        </p:nvGraphicFramePr>
        <p:xfrm>
          <a:off x="210798" y="1154703"/>
          <a:ext cx="6821010" cy="4380930"/>
        </p:xfrm>
        <a:graphic>
          <a:graphicData uri="http://schemas.openxmlformats.org/drawingml/2006/table">
            <a:tbl>
              <a:tblPr firstRow="1" bandRow="1">
                <a:tableStyleId>{5C22544A-7EE6-4342-B048-85BDC9FD1C3A}</a:tableStyleId>
              </a:tblPr>
              <a:tblGrid>
                <a:gridCol w="2273670">
                  <a:extLst>
                    <a:ext uri="{9D8B030D-6E8A-4147-A177-3AD203B41FA5}">
                      <a16:colId xmlns:a16="http://schemas.microsoft.com/office/drawing/2014/main" val="511925499"/>
                    </a:ext>
                  </a:extLst>
                </a:gridCol>
                <a:gridCol w="2273670">
                  <a:extLst>
                    <a:ext uri="{9D8B030D-6E8A-4147-A177-3AD203B41FA5}">
                      <a16:colId xmlns:a16="http://schemas.microsoft.com/office/drawing/2014/main" val="4103335205"/>
                    </a:ext>
                  </a:extLst>
                </a:gridCol>
                <a:gridCol w="2273670">
                  <a:extLst>
                    <a:ext uri="{9D8B030D-6E8A-4147-A177-3AD203B41FA5}">
                      <a16:colId xmlns:a16="http://schemas.microsoft.com/office/drawing/2014/main" val="1472536265"/>
                    </a:ext>
                  </a:extLst>
                </a:gridCol>
              </a:tblGrid>
              <a:tr h="1124230">
                <a:tc>
                  <a:txBody>
                    <a:bodyPr/>
                    <a:lstStyle/>
                    <a:p>
                      <a:pPr algn="ctr"/>
                      <a:r>
                        <a:rPr lang="pl-PL" dirty="0" err="1">
                          <a:solidFill>
                            <a:schemeClr val="tx1"/>
                          </a:solidFill>
                        </a:rPr>
                        <a:t>Wielolecie</a:t>
                      </a:r>
                      <a:endParaRPr lang="pl-PL"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l-PL" sz="2000" dirty="0">
                          <a:solidFill>
                            <a:schemeClr val="tx1"/>
                          </a:solidFill>
                        </a:rPr>
                        <a:t>Średnia roczna temperatura (°C)</a:t>
                      </a:r>
                    </a:p>
                  </a:txBody>
                  <a:tcPr anchor="ctr">
                    <a:lnL w="12700" cap="flat" cmpd="sng" algn="ctr">
                      <a:solidFill>
                        <a:schemeClr val="tx1"/>
                      </a:solidFill>
                      <a:prstDash val="solid"/>
                      <a:round/>
                      <a:headEnd type="none" w="med" len="med"/>
                      <a:tailEnd type="none" w="med" len="med"/>
                    </a:lnL>
                    <a:solidFill>
                      <a:schemeClr val="accent2"/>
                    </a:solidFill>
                  </a:tcPr>
                </a:tc>
                <a:tc>
                  <a:txBody>
                    <a:bodyPr/>
                    <a:lstStyle/>
                    <a:p>
                      <a:pPr algn="ctr"/>
                      <a:r>
                        <a:rPr lang="pl-PL" sz="2000" dirty="0">
                          <a:solidFill>
                            <a:schemeClr val="tx1"/>
                          </a:solidFill>
                        </a:rPr>
                        <a:t>Suma roczna opadu atmosferycznego (mm)</a:t>
                      </a:r>
                    </a:p>
                  </a:txBody>
                  <a:tcPr anchor="ctr"/>
                </a:tc>
                <a:extLst>
                  <a:ext uri="{0D108BD9-81ED-4DB2-BD59-A6C34878D82A}">
                    <a16:rowId xmlns:a16="http://schemas.microsoft.com/office/drawing/2014/main" val="1658891496"/>
                  </a:ext>
                </a:extLst>
              </a:tr>
              <a:tr h="651340">
                <a:tc>
                  <a:txBody>
                    <a:bodyPr/>
                    <a:lstStyle/>
                    <a:p>
                      <a:pPr algn="ctr"/>
                      <a:r>
                        <a:rPr lang="pl-PL" sz="2800" dirty="0">
                          <a:solidFill>
                            <a:schemeClr val="tx1"/>
                          </a:solidFill>
                        </a:rPr>
                        <a:t>1971 - 1980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l-PL" sz="2800" b="1" dirty="0">
                          <a:solidFill>
                            <a:schemeClr val="tx1"/>
                          </a:solidFill>
                        </a:rPr>
                        <a:t>7,6</a:t>
                      </a:r>
                    </a:p>
                  </a:txBody>
                  <a:tcPr anchor="ctr">
                    <a:lnL w="127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a:r>
                        <a:rPr lang="pl-PL" sz="2800" b="1" dirty="0">
                          <a:solidFill>
                            <a:schemeClr val="tx1"/>
                          </a:solidFill>
                        </a:rPr>
                        <a:t>625</a:t>
                      </a:r>
                    </a:p>
                  </a:txBody>
                  <a:tcPr/>
                </a:tc>
                <a:extLst>
                  <a:ext uri="{0D108BD9-81ED-4DB2-BD59-A6C34878D82A}">
                    <a16:rowId xmlns:a16="http://schemas.microsoft.com/office/drawing/2014/main" val="3693687865"/>
                  </a:ext>
                </a:extLst>
              </a:tr>
              <a:tr h="651340">
                <a:tc>
                  <a:txBody>
                    <a:bodyPr/>
                    <a:lstStyle/>
                    <a:p>
                      <a:pPr algn="ctr"/>
                      <a:r>
                        <a:rPr lang="pl-PL" sz="2800" dirty="0">
                          <a:solidFill>
                            <a:schemeClr val="tx1"/>
                          </a:solidFill>
                        </a:rPr>
                        <a:t>1981 - 1990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l-PL" sz="2800" b="1" dirty="0">
                          <a:solidFill>
                            <a:schemeClr val="tx1"/>
                          </a:solidFill>
                        </a:rPr>
                        <a:t>8,0</a:t>
                      </a:r>
                    </a:p>
                  </a:txBody>
                  <a:tcPr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r>
                        <a:rPr lang="pl-PL" sz="2800" b="1" dirty="0">
                          <a:solidFill>
                            <a:schemeClr val="tx1"/>
                          </a:solidFill>
                        </a:rPr>
                        <a:t>583</a:t>
                      </a:r>
                    </a:p>
                  </a:txBody>
                  <a:tcPr/>
                </a:tc>
                <a:extLst>
                  <a:ext uri="{0D108BD9-81ED-4DB2-BD59-A6C34878D82A}">
                    <a16:rowId xmlns:a16="http://schemas.microsoft.com/office/drawing/2014/main" val="2950691784"/>
                  </a:ext>
                </a:extLst>
              </a:tr>
              <a:tr h="651340">
                <a:tc>
                  <a:txBody>
                    <a:bodyPr/>
                    <a:lstStyle/>
                    <a:p>
                      <a:pPr algn="ctr"/>
                      <a:r>
                        <a:rPr lang="pl-PL" sz="2800" dirty="0">
                          <a:solidFill>
                            <a:schemeClr val="tx1"/>
                          </a:solidFill>
                        </a:rPr>
                        <a:t>1991 - 2000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l-PL" sz="2800" b="1" dirty="0">
                          <a:solidFill>
                            <a:schemeClr val="tx1"/>
                          </a:solidFill>
                        </a:rPr>
                        <a:t>8,3</a:t>
                      </a:r>
                    </a:p>
                  </a:txBody>
                  <a:tcPr anchor="ctr">
                    <a:lnL w="127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a:r>
                        <a:rPr lang="pl-PL" sz="2800" b="1" dirty="0">
                          <a:solidFill>
                            <a:schemeClr val="tx1"/>
                          </a:solidFill>
                        </a:rPr>
                        <a:t>616</a:t>
                      </a:r>
                    </a:p>
                  </a:txBody>
                  <a:tcPr/>
                </a:tc>
                <a:extLst>
                  <a:ext uri="{0D108BD9-81ED-4DB2-BD59-A6C34878D82A}">
                    <a16:rowId xmlns:a16="http://schemas.microsoft.com/office/drawing/2014/main" val="4048144367"/>
                  </a:ext>
                </a:extLst>
              </a:tr>
              <a:tr h="651340">
                <a:tc>
                  <a:txBody>
                    <a:bodyPr/>
                    <a:lstStyle/>
                    <a:p>
                      <a:pPr algn="ctr"/>
                      <a:r>
                        <a:rPr lang="pl-PL" sz="2800" dirty="0">
                          <a:solidFill>
                            <a:schemeClr val="tx1"/>
                          </a:solidFill>
                        </a:rPr>
                        <a:t>2001 - 2010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l-PL" sz="2800" b="1" dirty="0">
                          <a:solidFill>
                            <a:schemeClr val="tx1"/>
                          </a:solidFill>
                        </a:rPr>
                        <a:t>8,6</a:t>
                      </a:r>
                    </a:p>
                  </a:txBody>
                  <a:tcPr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r>
                        <a:rPr lang="pl-PL" sz="2800" b="1" dirty="0">
                          <a:solidFill>
                            <a:schemeClr val="tx1"/>
                          </a:solidFill>
                        </a:rPr>
                        <a:t>651</a:t>
                      </a:r>
                    </a:p>
                  </a:txBody>
                  <a:tcPr/>
                </a:tc>
                <a:extLst>
                  <a:ext uri="{0D108BD9-81ED-4DB2-BD59-A6C34878D82A}">
                    <a16:rowId xmlns:a16="http://schemas.microsoft.com/office/drawing/2014/main" val="3962987613"/>
                  </a:ext>
                </a:extLst>
              </a:tr>
              <a:tr h="651340">
                <a:tc>
                  <a:txBody>
                    <a:bodyPr/>
                    <a:lstStyle/>
                    <a:p>
                      <a:pPr algn="ctr"/>
                      <a:r>
                        <a:rPr lang="pl-PL" sz="2800" dirty="0">
                          <a:solidFill>
                            <a:schemeClr val="tx1"/>
                          </a:solidFill>
                        </a:rPr>
                        <a:t>2011</a:t>
                      </a:r>
                      <a:r>
                        <a:rPr lang="pl-PL" sz="2800" baseline="0" dirty="0">
                          <a:solidFill>
                            <a:schemeClr val="tx1"/>
                          </a:solidFill>
                        </a:rPr>
                        <a:t> - 2020</a:t>
                      </a:r>
                      <a:endParaRPr lang="pl-PL"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l-PL" sz="2800" b="1" dirty="0">
                          <a:solidFill>
                            <a:schemeClr val="tx1"/>
                          </a:solidFill>
                        </a:rPr>
                        <a:t>9,4</a:t>
                      </a:r>
                    </a:p>
                  </a:txBody>
                  <a:tcPr anchor="ctr">
                    <a:lnL w="127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a:r>
                        <a:rPr lang="pl-PL" sz="2800" b="1" dirty="0">
                          <a:solidFill>
                            <a:schemeClr val="tx1"/>
                          </a:solidFill>
                        </a:rPr>
                        <a:t>609</a:t>
                      </a:r>
                    </a:p>
                  </a:txBody>
                  <a:tcPr/>
                </a:tc>
                <a:extLst>
                  <a:ext uri="{0D108BD9-81ED-4DB2-BD59-A6C34878D82A}">
                    <a16:rowId xmlns:a16="http://schemas.microsoft.com/office/drawing/2014/main" val="2940575911"/>
                  </a:ext>
                </a:extLst>
              </a:tr>
            </a:tbl>
          </a:graphicData>
        </a:graphic>
      </p:graphicFrame>
      <p:pic>
        <p:nvPicPr>
          <p:cNvPr id="4" name="logo1.png" descr="D:\PIOTREK\IUNG\SIW\powerpoint\logo1.png">
            <a:extLst>
              <a:ext uri="{FF2B5EF4-FFF2-40B4-BE49-F238E27FC236}">
                <a16:creationId xmlns:a16="http://schemas.microsoft.com/office/drawing/2014/main" id="{783ACCB4-E0C3-E0CF-BAB8-C91D61DA6820}"/>
              </a:ext>
            </a:extLst>
          </p:cNvPr>
          <p:cNvPicPr>
            <a:picLocks noChangeAspect="1"/>
          </p:cNvPicPr>
          <p:nvPr/>
        </p:nvPicPr>
        <p:blipFill>
          <a:blip r:embed="rId2" r:link="rId3" cstate="print"/>
          <a:stretch>
            <a:fillRect/>
          </a:stretch>
        </p:blipFill>
        <p:spPr>
          <a:xfrm>
            <a:off x="8984185" y="6272787"/>
            <a:ext cx="2616337" cy="374772"/>
          </a:xfrm>
          <a:prstGeom prst="rect">
            <a:avLst/>
          </a:prstGeom>
        </p:spPr>
      </p:pic>
      <p:pic>
        <p:nvPicPr>
          <p:cNvPr id="2" name="Obraz 1"/>
          <p:cNvPicPr>
            <a:picLocks noChangeAspect="1"/>
          </p:cNvPicPr>
          <p:nvPr/>
        </p:nvPicPr>
        <p:blipFill>
          <a:blip r:embed="rId4"/>
          <a:stretch>
            <a:fillRect/>
          </a:stretch>
        </p:blipFill>
        <p:spPr>
          <a:xfrm>
            <a:off x="7254031" y="1692258"/>
            <a:ext cx="4718226" cy="4163435"/>
          </a:xfrm>
          <a:prstGeom prst="rect">
            <a:avLst/>
          </a:prstGeom>
        </p:spPr>
      </p:pic>
      <p:pic>
        <p:nvPicPr>
          <p:cNvPr id="3" name="Obraz 2"/>
          <p:cNvPicPr>
            <a:picLocks noChangeAspect="1"/>
          </p:cNvPicPr>
          <p:nvPr/>
        </p:nvPicPr>
        <p:blipFill>
          <a:blip r:embed="rId5"/>
          <a:stretch>
            <a:fillRect/>
          </a:stretch>
        </p:blipFill>
        <p:spPr>
          <a:xfrm>
            <a:off x="7081185" y="63923"/>
            <a:ext cx="4875645" cy="1833488"/>
          </a:xfrm>
          <a:prstGeom prst="rect">
            <a:avLst/>
          </a:prstGeom>
        </p:spPr>
      </p:pic>
      <p:sp>
        <p:nvSpPr>
          <p:cNvPr id="6" name="pole tekstowe 5">
            <a:extLst>
              <a:ext uri="{FF2B5EF4-FFF2-40B4-BE49-F238E27FC236}">
                <a16:creationId xmlns:a16="http://schemas.microsoft.com/office/drawing/2014/main" id="{EFB60553-AEDE-90CB-7363-C04D5BF7CC93}"/>
              </a:ext>
            </a:extLst>
          </p:cNvPr>
          <p:cNvSpPr txBox="1"/>
          <p:nvPr/>
        </p:nvSpPr>
        <p:spPr>
          <a:xfrm>
            <a:off x="1525071" y="5622518"/>
            <a:ext cx="5869260" cy="923330"/>
          </a:xfrm>
          <a:prstGeom prst="rect">
            <a:avLst/>
          </a:prstGeom>
          <a:noFill/>
        </p:spPr>
        <p:txBody>
          <a:bodyPr wrap="square">
            <a:spAutoFit/>
          </a:bodyPr>
          <a:lstStyle/>
          <a:p>
            <a:r>
              <a:rPr lang="pl-PL" b="1" dirty="0">
                <a:solidFill>
                  <a:srgbClr val="FF0000"/>
                </a:solidFill>
              </a:rPr>
              <a:t>Wzrasta temperatura →→ większe parowanie →→ większy deficyt opadu przy nie zmieniającej się sumie opadu </a:t>
            </a:r>
          </a:p>
          <a:p>
            <a:endParaRPr lang="pl-PL" dirty="0"/>
          </a:p>
        </p:txBody>
      </p:sp>
    </p:spTree>
    <p:extLst>
      <p:ext uri="{BB962C8B-B14F-4D97-AF65-F5344CB8AC3E}">
        <p14:creationId xmlns:p14="http://schemas.microsoft.com/office/powerpoint/2010/main" val="2104888456"/>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7306</TotalTime>
  <Words>2706</Words>
  <Application>Microsoft Office PowerPoint</Application>
  <PresentationFormat>Panoramiczny</PresentationFormat>
  <Paragraphs>347</Paragraphs>
  <Slides>30</Slides>
  <Notes>8</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30</vt:i4>
      </vt:variant>
    </vt:vector>
  </HeadingPairs>
  <TitlesOfParts>
    <vt:vector size="37" baseType="lpstr">
      <vt:lpstr>Arial</vt:lpstr>
      <vt:lpstr>Calibri</vt:lpstr>
      <vt:lpstr>Calibri Light</vt:lpstr>
      <vt:lpstr>Roboto</vt:lpstr>
      <vt:lpstr>Times New Roman</vt:lpstr>
      <vt:lpstr>Trebuchet MS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zbias06</dc:creator>
  <cp:lastModifiedBy>DMM</cp:lastModifiedBy>
  <cp:revision>353</cp:revision>
  <dcterms:created xsi:type="dcterms:W3CDTF">2022-03-17T14:45:49Z</dcterms:created>
  <dcterms:modified xsi:type="dcterms:W3CDTF">2025-10-06T15:12:57Z</dcterms:modified>
</cp:coreProperties>
</file>