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40" r:id="rId2"/>
    <p:sldId id="328" r:id="rId3"/>
    <p:sldId id="341" r:id="rId4"/>
    <p:sldId id="291" r:id="rId5"/>
    <p:sldId id="342" r:id="rId6"/>
    <p:sldId id="292" r:id="rId7"/>
    <p:sldId id="290" r:id="rId8"/>
    <p:sldId id="343" r:id="rId9"/>
    <p:sldId id="295" r:id="rId10"/>
    <p:sldId id="293" r:id="rId11"/>
    <p:sldId id="296" r:id="rId12"/>
    <p:sldId id="311" r:id="rId13"/>
    <p:sldId id="294" r:id="rId14"/>
    <p:sldId id="344" r:id="rId15"/>
    <p:sldId id="345" r:id="rId16"/>
    <p:sldId id="281" r:id="rId17"/>
    <p:sldId id="346" r:id="rId18"/>
    <p:sldId id="347" r:id="rId19"/>
    <p:sldId id="355" r:id="rId20"/>
    <p:sldId id="284" r:id="rId21"/>
    <p:sldId id="285" r:id="rId22"/>
    <p:sldId id="286" r:id="rId23"/>
    <p:sldId id="289" r:id="rId24"/>
    <p:sldId id="349" r:id="rId25"/>
    <p:sldId id="350" r:id="rId26"/>
    <p:sldId id="287" r:id="rId27"/>
    <p:sldId id="298" r:id="rId28"/>
    <p:sldId id="300" r:id="rId29"/>
    <p:sldId id="299" r:id="rId30"/>
    <p:sldId id="351" r:id="rId31"/>
    <p:sldId id="352" r:id="rId32"/>
    <p:sldId id="353" r:id="rId33"/>
    <p:sldId id="288" r:id="rId34"/>
    <p:sldId id="320" r:id="rId35"/>
    <p:sldId id="354" r:id="rId36"/>
    <p:sldId id="356" r:id="rId37"/>
    <p:sldId id="305" r:id="rId38"/>
    <p:sldId id="306" r:id="rId39"/>
    <p:sldId id="309" r:id="rId40"/>
    <p:sldId id="271" r:id="rId41"/>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9" d="100"/>
          <a:sy n="109" d="100"/>
        </p:scale>
        <p:origin x="6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6627F9A-277B-427D-9A39-0F8638847609}"/>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endParaRPr lang="en-US"/>
          </a:p>
        </p:txBody>
      </p:sp>
      <p:sp>
        <p:nvSpPr>
          <p:cNvPr id="3" name="Podtytuł 2">
            <a:extLst>
              <a:ext uri="{FF2B5EF4-FFF2-40B4-BE49-F238E27FC236}">
                <a16:creationId xmlns:a16="http://schemas.microsoft.com/office/drawing/2014/main" id="{339A966D-4AEF-4B03-A4D5-ED392E5FCA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a:p>
        </p:txBody>
      </p:sp>
      <p:sp>
        <p:nvSpPr>
          <p:cNvPr id="4" name="Symbol zastępczy daty 3">
            <a:extLst>
              <a:ext uri="{FF2B5EF4-FFF2-40B4-BE49-F238E27FC236}">
                <a16:creationId xmlns:a16="http://schemas.microsoft.com/office/drawing/2014/main" id="{7ABAAD9D-B919-4CCB-98AE-DE277E5CA15C}"/>
              </a:ext>
            </a:extLst>
          </p:cNvPr>
          <p:cNvSpPr>
            <a:spLocks noGrp="1"/>
          </p:cNvSpPr>
          <p:nvPr>
            <p:ph type="dt" sz="half" idx="10"/>
          </p:nvPr>
        </p:nvSpPr>
        <p:spPr/>
        <p:txBody>
          <a:bodyPr/>
          <a:lstStyle/>
          <a:p>
            <a:fld id="{FEEB3481-0F08-406F-861A-A58AA4D70C68}" type="datetimeFigureOut">
              <a:rPr lang="en-US" smtClean="0"/>
              <a:t>10/6/2025</a:t>
            </a:fld>
            <a:endParaRPr lang="en-US"/>
          </a:p>
        </p:txBody>
      </p:sp>
      <p:sp>
        <p:nvSpPr>
          <p:cNvPr id="5" name="Symbol zastępczy stopki 4">
            <a:extLst>
              <a:ext uri="{FF2B5EF4-FFF2-40B4-BE49-F238E27FC236}">
                <a16:creationId xmlns:a16="http://schemas.microsoft.com/office/drawing/2014/main" id="{21A284C5-294E-4F1D-910C-4F6A986C6DAD}"/>
              </a:ext>
            </a:extLst>
          </p:cNvPr>
          <p:cNvSpPr>
            <a:spLocks noGrp="1"/>
          </p:cNvSpPr>
          <p:nvPr>
            <p:ph type="ftr" sz="quarter" idx="11"/>
          </p:nvPr>
        </p:nvSpPr>
        <p:spPr/>
        <p:txBody>
          <a:bodyPr/>
          <a:lstStyle/>
          <a:p>
            <a:endParaRPr lang="en-US"/>
          </a:p>
        </p:txBody>
      </p:sp>
      <p:sp>
        <p:nvSpPr>
          <p:cNvPr id="6" name="Symbol zastępczy numeru slajdu 5">
            <a:extLst>
              <a:ext uri="{FF2B5EF4-FFF2-40B4-BE49-F238E27FC236}">
                <a16:creationId xmlns:a16="http://schemas.microsoft.com/office/drawing/2014/main" id="{8FD5B0E3-8ED9-4674-8A1D-3371AB23443C}"/>
              </a:ext>
            </a:extLst>
          </p:cNvPr>
          <p:cNvSpPr>
            <a:spLocks noGrp="1"/>
          </p:cNvSpPr>
          <p:nvPr>
            <p:ph type="sldNum" sz="quarter" idx="12"/>
          </p:nvPr>
        </p:nvSpPr>
        <p:spPr/>
        <p:txBody>
          <a:bodyPr/>
          <a:lstStyle/>
          <a:p>
            <a:fld id="{02FF5CCD-B337-4256-B317-FFE858F9E290}" type="slidenum">
              <a:rPr lang="en-US" smtClean="0"/>
              <a:t>‹#›</a:t>
            </a:fld>
            <a:endParaRPr lang="en-US"/>
          </a:p>
        </p:txBody>
      </p:sp>
    </p:spTree>
    <p:extLst>
      <p:ext uri="{BB962C8B-B14F-4D97-AF65-F5344CB8AC3E}">
        <p14:creationId xmlns:p14="http://schemas.microsoft.com/office/powerpoint/2010/main" val="2766709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34C64DC-8F71-46A3-8189-69FA45966A3D}"/>
              </a:ext>
            </a:extLst>
          </p:cNvPr>
          <p:cNvSpPr>
            <a:spLocks noGrp="1"/>
          </p:cNvSpPr>
          <p:nvPr>
            <p:ph type="title"/>
          </p:nvPr>
        </p:nvSpPr>
        <p:spPr/>
        <p:txBody>
          <a:bodyPr/>
          <a:lstStyle/>
          <a:p>
            <a:r>
              <a:rPr lang="pl-PL"/>
              <a:t>Kliknij, aby edytować styl</a:t>
            </a:r>
            <a:endParaRPr lang="en-US"/>
          </a:p>
        </p:txBody>
      </p:sp>
      <p:sp>
        <p:nvSpPr>
          <p:cNvPr id="3" name="Symbol zastępczy tytułu pionowego 2">
            <a:extLst>
              <a:ext uri="{FF2B5EF4-FFF2-40B4-BE49-F238E27FC236}">
                <a16:creationId xmlns:a16="http://schemas.microsoft.com/office/drawing/2014/main" id="{D1026F34-A157-42E5-B3A9-A72DB078C5BD}"/>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3">
            <a:extLst>
              <a:ext uri="{FF2B5EF4-FFF2-40B4-BE49-F238E27FC236}">
                <a16:creationId xmlns:a16="http://schemas.microsoft.com/office/drawing/2014/main" id="{7F738681-964F-42EF-B090-8F0676B327B1}"/>
              </a:ext>
            </a:extLst>
          </p:cNvPr>
          <p:cNvSpPr>
            <a:spLocks noGrp="1"/>
          </p:cNvSpPr>
          <p:nvPr>
            <p:ph type="dt" sz="half" idx="10"/>
          </p:nvPr>
        </p:nvSpPr>
        <p:spPr/>
        <p:txBody>
          <a:bodyPr/>
          <a:lstStyle/>
          <a:p>
            <a:fld id="{FEEB3481-0F08-406F-861A-A58AA4D70C68}" type="datetimeFigureOut">
              <a:rPr lang="en-US" smtClean="0"/>
              <a:t>10/6/2025</a:t>
            </a:fld>
            <a:endParaRPr lang="en-US"/>
          </a:p>
        </p:txBody>
      </p:sp>
      <p:sp>
        <p:nvSpPr>
          <p:cNvPr id="5" name="Symbol zastępczy stopki 4">
            <a:extLst>
              <a:ext uri="{FF2B5EF4-FFF2-40B4-BE49-F238E27FC236}">
                <a16:creationId xmlns:a16="http://schemas.microsoft.com/office/drawing/2014/main" id="{47071DEA-4172-4BDD-91F4-2B98F4E844FD}"/>
              </a:ext>
            </a:extLst>
          </p:cNvPr>
          <p:cNvSpPr>
            <a:spLocks noGrp="1"/>
          </p:cNvSpPr>
          <p:nvPr>
            <p:ph type="ftr" sz="quarter" idx="11"/>
          </p:nvPr>
        </p:nvSpPr>
        <p:spPr/>
        <p:txBody>
          <a:bodyPr/>
          <a:lstStyle/>
          <a:p>
            <a:endParaRPr lang="en-US"/>
          </a:p>
        </p:txBody>
      </p:sp>
      <p:sp>
        <p:nvSpPr>
          <p:cNvPr id="6" name="Symbol zastępczy numeru slajdu 5">
            <a:extLst>
              <a:ext uri="{FF2B5EF4-FFF2-40B4-BE49-F238E27FC236}">
                <a16:creationId xmlns:a16="http://schemas.microsoft.com/office/drawing/2014/main" id="{7877B44D-C1A8-4249-A217-10DE1B2803D1}"/>
              </a:ext>
            </a:extLst>
          </p:cNvPr>
          <p:cNvSpPr>
            <a:spLocks noGrp="1"/>
          </p:cNvSpPr>
          <p:nvPr>
            <p:ph type="sldNum" sz="quarter" idx="12"/>
          </p:nvPr>
        </p:nvSpPr>
        <p:spPr/>
        <p:txBody>
          <a:bodyPr/>
          <a:lstStyle/>
          <a:p>
            <a:fld id="{02FF5CCD-B337-4256-B317-FFE858F9E290}" type="slidenum">
              <a:rPr lang="en-US" smtClean="0"/>
              <a:t>‹#›</a:t>
            </a:fld>
            <a:endParaRPr lang="en-US"/>
          </a:p>
        </p:txBody>
      </p:sp>
    </p:spTree>
    <p:extLst>
      <p:ext uri="{BB962C8B-B14F-4D97-AF65-F5344CB8AC3E}">
        <p14:creationId xmlns:p14="http://schemas.microsoft.com/office/powerpoint/2010/main" val="3360014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9718A37B-C3D1-4B92-86F5-1F61BD755485}"/>
              </a:ext>
            </a:extLst>
          </p:cNvPr>
          <p:cNvSpPr>
            <a:spLocks noGrp="1"/>
          </p:cNvSpPr>
          <p:nvPr>
            <p:ph type="title" orient="vert"/>
          </p:nvPr>
        </p:nvSpPr>
        <p:spPr>
          <a:xfrm>
            <a:off x="8724900" y="365125"/>
            <a:ext cx="2628900" cy="5811838"/>
          </a:xfrm>
        </p:spPr>
        <p:txBody>
          <a:bodyPr vert="eaVert"/>
          <a:lstStyle/>
          <a:p>
            <a:r>
              <a:rPr lang="pl-PL"/>
              <a:t>Kliknij, aby edytować styl</a:t>
            </a:r>
            <a:endParaRPr lang="en-US"/>
          </a:p>
        </p:txBody>
      </p:sp>
      <p:sp>
        <p:nvSpPr>
          <p:cNvPr id="3" name="Symbol zastępczy tytułu pionowego 2">
            <a:extLst>
              <a:ext uri="{FF2B5EF4-FFF2-40B4-BE49-F238E27FC236}">
                <a16:creationId xmlns:a16="http://schemas.microsoft.com/office/drawing/2014/main" id="{4966C168-0069-4C6E-9365-70D6BC823476}"/>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3">
            <a:extLst>
              <a:ext uri="{FF2B5EF4-FFF2-40B4-BE49-F238E27FC236}">
                <a16:creationId xmlns:a16="http://schemas.microsoft.com/office/drawing/2014/main" id="{0A4B96C1-3B80-4F72-96A0-4A3C60C2B4E9}"/>
              </a:ext>
            </a:extLst>
          </p:cNvPr>
          <p:cNvSpPr>
            <a:spLocks noGrp="1"/>
          </p:cNvSpPr>
          <p:nvPr>
            <p:ph type="dt" sz="half" idx="10"/>
          </p:nvPr>
        </p:nvSpPr>
        <p:spPr/>
        <p:txBody>
          <a:bodyPr/>
          <a:lstStyle/>
          <a:p>
            <a:fld id="{FEEB3481-0F08-406F-861A-A58AA4D70C68}" type="datetimeFigureOut">
              <a:rPr lang="en-US" smtClean="0"/>
              <a:t>10/6/2025</a:t>
            </a:fld>
            <a:endParaRPr lang="en-US"/>
          </a:p>
        </p:txBody>
      </p:sp>
      <p:sp>
        <p:nvSpPr>
          <p:cNvPr id="5" name="Symbol zastępczy stopki 4">
            <a:extLst>
              <a:ext uri="{FF2B5EF4-FFF2-40B4-BE49-F238E27FC236}">
                <a16:creationId xmlns:a16="http://schemas.microsoft.com/office/drawing/2014/main" id="{F95EAB24-779E-4B5D-A7C3-BEC1F66AD0BB}"/>
              </a:ext>
            </a:extLst>
          </p:cNvPr>
          <p:cNvSpPr>
            <a:spLocks noGrp="1"/>
          </p:cNvSpPr>
          <p:nvPr>
            <p:ph type="ftr" sz="quarter" idx="11"/>
          </p:nvPr>
        </p:nvSpPr>
        <p:spPr/>
        <p:txBody>
          <a:bodyPr/>
          <a:lstStyle/>
          <a:p>
            <a:endParaRPr lang="en-US"/>
          </a:p>
        </p:txBody>
      </p:sp>
      <p:sp>
        <p:nvSpPr>
          <p:cNvPr id="6" name="Symbol zastępczy numeru slajdu 5">
            <a:extLst>
              <a:ext uri="{FF2B5EF4-FFF2-40B4-BE49-F238E27FC236}">
                <a16:creationId xmlns:a16="http://schemas.microsoft.com/office/drawing/2014/main" id="{8D692832-C1F4-451B-B97E-D3AFDE95E2BA}"/>
              </a:ext>
            </a:extLst>
          </p:cNvPr>
          <p:cNvSpPr>
            <a:spLocks noGrp="1"/>
          </p:cNvSpPr>
          <p:nvPr>
            <p:ph type="sldNum" sz="quarter" idx="12"/>
          </p:nvPr>
        </p:nvSpPr>
        <p:spPr/>
        <p:txBody>
          <a:bodyPr/>
          <a:lstStyle/>
          <a:p>
            <a:fld id="{02FF5CCD-B337-4256-B317-FFE858F9E290}" type="slidenum">
              <a:rPr lang="en-US" smtClean="0"/>
              <a:t>‹#›</a:t>
            </a:fld>
            <a:endParaRPr lang="en-US"/>
          </a:p>
        </p:txBody>
      </p:sp>
    </p:spTree>
    <p:extLst>
      <p:ext uri="{BB962C8B-B14F-4D97-AF65-F5344CB8AC3E}">
        <p14:creationId xmlns:p14="http://schemas.microsoft.com/office/powerpoint/2010/main" val="4195282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9CD0EFE-C535-40F9-BA73-50717B77C9D4}"/>
              </a:ext>
            </a:extLst>
          </p:cNvPr>
          <p:cNvSpPr>
            <a:spLocks noGrp="1"/>
          </p:cNvSpPr>
          <p:nvPr>
            <p:ph type="title"/>
          </p:nvPr>
        </p:nvSpPr>
        <p:spPr/>
        <p:txBody>
          <a:bodyPr/>
          <a:lstStyle/>
          <a:p>
            <a:r>
              <a:rPr lang="pl-PL"/>
              <a:t>Kliknij, aby edytować styl</a:t>
            </a:r>
            <a:endParaRPr lang="en-US"/>
          </a:p>
        </p:txBody>
      </p:sp>
      <p:sp>
        <p:nvSpPr>
          <p:cNvPr id="3" name="Symbol zastępczy zawartości 2">
            <a:extLst>
              <a:ext uri="{FF2B5EF4-FFF2-40B4-BE49-F238E27FC236}">
                <a16:creationId xmlns:a16="http://schemas.microsoft.com/office/drawing/2014/main" id="{55435CB6-334A-4AB8-B40D-1DBEABA19EFB}"/>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3">
            <a:extLst>
              <a:ext uri="{FF2B5EF4-FFF2-40B4-BE49-F238E27FC236}">
                <a16:creationId xmlns:a16="http://schemas.microsoft.com/office/drawing/2014/main" id="{D5F39F21-AE77-4A58-A3D3-8839D4F5464B}"/>
              </a:ext>
            </a:extLst>
          </p:cNvPr>
          <p:cNvSpPr>
            <a:spLocks noGrp="1"/>
          </p:cNvSpPr>
          <p:nvPr>
            <p:ph type="dt" sz="half" idx="10"/>
          </p:nvPr>
        </p:nvSpPr>
        <p:spPr/>
        <p:txBody>
          <a:bodyPr/>
          <a:lstStyle/>
          <a:p>
            <a:fld id="{FEEB3481-0F08-406F-861A-A58AA4D70C68}" type="datetimeFigureOut">
              <a:rPr lang="en-US" smtClean="0"/>
              <a:t>10/6/2025</a:t>
            </a:fld>
            <a:endParaRPr lang="en-US"/>
          </a:p>
        </p:txBody>
      </p:sp>
      <p:sp>
        <p:nvSpPr>
          <p:cNvPr id="5" name="Symbol zastępczy stopki 4">
            <a:extLst>
              <a:ext uri="{FF2B5EF4-FFF2-40B4-BE49-F238E27FC236}">
                <a16:creationId xmlns:a16="http://schemas.microsoft.com/office/drawing/2014/main" id="{FACD4571-7A5C-464D-A5E2-ED19417E8A4F}"/>
              </a:ext>
            </a:extLst>
          </p:cNvPr>
          <p:cNvSpPr>
            <a:spLocks noGrp="1"/>
          </p:cNvSpPr>
          <p:nvPr>
            <p:ph type="ftr" sz="quarter" idx="11"/>
          </p:nvPr>
        </p:nvSpPr>
        <p:spPr/>
        <p:txBody>
          <a:bodyPr/>
          <a:lstStyle/>
          <a:p>
            <a:endParaRPr lang="en-US"/>
          </a:p>
        </p:txBody>
      </p:sp>
      <p:sp>
        <p:nvSpPr>
          <p:cNvPr id="6" name="Symbol zastępczy numeru slajdu 5">
            <a:extLst>
              <a:ext uri="{FF2B5EF4-FFF2-40B4-BE49-F238E27FC236}">
                <a16:creationId xmlns:a16="http://schemas.microsoft.com/office/drawing/2014/main" id="{33B283A9-A50E-4601-936F-6701E87A9C68}"/>
              </a:ext>
            </a:extLst>
          </p:cNvPr>
          <p:cNvSpPr>
            <a:spLocks noGrp="1"/>
          </p:cNvSpPr>
          <p:nvPr>
            <p:ph type="sldNum" sz="quarter" idx="12"/>
          </p:nvPr>
        </p:nvSpPr>
        <p:spPr/>
        <p:txBody>
          <a:bodyPr/>
          <a:lstStyle/>
          <a:p>
            <a:fld id="{02FF5CCD-B337-4256-B317-FFE858F9E290}" type="slidenum">
              <a:rPr lang="en-US" smtClean="0"/>
              <a:t>‹#›</a:t>
            </a:fld>
            <a:endParaRPr lang="en-US"/>
          </a:p>
        </p:txBody>
      </p:sp>
    </p:spTree>
    <p:extLst>
      <p:ext uri="{BB962C8B-B14F-4D97-AF65-F5344CB8AC3E}">
        <p14:creationId xmlns:p14="http://schemas.microsoft.com/office/powerpoint/2010/main" val="2493648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080EBC1-E5FA-402D-9345-D1971AFBA69E}"/>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endParaRPr lang="en-US"/>
          </a:p>
        </p:txBody>
      </p:sp>
      <p:sp>
        <p:nvSpPr>
          <p:cNvPr id="3" name="Symbol zastępczy tekstu 2">
            <a:extLst>
              <a:ext uri="{FF2B5EF4-FFF2-40B4-BE49-F238E27FC236}">
                <a16:creationId xmlns:a16="http://schemas.microsoft.com/office/drawing/2014/main" id="{EF8B0CDA-4E5C-4C4C-917F-F91E3B14A3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381AFD6C-04E3-4A1C-9747-C31C3253ACC6}"/>
              </a:ext>
            </a:extLst>
          </p:cNvPr>
          <p:cNvSpPr>
            <a:spLocks noGrp="1"/>
          </p:cNvSpPr>
          <p:nvPr>
            <p:ph type="dt" sz="half" idx="10"/>
          </p:nvPr>
        </p:nvSpPr>
        <p:spPr/>
        <p:txBody>
          <a:bodyPr/>
          <a:lstStyle/>
          <a:p>
            <a:fld id="{FEEB3481-0F08-406F-861A-A58AA4D70C68}" type="datetimeFigureOut">
              <a:rPr lang="en-US" smtClean="0"/>
              <a:t>10/6/2025</a:t>
            </a:fld>
            <a:endParaRPr lang="en-US"/>
          </a:p>
        </p:txBody>
      </p:sp>
      <p:sp>
        <p:nvSpPr>
          <p:cNvPr id="5" name="Symbol zastępczy stopki 4">
            <a:extLst>
              <a:ext uri="{FF2B5EF4-FFF2-40B4-BE49-F238E27FC236}">
                <a16:creationId xmlns:a16="http://schemas.microsoft.com/office/drawing/2014/main" id="{A55BE9C4-94B0-4EF9-8691-95271395FCD9}"/>
              </a:ext>
            </a:extLst>
          </p:cNvPr>
          <p:cNvSpPr>
            <a:spLocks noGrp="1"/>
          </p:cNvSpPr>
          <p:nvPr>
            <p:ph type="ftr" sz="quarter" idx="11"/>
          </p:nvPr>
        </p:nvSpPr>
        <p:spPr/>
        <p:txBody>
          <a:bodyPr/>
          <a:lstStyle/>
          <a:p>
            <a:endParaRPr lang="en-US"/>
          </a:p>
        </p:txBody>
      </p:sp>
      <p:sp>
        <p:nvSpPr>
          <p:cNvPr id="6" name="Symbol zastępczy numeru slajdu 5">
            <a:extLst>
              <a:ext uri="{FF2B5EF4-FFF2-40B4-BE49-F238E27FC236}">
                <a16:creationId xmlns:a16="http://schemas.microsoft.com/office/drawing/2014/main" id="{E23F036B-BC09-4D94-AA9D-245AED4FC1C9}"/>
              </a:ext>
            </a:extLst>
          </p:cNvPr>
          <p:cNvSpPr>
            <a:spLocks noGrp="1"/>
          </p:cNvSpPr>
          <p:nvPr>
            <p:ph type="sldNum" sz="quarter" idx="12"/>
          </p:nvPr>
        </p:nvSpPr>
        <p:spPr/>
        <p:txBody>
          <a:bodyPr/>
          <a:lstStyle/>
          <a:p>
            <a:fld id="{02FF5CCD-B337-4256-B317-FFE858F9E290}" type="slidenum">
              <a:rPr lang="en-US" smtClean="0"/>
              <a:t>‹#›</a:t>
            </a:fld>
            <a:endParaRPr lang="en-US"/>
          </a:p>
        </p:txBody>
      </p:sp>
    </p:spTree>
    <p:extLst>
      <p:ext uri="{BB962C8B-B14F-4D97-AF65-F5344CB8AC3E}">
        <p14:creationId xmlns:p14="http://schemas.microsoft.com/office/powerpoint/2010/main" val="2733790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6FCF58D-F1E4-49E2-B0FE-D6809679BC4E}"/>
              </a:ext>
            </a:extLst>
          </p:cNvPr>
          <p:cNvSpPr>
            <a:spLocks noGrp="1"/>
          </p:cNvSpPr>
          <p:nvPr>
            <p:ph type="title"/>
          </p:nvPr>
        </p:nvSpPr>
        <p:spPr/>
        <p:txBody>
          <a:bodyPr/>
          <a:lstStyle/>
          <a:p>
            <a:r>
              <a:rPr lang="pl-PL"/>
              <a:t>Kliknij, aby edytować styl</a:t>
            </a:r>
            <a:endParaRPr lang="en-US"/>
          </a:p>
        </p:txBody>
      </p:sp>
      <p:sp>
        <p:nvSpPr>
          <p:cNvPr id="3" name="Symbol zastępczy zawartości 2">
            <a:extLst>
              <a:ext uri="{FF2B5EF4-FFF2-40B4-BE49-F238E27FC236}">
                <a16:creationId xmlns:a16="http://schemas.microsoft.com/office/drawing/2014/main" id="{11937CBE-E447-4A00-9822-3FA8833C43DE}"/>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zawartości 3">
            <a:extLst>
              <a:ext uri="{FF2B5EF4-FFF2-40B4-BE49-F238E27FC236}">
                <a16:creationId xmlns:a16="http://schemas.microsoft.com/office/drawing/2014/main" id="{59DB6C52-F7F3-459C-B34F-3DE58932FB8F}"/>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Symbol zastępczy daty 4">
            <a:extLst>
              <a:ext uri="{FF2B5EF4-FFF2-40B4-BE49-F238E27FC236}">
                <a16:creationId xmlns:a16="http://schemas.microsoft.com/office/drawing/2014/main" id="{33C76583-90FE-47DB-BAAB-24F656746590}"/>
              </a:ext>
            </a:extLst>
          </p:cNvPr>
          <p:cNvSpPr>
            <a:spLocks noGrp="1"/>
          </p:cNvSpPr>
          <p:nvPr>
            <p:ph type="dt" sz="half" idx="10"/>
          </p:nvPr>
        </p:nvSpPr>
        <p:spPr/>
        <p:txBody>
          <a:bodyPr/>
          <a:lstStyle/>
          <a:p>
            <a:fld id="{FEEB3481-0F08-406F-861A-A58AA4D70C68}" type="datetimeFigureOut">
              <a:rPr lang="en-US" smtClean="0"/>
              <a:t>10/6/2025</a:t>
            </a:fld>
            <a:endParaRPr lang="en-US"/>
          </a:p>
        </p:txBody>
      </p:sp>
      <p:sp>
        <p:nvSpPr>
          <p:cNvPr id="6" name="Symbol zastępczy stopki 5">
            <a:extLst>
              <a:ext uri="{FF2B5EF4-FFF2-40B4-BE49-F238E27FC236}">
                <a16:creationId xmlns:a16="http://schemas.microsoft.com/office/drawing/2014/main" id="{D63F4726-8FE6-4E4B-977C-D61156D25410}"/>
              </a:ext>
            </a:extLst>
          </p:cNvPr>
          <p:cNvSpPr>
            <a:spLocks noGrp="1"/>
          </p:cNvSpPr>
          <p:nvPr>
            <p:ph type="ftr" sz="quarter" idx="11"/>
          </p:nvPr>
        </p:nvSpPr>
        <p:spPr/>
        <p:txBody>
          <a:bodyPr/>
          <a:lstStyle/>
          <a:p>
            <a:endParaRPr lang="en-US"/>
          </a:p>
        </p:txBody>
      </p:sp>
      <p:sp>
        <p:nvSpPr>
          <p:cNvPr id="7" name="Symbol zastępczy numeru slajdu 6">
            <a:extLst>
              <a:ext uri="{FF2B5EF4-FFF2-40B4-BE49-F238E27FC236}">
                <a16:creationId xmlns:a16="http://schemas.microsoft.com/office/drawing/2014/main" id="{37F5C2C0-7AF0-4A4E-8915-A3D2DF478177}"/>
              </a:ext>
            </a:extLst>
          </p:cNvPr>
          <p:cNvSpPr>
            <a:spLocks noGrp="1"/>
          </p:cNvSpPr>
          <p:nvPr>
            <p:ph type="sldNum" sz="quarter" idx="12"/>
          </p:nvPr>
        </p:nvSpPr>
        <p:spPr/>
        <p:txBody>
          <a:bodyPr/>
          <a:lstStyle/>
          <a:p>
            <a:fld id="{02FF5CCD-B337-4256-B317-FFE858F9E290}" type="slidenum">
              <a:rPr lang="en-US" smtClean="0"/>
              <a:t>‹#›</a:t>
            </a:fld>
            <a:endParaRPr lang="en-US"/>
          </a:p>
        </p:txBody>
      </p:sp>
    </p:spTree>
    <p:extLst>
      <p:ext uri="{BB962C8B-B14F-4D97-AF65-F5344CB8AC3E}">
        <p14:creationId xmlns:p14="http://schemas.microsoft.com/office/powerpoint/2010/main" val="67055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A467F0-D57B-4B28-85E5-690473FECE06}"/>
              </a:ext>
            </a:extLst>
          </p:cNvPr>
          <p:cNvSpPr>
            <a:spLocks noGrp="1"/>
          </p:cNvSpPr>
          <p:nvPr>
            <p:ph type="title"/>
          </p:nvPr>
        </p:nvSpPr>
        <p:spPr>
          <a:xfrm>
            <a:off x="839788" y="365125"/>
            <a:ext cx="10515600" cy="1325563"/>
          </a:xfrm>
        </p:spPr>
        <p:txBody>
          <a:bodyPr/>
          <a:lstStyle/>
          <a:p>
            <a:r>
              <a:rPr lang="pl-PL"/>
              <a:t>Kliknij, aby edytować styl</a:t>
            </a:r>
            <a:endParaRPr lang="en-US"/>
          </a:p>
        </p:txBody>
      </p:sp>
      <p:sp>
        <p:nvSpPr>
          <p:cNvPr id="3" name="Symbol zastępczy tekstu 2">
            <a:extLst>
              <a:ext uri="{FF2B5EF4-FFF2-40B4-BE49-F238E27FC236}">
                <a16:creationId xmlns:a16="http://schemas.microsoft.com/office/drawing/2014/main" id="{6E890E1C-29A4-449C-A757-882954150D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C25EB7CF-2DDF-46E8-BFC7-FC6E8CEB6B61}"/>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Symbol zastępczy tekstu 4">
            <a:extLst>
              <a:ext uri="{FF2B5EF4-FFF2-40B4-BE49-F238E27FC236}">
                <a16:creationId xmlns:a16="http://schemas.microsoft.com/office/drawing/2014/main" id="{2557E22E-F265-4518-AFFE-CEA14D2FD8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F7B2B219-F55C-4CA5-9000-43CC4C7423F7}"/>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7" name="Symbol zastępczy daty 6">
            <a:extLst>
              <a:ext uri="{FF2B5EF4-FFF2-40B4-BE49-F238E27FC236}">
                <a16:creationId xmlns:a16="http://schemas.microsoft.com/office/drawing/2014/main" id="{8FA3D206-58EF-4B5B-9C92-B7715765A7A1}"/>
              </a:ext>
            </a:extLst>
          </p:cNvPr>
          <p:cNvSpPr>
            <a:spLocks noGrp="1"/>
          </p:cNvSpPr>
          <p:nvPr>
            <p:ph type="dt" sz="half" idx="10"/>
          </p:nvPr>
        </p:nvSpPr>
        <p:spPr/>
        <p:txBody>
          <a:bodyPr/>
          <a:lstStyle/>
          <a:p>
            <a:fld id="{FEEB3481-0F08-406F-861A-A58AA4D70C68}" type="datetimeFigureOut">
              <a:rPr lang="en-US" smtClean="0"/>
              <a:t>10/6/2025</a:t>
            </a:fld>
            <a:endParaRPr lang="en-US"/>
          </a:p>
        </p:txBody>
      </p:sp>
      <p:sp>
        <p:nvSpPr>
          <p:cNvPr id="8" name="Symbol zastępczy stopki 7">
            <a:extLst>
              <a:ext uri="{FF2B5EF4-FFF2-40B4-BE49-F238E27FC236}">
                <a16:creationId xmlns:a16="http://schemas.microsoft.com/office/drawing/2014/main" id="{895B2358-30E4-4FFD-8D61-E4A3BCDFF90F}"/>
              </a:ext>
            </a:extLst>
          </p:cNvPr>
          <p:cNvSpPr>
            <a:spLocks noGrp="1"/>
          </p:cNvSpPr>
          <p:nvPr>
            <p:ph type="ftr" sz="quarter" idx="11"/>
          </p:nvPr>
        </p:nvSpPr>
        <p:spPr/>
        <p:txBody>
          <a:bodyPr/>
          <a:lstStyle/>
          <a:p>
            <a:endParaRPr lang="en-US"/>
          </a:p>
        </p:txBody>
      </p:sp>
      <p:sp>
        <p:nvSpPr>
          <p:cNvPr id="9" name="Symbol zastępczy numeru slajdu 8">
            <a:extLst>
              <a:ext uri="{FF2B5EF4-FFF2-40B4-BE49-F238E27FC236}">
                <a16:creationId xmlns:a16="http://schemas.microsoft.com/office/drawing/2014/main" id="{735C3320-5089-46BE-8398-0EA3DCA6E59E}"/>
              </a:ext>
            </a:extLst>
          </p:cNvPr>
          <p:cNvSpPr>
            <a:spLocks noGrp="1"/>
          </p:cNvSpPr>
          <p:nvPr>
            <p:ph type="sldNum" sz="quarter" idx="12"/>
          </p:nvPr>
        </p:nvSpPr>
        <p:spPr/>
        <p:txBody>
          <a:bodyPr/>
          <a:lstStyle/>
          <a:p>
            <a:fld id="{02FF5CCD-B337-4256-B317-FFE858F9E290}" type="slidenum">
              <a:rPr lang="en-US" smtClean="0"/>
              <a:t>‹#›</a:t>
            </a:fld>
            <a:endParaRPr lang="en-US"/>
          </a:p>
        </p:txBody>
      </p:sp>
    </p:spTree>
    <p:extLst>
      <p:ext uri="{BB962C8B-B14F-4D97-AF65-F5344CB8AC3E}">
        <p14:creationId xmlns:p14="http://schemas.microsoft.com/office/powerpoint/2010/main" val="218690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E851F28-DADF-4555-810F-E2B421DE3428}"/>
              </a:ext>
            </a:extLst>
          </p:cNvPr>
          <p:cNvSpPr>
            <a:spLocks noGrp="1"/>
          </p:cNvSpPr>
          <p:nvPr>
            <p:ph type="title"/>
          </p:nvPr>
        </p:nvSpPr>
        <p:spPr/>
        <p:txBody>
          <a:bodyPr/>
          <a:lstStyle/>
          <a:p>
            <a:r>
              <a:rPr lang="pl-PL"/>
              <a:t>Kliknij, aby edytować styl</a:t>
            </a:r>
            <a:endParaRPr lang="en-US"/>
          </a:p>
        </p:txBody>
      </p:sp>
      <p:sp>
        <p:nvSpPr>
          <p:cNvPr id="3" name="Symbol zastępczy daty 2">
            <a:extLst>
              <a:ext uri="{FF2B5EF4-FFF2-40B4-BE49-F238E27FC236}">
                <a16:creationId xmlns:a16="http://schemas.microsoft.com/office/drawing/2014/main" id="{DF3DF181-5A58-45AF-A6ED-B0B5102FB234}"/>
              </a:ext>
            </a:extLst>
          </p:cNvPr>
          <p:cNvSpPr>
            <a:spLocks noGrp="1"/>
          </p:cNvSpPr>
          <p:nvPr>
            <p:ph type="dt" sz="half" idx="10"/>
          </p:nvPr>
        </p:nvSpPr>
        <p:spPr/>
        <p:txBody>
          <a:bodyPr/>
          <a:lstStyle/>
          <a:p>
            <a:fld id="{FEEB3481-0F08-406F-861A-A58AA4D70C68}" type="datetimeFigureOut">
              <a:rPr lang="en-US" smtClean="0"/>
              <a:t>10/6/2025</a:t>
            </a:fld>
            <a:endParaRPr lang="en-US"/>
          </a:p>
        </p:txBody>
      </p:sp>
      <p:sp>
        <p:nvSpPr>
          <p:cNvPr id="4" name="Symbol zastępczy stopki 3">
            <a:extLst>
              <a:ext uri="{FF2B5EF4-FFF2-40B4-BE49-F238E27FC236}">
                <a16:creationId xmlns:a16="http://schemas.microsoft.com/office/drawing/2014/main" id="{21D3B418-77F9-4628-94D4-B97FC3EE1551}"/>
              </a:ext>
            </a:extLst>
          </p:cNvPr>
          <p:cNvSpPr>
            <a:spLocks noGrp="1"/>
          </p:cNvSpPr>
          <p:nvPr>
            <p:ph type="ftr" sz="quarter" idx="11"/>
          </p:nvPr>
        </p:nvSpPr>
        <p:spPr/>
        <p:txBody>
          <a:bodyPr/>
          <a:lstStyle/>
          <a:p>
            <a:endParaRPr lang="en-US"/>
          </a:p>
        </p:txBody>
      </p:sp>
      <p:sp>
        <p:nvSpPr>
          <p:cNvPr id="5" name="Symbol zastępczy numeru slajdu 4">
            <a:extLst>
              <a:ext uri="{FF2B5EF4-FFF2-40B4-BE49-F238E27FC236}">
                <a16:creationId xmlns:a16="http://schemas.microsoft.com/office/drawing/2014/main" id="{349E8C45-90E8-4F10-8E62-B0E615B4FFAF}"/>
              </a:ext>
            </a:extLst>
          </p:cNvPr>
          <p:cNvSpPr>
            <a:spLocks noGrp="1"/>
          </p:cNvSpPr>
          <p:nvPr>
            <p:ph type="sldNum" sz="quarter" idx="12"/>
          </p:nvPr>
        </p:nvSpPr>
        <p:spPr/>
        <p:txBody>
          <a:bodyPr/>
          <a:lstStyle/>
          <a:p>
            <a:fld id="{02FF5CCD-B337-4256-B317-FFE858F9E290}" type="slidenum">
              <a:rPr lang="en-US" smtClean="0"/>
              <a:t>‹#›</a:t>
            </a:fld>
            <a:endParaRPr lang="en-US"/>
          </a:p>
        </p:txBody>
      </p:sp>
    </p:spTree>
    <p:extLst>
      <p:ext uri="{BB962C8B-B14F-4D97-AF65-F5344CB8AC3E}">
        <p14:creationId xmlns:p14="http://schemas.microsoft.com/office/powerpoint/2010/main" val="3047671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972D9423-6ACC-4B7B-928C-E2CDD3AAE06F}"/>
              </a:ext>
            </a:extLst>
          </p:cNvPr>
          <p:cNvSpPr>
            <a:spLocks noGrp="1"/>
          </p:cNvSpPr>
          <p:nvPr>
            <p:ph type="dt" sz="half" idx="10"/>
          </p:nvPr>
        </p:nvSpPr>
        <p:spPr/>
        <p:txBody>
          <a:bodyPr/>
          <a:lstStyle/>
          <a:p>
            <a:fld id="{FEEB3481-0F08-406F-861A-A58AA4D70C68}" type="datetimeFigureOut">
              <a:rPr lang="en-US" smtClean="0"/>
              <a:t>10/6/2025</a:t>
            </a:fld>
            <a:endParaRPr lang="en-US"/>
          </a:p>
        </p:txBody>
      </p:sp>
      <p:sp>
        <p:nvSpPr>
          <p:cNvPr id="3" name="Symbol zastępczy stopki 2">
            <a:extLst>
              <a:ext uri="{FF2B5EF4-FFF2-40B4-BE49-F238E27FC236}">
                <a16:creationId xmlns:a16="http://schemas.microsoft.com/office/drawing/2014/main" id="{84D41D05-2767-4F49-A0CD-BD2222AB9B73}"/>
              </a:ext>
            </a:extLst>
          </p:cNvPr>
          <p:cNvSpPr>
            <a:spLocks noGrp="1"/>
          </p:cNvSpPr>
          <p:nvPr>
            <p:ph type="ftr" sz="quarter" idx="11"/>
          </p:nvPr>
        </p:nvSpPr>
        <p:spPr/>
        <p:txBody>
          <a:bodyPr/>
          <a:lstStyle/>
          <a:p>
            <a:endParaRPr lang="en-US"/>
          </a:p>
        </p:txBody>
      </p:sp>
      <p:sp>
        <p:nvSpPr>
          <p:cNvPr id="4" name="Symbol zastępczy numeru slajdu 3">
            <a:extLst>
              <a:ext uri="{FF2B5EF4-FFF2-40B4-BE49-F238E27FC236}">
                <a16:creationId xmlns:a16="http://schemas.microsoft.com/office/drawing/2014/main" id="{91B09A4A-33E1-4B62-AC7B-2798952A13B8}"/>
              </a:ext>
            </a:extLst>
          </p:cNvPr>
          <p:cNvSpPr>
            <a:spLocks noGrp="1"/>
          </p:cNvSpPr>
          <p:nvPr>
            <p:ph type="sldNum" sz="quarter" idx="12"/>
          </p:nvPr>
        </p:nvSpPr>
        <p:spPr/>
        <p:txBody>
          <a:bodyPr/>
          <a:lstStyle/>
          <a:p>
            <a:fld id="{02FF5CCD-B337-4256-B317-FFE858F9E290}" type="slidenum">
              <a:rPr lang="en-US" smtClean="0"/>
              <a:t>‹#›</a:t>
            </a:fld>
            <a:endParaRPr lang="en-US"/>
          </a:p>
        </p:txBody>
      </p:sp>
    </p:spTree>
    <p:extLst>
      <p:ext uri="{BB962C8B-B14F-4D97-AF65-F5344CB8AC3E}">
        <p14:creationId xmlns:p14="http://schemas.microsoft.com/office/powerpoint/2010/main" val="147743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49213A7-4B5E-43E6-82AB-443DF894723F}"/>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a:p>
        </p:txBody>
      </p:sp>
      <p:sp>
        <p:nvSpPr>
          <p:cNvPr id="3" name="Symbol zastępczy zawartości 2">
            <a:extLst>
              <a:ext uri="{FF2B5EF4-FFF2-40B4-BE49-F238E27FC236}">
                <a16:creationId xmlns:a16="http://schemas.microsoft.com/office/drawing/2014/main" id="{449B46A6-38DA-48D3-BD72-64E83D4D0E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tekstu 3">
            <a:extLst>
              <a:ext uri="{FF2B5EF4-FFF2-40B4-BE49-F238E27FC236}">
                <a16:creationId xmlns:a16="http://schemas.microsoft.com/office/drawing/2014/main" id="{310E4677-18CE-4FD3-B3C5-E714BA53E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8B6EA550-47A6-498D-88FC-EAE44611F2D9}"/>
              </a:ext>
            </a:extLst>
          </p:cNvPr>
          <p:cNvSpPr>
            <a:spLocks noGrp="1"/>
          </p:cNvSpPr>
          <p:nvPr>
            <p:ph type="dt" sz="half" idx="10"/>
          </p:nvPr>
        </p:nvSpPr>
        <p:spPr/>
        <p:txBody>
          <a:bodyPr/>
          <a:lstStyle/>
          <a:p>
            <a:fld id="{FEEB3481-0F08-406F-861A-A58AA4D70C68}" type="datetimeFigureOut">
              <a:rPr lang="en-US" smtClean="0"/>
              <a:t>10/6/2025</a:t>
            </a:fld>
            <a:endParaRPr lang="en-US"/>
          </a:p>
        </p:txBody>
      </p:sp>
      <p:sp>
        <p:nvSpPr>
          <p:cNvPr id="6" name="Symbol zastępczy stopki 5">
            <a:extLst>
              <a:ext uri="{FF2B5EF4-FFF2-40B4-BE49-F238E27FC236}">
                <a16:creationId xmlns:a16="http://schemas.microsoft.com/office/drawing/2014/main" id="{44313716-313D-409C-97A5-F66641A9241C}"/>
              </a:ext>
            </a:extLst>
          </p:cNvPr>
          <p:cNvSpPr>
            <a:spLocks noGrp="1"/>
          </p:cNvSpPr>
          <p:nvPr>
            <p:ph type="ftr" sz="quarter" idx="11"/>
          </p:nvPr>
        </p:nvSpPr>
        <p:spPr/>
        <p:txBody>
          <a:bodyPr/>
          <a:lstStyle/>
          <a:p>
            <a:endParaRPr lang="en-US"/>
          </a:p>
        </p:txBody>
      </p:sp>
      <p:sp>
        <p:nvSpPr>
          <p:cNvPr id="7" name="Symbol zastępczy numeru slajdu 6">
            <a:extLst>
              <a:ext uri="{FF2B5EF4-FFF2-40B4-BE49-F238E27FC236}">
                <a16:creationId xmlns:a16="http://schemas.microsoft.com/office/drawing/2014/main" id="{B78F63CE-A883-475D-B79F-7FA5BFA5C348}"/>
              </a:ext>
            </a:extLst>
          </p:cNvPr>
          <p:cNvSpPr>
            <a:spLocks noGrp="1"/>
          </p:cNvSpPr>
          <p:nvPr>
            <p:ph type="sldNum" sz="quarter" idx="12"/>
          </p:nvPr>
        </p:nvSpPr>
        <p:spPr/>
        <p:txBody>
          <a:bodyPr/>
          <a:lstStyle/>
          <a:p>
            <a:fld id="{02FF5CCD-B337-4256-B317-FFE858F9E290}" type="slidenum">
              <a:rPr lang="en-US" smtClean="0"/>
              <a:t>‹#›</a:t>
            </a:fld>
            <a:endParaRPr lang="en-US"/>
          </a:p>
        </p:txBody>
      </p:sp>
    </p:spTree>
    <p:extLst>
      <p:ext uri="{BB962C8B-B14F-4D97-AF65-F5344CB8AC3E}">
        <p14:creationId xmlns:p14="http://schemas.microsoft.com/office/powerpoint/2010/main" val="785818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D5B592C-556A-46A0-A27A-367D7B5BFCEE}"/>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a:p>
        </p:txBody>
      </p:sp>
      <p:sp>
        <p:nvSpPr>
          <p:cNvPr id="3" name="Symbol zastępczy obrazu 2">
            <a:extLst>
              <a:ext uri="{FF2B5EF4-FFF2-40B4-BE49-F238E27FC236}">
                <a16:creationId xmlns:a16="http://schemas.microsoft.com/office/drawing/2014/main" id="{1D2B43A7-6CA6-4717-9C9A-118056DDFD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ymbol zastępczy tekstu 3">
            <a:extLst>
              <a:ext uri="{FF2B5EF4-FFF2-40B4-BE49-F238E27FC236}">
                <a16:creationId xmlns:a16="http://schemas.microsoft.com/office/drawing/2014/main" id="{CF6FBF62-DE10-4524-BE3E-C72949B05C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ABE37A2F-21BB-4616-8DA5-5010DFCD447C}"/>
              </a:ext>
            </a:extLst>
          </p:cNvPr>
          <p:cNvSpPr>
            <a:spLocks noGrp="1"/>
          </p:cNvSpPr>
          <p:nvPr>
            <p:ph type="dt" sz="half" idx="10"/>
          </p:nvPr>
        </p:nvSpPr>
        <p:spPr/>
        <p:txBody>
          <a:bodyPr/>
          <a:lstStyle/>
          <a:p>
            <a:fld id="{FEEB3481-0F08-406F-861A-A58AA4D70C68}" type="datetimeFigureOut">
              <a:rPr lang="en-US" smtClean="0"/>
              <a:t>10/6/2025</a:t>
            </a:fld>
            <a:endParaRPr lang="en-US"/>
          </a:p>
        </p:txBody>
      </p:sp>
      <p:sp>
        <p:nvSpPr>
          <p:cNvPr id="6" name="Symbol zastępczy stopki 5">
            <a:extLst>
              <a:ext uri="{FF2B5EF4-FFF2-40B4-BE49-F238E27FC236}">
                <a16:creationId xmlns:a16="http://schemas.microsoft.com/office/drawing/2014/main" id="{64C064AE-F97C-4B98-AE79-EF980F085794}"/>
              </a:ext>
            </a:extLst>
          </p:cNvPr>
          <p:cNvSpPr>
            <a:spLocks noGrp="1"/>
          </p:cNvSpPr>
          <p:nvPr>
            <p:ph type="ftr" sz="quarter" idx="11"/>
          </p:nvPr>
        </p:nvSpPr>
        <p:spPr/>
        <p:txBody>
          <a:bodyPr/>
          <a:lstStyle/>
          <a:p>
            <a:endParaRPr lang="en-US"/>
          </a:p>
        </p:txBody>
      </p:sp>
      <p:sp>
        <p:nvSpPr>
          <p:cNvPr id="7" name="Symbol zastępczy numeru slajdu 6">
            <a:extLst>
              <a:ext uri="{FF2B5EF4-FFF2-40B4-BE49-F238E27FC236}">
                <a16:creationId xmlns:a16="http://schemas.microsoft.com/office/drawing/2014/main" id="{78E8295C-7432-462B-8AC0-FD34E75DA982}"/>
              </a:ext>
            </a:extLst>
          </p:cNvPr>
          <p:cNvSpPr>
            <a:spLocks noGrp="1"/>
          </p:cNvSpPr>
          <p:nvPr>
            <p:ph type="sldNum" sz="quarter" idx="12"/>
          </p:nvPr>
        </p:nvSpPr>
        <p:spPr/>
        <p:txBody>
          <a:bodyPr/>
          <a:lstStyle/>
          <a:p>
            <a:fld id="{02FF5CCD-B337-4256-B317-FFE858F9E290}" type="slidenum">
              <a:rPr lang="en-US" smtClean="0"/>
              <a:t>‹#›</a:t>
            </a:fld>
            <a:endParaRPr lang="en-US"/>
          </a:p>
        </p:txBody>
      </p:sp>
    </p:spTree>
    <p:extLst>
      <p:ext uri="{BB962C8B-B14F-4D97-AF65-F5344CB8AC3E}">
        <p14:creationId xmlns:p14="http://schemas.microsoft.com/office/powerpoint/2010/main" val="2549467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97424EF3-1113-4A79-B9C5-2DC0A0559A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endParaRPr lang="en-US"/>
          </a:p>
        </p:txBody>
      </p:sp>
      <p:sp>
        <p:nvSpPr>
          <p:cNvPr id="3" name="Symbol zastępczy tekstu 2">
            <a:extLst>
              <a:ext uri="{FF2B5EF4-FFF2-40B4-BE49-F238E27FC236}">
                <a16:creationId xmlns:a16="http://schemas.microsoft.com/office/drawing/2014/main" id="{A410CC05-3582-4B31-B520-B80CF0EC71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3">
            <a:extLst>
              <a:ext uri="{FF2B5EF4-FFF2-40B4-BE49-F238E27FC236}">
                <a16:creationId xmlns:a16="http://schemas.microsoft.com/office/drawing/2014/main" id="{47F287B7-CB45-43B3-ACE0-E7E9130008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EB3481-0F08-406F-861A-A58AA4D70C68}" type="datetimeFigureOut">
              <a:rPr lang="en-US" smtClean="0"/>
              <a:t>10/6/2025</a:t>
            </a:fld>
            <a:endParaRPr lang="en-US"/>
          </a:p>
        </p:txBody>
      </p:sp>
      <p:sp>
        <p:nvSpPr>
          <p:cNvPr id="5" name="Symbol zastępczy stopki 4">
            <a:extLst>
              <a:ext uri="{FF2B5EF4-FFF2-40B4-BE49-F238E27FC236}">
                <a16:creationId xmlns:a16="http://schemas.microsoft.com/office/drawing/2014/main" id="{7440A35B-C194-4AF5-A6EC-98D0376D14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ymbol zastępczy numeru slajdu 5">
            <a:extLst>
              <a:ext uri="{FF2B5EF4-FFF2-40B4-BE49-F238E27FC236}">
                <a16:creationId xmlns:a16="http://schemas.microsoft.com/office/drawing/2014/main" id="{35310D89-9BC1-42CD-9158-C14BC4DB64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F5CCD-B337-4256-B317-FFE858F9E290}" type="slidenum">
              <a:rPr lang="en-US" smtClean="0"/>
              <a:t>‹#›</a:t>
            </a:fld>
            <a:endParaRPr lang="en-US"/>
          </a:p>
        </p:txBody>
      </p:sp>
    </p:spTree>
    <p:extLst>
      <p:ext uri="{BB962C8B-B14F-4D97-AF65-F5344CB8AC3E}">
        <p14:creationId xmlns:p14="http://schemas.microsoft.com/office/powerpoint/2010/main" val="1968872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14.jp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8990D85-1922-4457-A864-F61A0D71D325}"/>
              </a:ext>
            </a:extLst>
          </p:cNvPr>
          <p:cNvSpPr/>
          <p:nvPr/>
        </p:nvSpPr>
        <p:spPr>
          <a:xfrm>
            <a:off x="1179683" y="1436819"/>
            <a:ext cx="10104581" cy="412420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pl-PL" altLang="zh-CN" sz="40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等线" panose="02010600030101010101" pitchFamily="2" charset="-122"/>
                <a:cs typeface="Arial" panose="020B0604020202020204" pitchFamily="34" charset="0"/>
              </a:rPr>
              <a:t>Postęp biologiczny jako narzędzie w przeciwdziałaniu niekorzystnym efektom zmian klimatycznych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pl-PL" altLang="zh-CN" sz="32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pl-PL" altLang="zh-CN" sz="32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dirty="0">
                <a:ln>
                  <a:noFill/>
                </a:ln>
                <a:solidFill>
                  <a:srgbClr val="F2F2F2"/>
                </a:solidFill>
                <a:effectLst/>
                <a:uLnTx/>
                <a:uFillTx/>
                <a:latin typeface="Calibri" panose="020F0502020204030204"/>
                <a:ea typeface="+mn-ea"/>
                <a:cs typeface="+mn-cs"/>
              </a:rPr>
              <a:t>Prof. dr hab. inż. Grzegorz Żurek</a:t>
            </a:r>
            <a:endParaRPr kumimoji="1" lang="pl-PL" altLang="zh-CN" sz="2800" b="1" i="0" u="none" strike="noStrike" kern="1200" cap="none" spc="0" normalizeH="0" baseline="0" noProof="0" dirty="0">
              <a:ln>
                <a:noFill/>
              </a:ln>
              <a:solidFill>
                <a:srgbClr val="F2F2F2"/>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pl-PL" altLang="zh-CN" sz="1600" b="1" i="0" u="none" strike="noStrike" kern="1200" cap="none" spc="0" normalizeH="0" baseline="0" noProof="0" dirty="0">
              <a:ln>
                <a:noFill/>
              </a:ln>
              <a:solidFill>
                <a:srgbClr val="F2F2F2"/>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pl-PL" altLang="zh-CN" sz="1600" b="1" i="0" u="none" strike="noStrike" kern="1200" cap="none" spc="0" normalizeH="0" baseline="0" noProof="0" dirty="0">
              <a:ln>
                <a:noFill/>
              </a:ln>
              <a:solidFill>
                <a:srgbClr val="F2F2F2"/>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pl-PL" altLang="zh-CN" sz="1800" b="1" i="0" u="none" strike="noStrike" kern="1200" cap="none" spc="0" normalizeH="0" baseline="0" noProof="0" dirty="0">
                <a:ln>
                  <a:noFill/>
                </a:ln>
                <a:solidFill>
                  <a:srgbClr val="F2F2F2"/>
                </a:solidFill>
                <a:effectLst/>
                <a:uLnTx/>
                <a:uFillTx/>
                <a:latin typeface="Arial" panose="020B0604020202020204" pitchFamily="34" charset="0"/>
                <a:ea typeface="等线" panose="02010600030101010101" pitchFamily="2" charset="-122"/>
                <a:cs typeface="Arial" panose="020B0604020202020204" pitchFamily="34" charset="0"/>
              </a:rPr>
              <a:t>g.zurek@ihar.edu.pl</a:t>
            </a:r>
            <a:endParaRPr kumimoji="1" lang="en-US" altLang="zh-CN" sz="1800" b="1" i="0" u="none" strike="noStrike" kern="1200" cap="none" spc="0" normalizeH="0" baseline="0" noProof="0" dirty="0">
              <a:ln>
                <a:noFill/>
              </a:ln>
              <a:solidFill>
                <a:srgbClr val="F2F2F2"/>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 name="pole tekstowe 2">
            <a:extLst>
              <a:ext uri="{FF2B5EF4-FFF2-40B4-BE49-F238E27FC236}">
                <a16:creationId xmlns:a16="http://schemas.microsoft.com/office/drawing/2014/main" id="{46B88DF2-D498-48B3-B252-3EB26C1AB812}"/>
              </a:ext>
            </a:extLst>
          </p:cNvPr>
          <p:cNvSpPr txBox="1"/>
          <p:nvPr/>
        </p:nvSpPr>
        <p:spPr>
          <a:xfrm>
            <a:off x="685800" y="6198577"/>
            <a:ext cx="10498015" cy="338554"/>
          </a:xfrm>
          <a:prstGeom prst="rect">
            <a:avLst/>
          </a:prstGeom>
          <a:noFill/>
        </p:spPr>
        <p:txBody>
          <a:bodyPr wrap="square" rtlCol="0">
            <a:spAutoFit/>
          </a:bodyPr>
          <a:lstStyle/>
          <a:p>
            <a:pPr algn="ctr"/>
            <a:r>
              <a:rPr lang="pl-PL" sz="1600" b="1" dirty="0">
                <a:solidFill>
                  <a:schemeClr val="bg1"/>
                </a:solidFill>
              </a:rPr>
              <a:t>Konferencja pt. „Gospodarowanie zasobami wody w rolnictwie i na obszarach wiejskich”, 7 października 2025 r.</a:t>
            </a:r>
          </a:p>
        </p:txBody>
      </p:sp>
      <p:pic>
        <p:nvPicPr>
          <p:cNvPr id="4" name="Obraz 3" descr="Obraz zawierający tekst, flaga, Czcionka, logo&#10;&#10;Opis wygenerowany automatycznie">
            <a:extLst>
              <a:ext uri="{FF2B5EF4-FFF2-40B4-BE49-F238E27FC236}">
                <a16:creationId xmlns:a16="http://schemas.microsoft.com/office/drawing/2014/main" id="{B4B106AF-F685-4660-9C10-AFDE1CE71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3086" y="4754205"/>
            <a:ext cx="2038462" cy="1333951"/>
          </a:xfrm>
          <a:prstGeom prst="rect">
            <a:avLst/>
          </a:prstGeom>
        </p:spPr>
      </p:pic>
      <p:pic>
        <p:nvPicPr>
          <p:cNvPr id="5" name="Grafika 4">
            <a:extLst>
              <a:ext uri="{FF2B5EF4-FFF2-40B4-BE49-F238E27FC236}">
                <a16:creationId xmlns:a16="http://schemas.microsoft.com/office/drawing/2014/main" id="{EA535168-D237-42E7-AD0A-79905C42E5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452" y="4656960"/>
            <a:ext cx="1884932" cy="1333951"/>
          </a:xfrm>
          <a:prstGeom prst="rect">
            <a:avLst/>
          </a:prstGeom>
        </p:spPr>
      </p:pic>
    </p:spTree>
    <p:extLst>
      <p:ext uri="{BB962C8B-B14F-4D97-AF65-F5344CB8AC3E}">
        <p14:creationId xmlns:p14="http://schemas.microsoft.com/office/powerpoint/2010/main" val="1729220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C66EE85-8AC2-449F-A62D-7C4A250F0287}"/>
              </a:ext>
            </a:extLst>
          </p:cNvPr>
          <p:cNvSpPr txBox="1">
            <a:spLocks noChangeArrowheads="1"/>
          </p:cNvSpPr>
          <p:nvPr/>
        </p:nvSpPr>
        <p:spPr>
          <a:xfrm>
            <a:off x="638077" y="1090991"/>
            <a:ext cx="7886700" cy="96405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4800" b="1" i="0" u="none" strike="noStrike" kern="1200" cap="none" spc="0" normalizeH="0" baseline="0" noProof="0" dirty="0">
                <a:ln>
                  <a:noFill/>
                </a:ln>
                <a:solidFill>
                  <a:prstClr val="black"/>
                </a:solidFill>
                <a:effectLst/>
                <a:uLnTx/>
                <a:uFillTx/>
                <a:latin typeface="Palatino Linotype" panose="02040502050505030304" pitchFamily="18" charset="0"/>
                <a:ea typeface="+mj-ea"/>
                <a:cs typeface="+mj-cs"/>
              </a:rPr>
              <a:t>Zmiany klimatu …</a:t>
            </a:r>
          </a:p>
        </p:txBody>
      </p:sp>
      <p:sp>
        <p:nvSpPr>
          <p:cNvPr id="5" name="Rectangle 2">
            <a:extLst>
              <a:ext uri="{FF2B5EF4-FFF2-40B4-BE49-F238E27FC236}">
                <a16:creationId xmlns:a16="http://schemas.microsoft.com/office/drawing/2014/main" id="{BEAAE99B-EC27-4686-8936-20F568B4DE8A}"/>
              </a:ext>
            </a:extLst>
          </p:cNvPr>
          <p:cNvSpPr txBox="1">
            <a:spLocks noChangeArrowheads="1"/>
          </p:cNvSpPr>
          <p:nvPr/>
        </p:nvSpPr>
        <p:spPr>
          <a:xfrm>
            <a:off x="638077" y="2164173"/>
            <a:ext cx="10473268" cy="23418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pl-PL" altLang="pl-PL" sz="2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Główne zagrożenia dla upraw rolnych będą wynikały z </a:t>
            </a:r>
            <a:r>
              <a:rPr kumimoji="0" lang="pl-PL" altLang="pl-PL" sz="2800" b="1" i="0" u="sng"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nierównomierności opadów</a:t>
            </a:r>
            <a:r>
              <a:rPr kumimoji="0" lang="pl-PL" altLang="pl-PL" sz="2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oraz długotrwałych </a:t>
            </a:r>
            <a:r>
              <a:rPr kumimoji="0" lang="pl-PL" altLang="pl-PL" sz="2800" b="1" i="0" u="sng"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susz glebowych.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pl-PL" altLang="pl-PL" sz="2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Do utrzymania produkcji na odpowiednim poziomie konieczne będą inwestycje i nakłady finansowe.</a:t>
            </a:r>
          </a:p>
        </p:txBody>
      </p:sp>
      <p:pic>
        <p:nvPicPr>
          <p:cNvPr id="6" name="Obraz 5">
            <a:extLst>
              <a:ext uri="{FF2B5EF4-FFF2-40B4-BE49-F238E27FC236}">
                <a16:creationId xmlns:a16="http://schemas.microsoft.com/office/drawing/2014/main" id="{3E80007D-49CB-420C-BE48-62EC5CD03B04}"/>
              </a:ext>
            </a:extLst>
          </p:cNvPr>
          <p:cNvPicPr>
            <a:picLocks noChangeAspect="1"/>
          </p:cNvPicPr>
          <p:nvPr/>
        </p:nvPicPr>
        <p:blipFill>
          <a:blip r:embed="rId3"/>
          <a:stretch>
            <a:fillRect/>
          </a:stretch>
        </p:blipFill>
        <p:spPr>
          <a:xfrm>
            <a:off x="9211122" y="4256630"/>
            <a:ext cx="2342801" cy="23428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0328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C66EE85-8AC2-449F-A62D-7C4A250F0287}"/>
              </a:ext>
            </a:extLst>
          </p:cNvPr>
          <p:cNvSpPr txBox="1">
            <a:spLocks noChangeArrowheads="1"/>
          </p:cNvSpPr>
          <p:nvPr/>
        </p:nvSpPr>
        <p:spPr>
          <a:xfrm>
            <a:off x="638077" y="1090991"/>
            <a:ext cx="7886700" cy="96405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4800" b="1" i="0" u="none" strike="noStrike" kern="1200" cap="none" spc="0" normalizeH="0" baseline="0" noProof="0" dirty="0">
                <a:ln>
                  <a:noFill/>
                </a:ln>
                <a:solidFill>
                  <a:prstClr val="black"/>
                </a:solidFill>
                <a:effectLst/>
                <a:uLnTx/>
                <a:uFillTx/>
                <a:latin typeface="Palatino Linotype" panose="02040502050505030304" pitchFamily="18" charset="0"/>
                <a:ea typeface="+mj-ea"/>
                <a:cs typeface="+mj-cs"/>
              </a:rPr>
              <a:t>Zmiany klimatu …</a:t>
            </a:r>
          </a:p>
        </p:txBody>
      </p:sp>
      <p:sp>
        <p:nvSpPr>
          <p:cNvPr id="5" name="Rectangle 2">
            <a:extLst>
              <a:ext uri="{FF2B5EF4-FFF2-40B4-BE49-F238E27FC236}">
                <a16:creationId xmlns:a16="http://schemas.microsoft.com/office/drawing/2014/main" id="{BEAAE99B-EC27-4686-8936-20F568B4DE8A}"/>
              </a:ext>
            </a:extLst>
          </p:cNvPr>
          <p:cNvSpPr txBox="1">
            <a:spLocks noChangeArrowheads="1"/>
          </p:cNvSpPr>
          <p:nvPr/>
        </p:nvSpPr>
        <p:spPr>
          <a:xfrm>
            <a:off x="638077" y="2164173"/>
            <a:ext cx="8247305" cy="42272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altLang="pl-PL" sz="2800" b="1" i="0" u="sng"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Pogorszenie jakości </a:t>
            </a:r>
            <a:r>
              <a:rPr kumimoji="0" lang="pl-PL" altLang="pl-PL" sz="2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może wpłynąć na wartość rynkową upraw, potencjał eksportowy oraz zdrowie konsumentów.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altLang="pl-PL" sz="2800" b="1" i="0" u="sng"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Straty ekonomiczne </a:t>
            </a:r>
            <a:r>
              <a:rPr kumimoji="0" lang="pl-PL" altLang="pl-PL" sz="2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mogą destabilizować społeczności rolnicze, zwłaszcza gospodarstwa marginalne, prowadząc do niepewności społecznych i ekonomicznych.</a:t>
            </a:r>
          </a:p>
        </p:txBody>
      </p:sp>
      <p:pic>
        <p:nvPicPr>
          <p:cNvPr id="7" name="Obraz 6">
            <a:extLst>
              <a:ext uri="{FF2B5EF4-FFF2-40B4-BE49-F238E27FC236}">
                <a16:creationId xmlns:a16="http://schemas.microsoft.com/office/drawing/2014/main" id="{54CA207B-8FC3-4B63-9AB0-2C30FD81B0C5}"/>
              </a:ext>
            </a:extLst>
          </p:cNvPr>
          <p:cNvPicPr>
            <a:picLocks noChangeAspect="1"/>
          </p:cNvPicPr>
          <p:nvPr/>
        </p:nvPicPr>
        <p:blipFill>
          <a:blip r:embed="rId3"/>
          <a:stretch>
            <a:fillRect/>
          </a:stretch>
        </p:blipFill>
        <p:spPr>
          <a:xfrm>
            <a:off x="9211122" y="4256630"/>
            <a:ext cx="2342801" cy="23428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374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C66EE85-8AC2-449F-A62D-7C4A250F0287}"/>
              </a:ext>
            </a:extLst>
          </p:cNvPr>
          <p:cNvSpPr txBox="1">
            <a:spLocks noChangeArrowheads="1"/>
          </p:cNvSpPr>
          <p:nvPr/>
        </p:nvSpPr>
        <p:spPr>
          <a:xfrm>
            <a:off x="638077" y="1090991"/>
            <a:ext cx="7886700" cy="96405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4800" b="1" i="0" u="none" strike="noStrike" kern="1200" cap="none" spc="0" normalizeH="0" baseline="0" noProof="0" dirty="0">
                <a:ln>
                  <a:noFill/>
                </a:ln>
                <a:solidFill>
                  <a:prstClr val="black"/>
                </a:solidFill>
                <a:effectLst/>
                <a:uLnTx/>
                <a:uFillTx/>
                <a:latin typeface="Palatino Linotype" panose="02040502050505030304" pitchFamily="18" charset="0"/>
                <a:ea typeface="+mj-ea"/>
                <a:cs typeface="+mj-cs"/>
              </a:rPr>
              <a:t>Zmiany klimatu …</a:t>
            </a:r>
          </a:p>
        </p:txBody>
      </p:sp>
      <p:sp>
        <p:nvSpPr>
          <p:cNvPr id="5" name="Rectangle 2">
            <a:extLst>
              <a:ext uri="{FF2B5EF4-FFF2-40B4-BE49-F238E27FC236}">
                <a16:creationId xmlns:a16="http://schemas.microsoft.com/office/drawing/2014/main" id="{BEAAE99B-EC27-4686-8936-20F568B4DE8A}"/>
              </a:ext>
            </a:extLst>
          </p:cNvPr>
          <p:cNvSpPr txBox="1">
            <a:spLocks noChangeArrowheads="1"/>
          </p:cNvSpPr>
          <p:nvPr/>
        </p:nvSpPr>
        <p:spPr>
          <a:xfrm>
            <a:off x="638077" y="2164173"/>
            <a:ext cx="8081050" cy="42272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altLang="pl-PL" sz="2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Programy hodowlane muszą zatem uwzględniać nie tylko stabilność plonów, ale także </a:t>
            </a:r>
            <a:r>
              <a:rPr kumimoji="0" lang="pl-PL" altLang="pl-PL" sz="2800" b="1" i="0" u="sng"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cechy jakościowe i rynkowość</a:t>
            </a:r>
            <a:r>
              <a:rPr kumimoji="0" lang="pl-PL" altLang="pl-PL" sz="2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wymagając podejścia, integrującego aspekty agronomiczne, żywieniowe i ekonomiczne. </a:t>
            </a:r>
          </a:p>
        </p:txBody>
      </p:sp>
      <p:pic>
        <p:nvPicPr>
          <p:cNvPr id="7" name="Obraz 6">
            <a:extLst>
              <a:ext uri="{FF2B5EF4-FFF2-40B4-BE49-F238E27FC236}">
                <a16:creationId xmlns:a16="http://schemas.microsoft.com/office/drawing/2014/main" id="{0A5A136D-D2D1-41E2-8C55-C84431F8BAAE}"/>
              </a:ext>
            </a:extLst>
          </p:cNvPr>
          <p:cNvPicPr>
            <a:picLocks noChangeAspect="1"/>
          </p:cNvPicPr>
          <p:nvPr/>
        </p:nvPicPr>
        <p:blipFill>
          <a:blip r:embed="rId3"/>
          <a:stretch>
            <a:fillRect/>
          </a:stretch>
        </p:blipFill>
        <p:spPr>
          <a:xfrm>
            <a:off x="9211122" y="4256630"/>
            <a:ext cx="2342801" cy="23428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1697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C66EE85-8AC2-449F-A62D-7C4A250F0287}"/>
              </a:ext>
            </a:extLst>
          </p:cNvPr>
          <p:cNvSpPr txBox="1">
            <a:spLocks noChangeArrowheads="1"/>
          </p:cNvSpPr>
          <p:nvPr/>
        </p:nvSpPr>
        <p:spPr>
          <a:xfrm>
            <a:off x="638077" y="1090991"/>
            <a:ext cx="7886700" cy="96405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4800" b="1" i="0" u="none" strike="noStrike" kern="1200" cap="none" spc="0" normalizeH="0" baseline="0" noProof="0" dirty="0">
                <a:ln>
                  <a:noFill/>
                </a:ln>
                <a:solidFill>
                  <a:prstClr val="black"/>
                </a:solidFill>
                <a:effectLst/>
                <a:uLnTx/>
                <a:uFillTx/>
                <a:latin typeface="Palatino Linotype" panose="02040502050505030304" pitchFamily="18" charset="0"/>
                <a:ea typeface="+mj-ea"/>
                <a:cs typeface="+mj-cs"/>
              </a:rPr>
              <a:t>Zmiany klimatu …</a:t>
            </a:r>
          </a:p>
        </p:txBody>
      </p:sp>
      <p:sp>
        <p:nvSpPr>
          <p:cNvPr id="5" name="Rectangle 2">
            <a:extLst>
              <a:ext uri="{FF2B5EF4-FFF2-40B4-BE49-F238E27FC236}">
                <a16:creationId xmlns:a16="http://schemas.microsoft.com/office/drawing/2014/main" id="{1C00A5BB-112A-4ADD-9CFC-E4DA17E2334E}"/>
              </a:ext>
            </a:extLst>
          </p:cNvPr>
          <p:cNvSpPr txBox="1">
            <a:spLocks noChangeArrowheads="1"/>
          </p:cNvSpPr>
          <p:nvPr/>
        </p:nvSpPr>
        <p:spPr>
          <a:xfrm>
            <a:off x="614652" y="2275548"/>
            <a:ext cx="609266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pl-PL" altLang="pl-PL" sz="24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Zmianom podlegać będą najprawdopodobniej również </a:t>
            </a:r>
            <a:r>
              <a:rPr kumimoji="0" lang="pl-PL" altLang="pl-PL" sz="2400" b="1" i="0" u="sng"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przyzwyczajenia żywieniowe człowieka</a:t>
            </a:r>
            <a:r>
              <a:rPr kumimoji="0" lang="pl-PL" altLang="pl-PL" sz="24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pl-PL" altLang="pl-PL" sz="24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Niezbędne będzie kompleksowe urządzenie i zrównoważone zagospodarowanie obszarów wiejskich, a w szczególności </a:t>
            </a:r>
            <a:r>
              <a:rPr kumimoji="0" lang="pl-PL" altLang="pl-PL" sz="2400" b="1" i="0" u="sng"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ochrona zasobów wodnych w glebie</a:t>
            </a:r>
            <a:r>
              <a:rPr kumimoji="0" lang="pl-PL" altLang="pl-PL" sz="24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i zwiększenie </a:t>
            </a:r>
            <a:r>
              <a:rPr lang="pl-PL" altLang="pl-PL" sz="2400" b="1" dirty="0">
                <a:solidFill>
                  <a:prstClr val="black"/>
                </a:solidFill>
                <a:latin typeface="Palatino Linotype" panose="02040502050505030304" pitchFamily="18" charset="0"/>
              </a:rPr>
              <a:t>ich</a:t>
            </a:r>
            <a:r>
              <a:rPr kumimoji="0" lang="pl-PL" altLang="pl-PL" sz="24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pl-PL" altLang="pl-PL" sz="2400" b="1" i="0" u="sng"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dostępności dla roślin</a:t>
            </a:r>
            <a:r>
              <a:rPr lang="pl-PL" altLang="pl-PL" sz="2400" b="1" dirty="0">
                <a:solidFill>
                  <a:prstClr val="black"/>
                </a:solidFill>
                <a:latin typeface="Palatino Linotype" panose="02040502050505030304" pitchFamily="18" charset="0"/>
              </a:rPr>
              <a:t> …</a:t>
            </a:r>
            <a:r>
              <a:rPr kumimoji="0" lang="pl-PL" altLang="pl-PL" sz="24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pl-PL" altLang="pl-PL" sz="24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p:txBody>
      </p:sp>
      <p:pic>
        <p:nvPicPr>
          <p:cNvPr id="6" name="Obraz 5">
            <a:extLst>
              <a:ext uri="{FF2B5EF4-FFF2-40B4-BE49-F238E27FC236}">
                <a16:creationId xmlns:a16="http://schemas.microsoft.com/office/drawing/2014/main" id="{9FCE6FBB-5617-4614-8E76-968B8BBB8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8686" y="1388632"/>
            <a:ext cx="2062882" cy="1373957"/>
          </a:xfrm>
          <a:prstGeom prst="rect">
            <a:avLst/>
          </a:prstGeom>
          <a:ln>
            <a:noFill/>
          </a:ln>
          <a:effectLst>
            <a:outerShdw blurRad="292100" dist="139700" dir="2700000" algn="tl" rotWithShape="0">
              <a:srgbClr val="333333">
                <a:alpha val="65000"/>
              </a:srgbClr>
            </a:outerShdw>
          </a:effectLst>
        </p:spPr>
      </p:pic>
      <p:pic>
        <p:nvPicPr>
          <p:cNvPr id="7" name="Obraz 6">
            <a:extLst>
              <a:ext uri="{FF2B5EF4-FFF2-40B4-BE49-F238E27FC236}">
                <a16:creationId xmlns:a16="http://schemas.microsoft.com/office/drawing/2014/main" id="{A2EC812B-947E-4128-B905-4DAAC2198C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8686" y="3006791"/>
            <a:ext cx="2064534" cy="1373958"/>
          </a:xfrm>
          <a:prstGeom prst="rect">
            <a:avLst/>
          </a:prstGeom>
          <a:ln>
            <a:noFill/>
          </a:ln>
          <a:effectLst>
            <a:outerShdw blurRad="292100" dist="139700" dir="2700000" algn="tl" rotWithShape="0">
              <a:srgbClr val="333333">
                <a:alpha val="65000"/>
              </a:srgbClr>
            </a:outerShdw>
          </a:effectLst>
        </p:spPr>
      </p:pic>
      <p:pic>
        <p:nvPicPr>
          <p:cNvPr id="8" name="Obraz 7">
            <a:extLst>
              <a:ext uri="{FF2B5EF4-FFF2-40B4-BE49-F238E27FC236}">
                <a16:creationId xmlns:a16="http://schemas.microsoft.com/office/drawing/2014/main" id="{C0618CB9-8F23-4A76-9779-A777B63B8D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4225" y="4624951"/>
            <a:ext cx="3558995" cy="2001935"/>
          </a:xfrm>
          <a:prstGeom prst="rect">
            <a:avLst/>
          </a:prstGeom>
          <a:ln>
            <a:noFill/>
          </a:ln>
          <a:effectLst>
            <a:outerShdw blurRad="292100" dist="139700" dir="2700000" algn="tl" rotWithShape="0">
              <a:srgbClr val="333333">
                <a:alpha val="65000"/>
              </a:srgbClr>
            </a:outerShdw>
          </a:effectLst>
        </p:spPr>
      </p:pic>
      <p:pic>
        <p:nvPicPr>
          <p:cNvPr id="9" name="Obraz 8">
            <a:extLst>
              <a:ext uri="{FF2B5EF4-FFF2-40B4-BE49-F238E27FC236}">
                <a16:creationId xmlns:a16="http://schemas.microsoft.com/office/drawing/2014/main" id="{53E77371-562C-4724-88F8-C13626FF9E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9848" y="2055043"/>
            <a:ext cx="2488753" cy="15969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2221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35D4070-08EF-492F-9F8A-D060674A4683}"/>
              </a:ext>
            </a:extLst>
          </p:cNvPr>
          <p:cNvSpPr txBox="1">
            <a:spLocks/>
          </p:cNvSpPr>
          <p:nvPr/>
        </p:nvSpPr>
        <p:spPr>
          <a:xfrm>
            <a:off x="534382" y="902455"/>
            <a:ext cx="10881478" cy="10583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3600" b="1" i="0" u="none" strike="noStrike" kern="1200" cap="none" spc="0" normalizeH="0" baseline="0" noProof="0" dirty="0">
                <a:ln>
                  <a:noFill/>
                </a:ln>
                <a:solidFill>
                  <a:prstClr val="black"/>
                </a:solidFill>
                <a:effectLst/>
                <a:uLnTx/>
                <a:uFillTx/>
                <a:latin typeface="Palatino Linotype" panose="02040502050505030304" pitchFamily="18" charset="0"/>
                <a:ea typeface="+mj-ea"/>
                <a:cs typeface="+mj-cs"/>
              </a:rPr>
              <a:t>Działania wspomagające przeciwdziałanie negatywnym skutkom zmian klimatu:</a:t>
            </a:r>
            <a:endParaRPr kumimoji="0" lang="en-GB" sz="3600" b="1" i="0" u="none" strike="noStrike" kern="1200" cap="none" spc="0" normalizeH="0" baseline="0" noProof="0" dirty="0">
              <a:ln>
                <a:noFill/>
              </a:ln>
              <a:solidFill>
                <a:prstClr val="black"/>
              </a:solidFill>
              <a:effectLst/>
              <a:uLnTx/>
              <a:uFillTx/>
              <a:latin typeface="Palatino Linotype" panose="02040502050505030304" pitchFamily="18" charset="0"/>
              <a:ea typeface="+mj-ea"/>
              <a:cs typeface="+mj-cs"/>
            </a:endParaRPr>
          </a:p>
        </p:txBody>
      </p:sp>
      <p:sp>
        <p:nvSpPr>
          <p:cNvPr id="3" name="Symbol zastępczy zawartości 2">
            <a:extLst>
              <a:ext uri="{FF2B5EF4-FFF2-40B4-BE49-F238E27FC236}">
                <a16:creationId xmlns:a16="http://schemas.microsoft.com/office/drawing/2014/main" id="{0FAF54CE-3A99-4C7A-8776-972817329768}"/>
              </a:ext>
            </a:extLst>
          </p:cNvPr>
          <p:cNvSpPr txBox="1">
            <a:spLocks/>
          </p:cNvSpPr>
          <p:nvPr/>
        </p:nvSpPr>
        <p:spPr>
          <a:xfrm>
            <a:off x="534382" y="2325245"/>
            <a:ext cx="11117147" cy="34910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pl-PL" sz="24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Ograniczenie emisji GHG (CO</a:t>
            </a:r>
            <a:r>
              <a:rPr kumimoji="0" lang="pl-PL" sz="14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2</a:t>
            </a:r>
            <a:r>
              <a:rPr kumimoji="0" lang="pl-PL" sz="24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NO</a:t>
            </a:r>
            <a:r>
              <a:rPr kumimoji="0" lang="pl-PL" sz="12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X</a:t>
            </a:r>
            <a:r>
              <a:rPr kumimoji="0" lang="pl-PL" sz="24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pl-PL" sz="24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Sekwestracja węgla w glebie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pl-PL" sz="24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Dążenie do utrzymania dodatniego bilansu materii organicznej w glebie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pl-PL" sz="24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Ograniczenie nawożenia (ochrona wód gruntowych i cieków powierzchniowych)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pl-PL" sz="24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Adaptacja do prognozowanych zjawisk, związanych ze zmianami klimatu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pl-PL" sz="24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Hodowla nowych odmian roślin uprawnych </a:t>
            </a:r>
            <a:r>
              <a:rPr kumimoji="0" lang="pl-PL" sz="24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pl-PL" sz="24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Najlepszym rozwiązaniem byłoby podejście zintegrowane ….</a:t>
            </a:r>
            <a:endParaRPr kumimoji="0" lang="en-GB" sz="24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p:txBody>
      </p:sp>
    </p:spTree>
    <p:extLst>
      <p:ext uri="{BB962C8B-B14F-4D97-AF65-F5344CB8AC3E}">
        <p14:creationId xmlns:p14="http://schemas.microsoft.com/office/powerpoint/2010/main" val="404923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25160C2C-FCBD-48C8-B7D5-F7E2B8171DD6}"/>
              </a:ext>
            </a:extLst>
          </p:cNvPr>
          <p:cNvSpPr txBox="1">
            <a:spLocks/>
          </p:cNvSpPr>
          <p:nvPr/>
        </p:nvSpPr>
        <p:spPr>
          <a:xfrm>
            <a:off x="640079" y="325369"/>
            <a:ext cx="4670097" cy="844687"/>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Palatino Linotype" panose="02040502050505030304" pitchFamily="18" charset="0"/>
                <a:ea typeface="+mj-ea"/>
                <a:cs typeface="+mj-cs"/>
              </a:rPr>
              <a:t>Hodowla </a:t>
            </a:r>
            <a:r>
              <a:rPr kumimoji="0" lang="en-US" sz="4400" b="1" i="0" u="none" strike="noStrike" kern="1200" cap="none" spc="0" normalizeH="0" baseline="0" noProof="0" dirty="0" err="1">
                <a:ln>
                  <a:noFill/>
                </a:ln>
                <a:solidFill>
                  <a:prstClr val="black"/>
                </a:solidFill>
                <a:effectLst/>
                <a:uLnTx/>
                <a:uFillTx/>
                <a:latin typeface="Palatino Linotype" panose="02040502050505030304" pitchFamily="18" charset="0"/>
                <a:ea typeface="+mj-ea"/>
                <a:cs typeface="+mj-cs"/>
              </a:rPr>
              <a:t>roślin</a:t>
            </a:r>
            <a:r>
              <a:rPr kumimoji="0" lang="en-US" sz="4400" b="1" i="0" u="none" strike="noStrike" kern="1200" cap="none" spc="0" normalizeH="0" baseline="0" noProof="0" dirty="0">
                <a:ln>
                  <a:noFill/>
                </a:ln>
                <a:solidFill>
                  <a:prstClr val="black"/>
                </a:solidFill>
                <a:effectLst/>
                <a:uLnTx/>
                <a:uFillTx/>
                <a:latin typeface="Palatino Linotype" panose="02040502050505030304" pitchFamily="18" charset="0"/>
                <a:ea typeface="+mj-ea"/>
                <a:cs typeface="+mj-cs"/>
              </a:rPr>
              <a:t> to …</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7F7BEC03-4269-4A2B-8658-4BB657B0A05D}"/>
              </a:ext>
            </a:extLst>
          </p:cNvPr>
          <p:cNvSpPr txBox="1">
            <a:spLocks/>
          </p:cNvSpPr>
          <p:nvPr/>
        </p:nvSpPr>
        <p:spPr>
          <a:xfrm>
            <a:off x="640080" y="2752061"/>
            <a:ext cx="4670096" cy="395096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Palatino Linotype" panose="02040502050505030304" pitchFamily="18" charset="0"/>
                <a:ea typeface="+mn-ea"/>
                <a:cs typeface="+mn-cs"/>
              </a:rPr>
              <a:t>Nauka</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zrozumienie</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funkcji</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genów</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i</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sposobów</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ich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dziedziczenia</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pl-PL"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dla</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kształtowa</a:t>
            </a:r>
            <a:r>
              <a:rPr kumimoji="0" lang="pl-PL"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nia</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poszczególn</a:t>
            </a:r>
            <a:r>
              <a:rPr kumimoji="0" lang="pl-PL"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ych</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cech</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roślin</a:t>
            </a:r>
            <a:r>
              <a:rPr kumimoji="0" lang="pl-PL"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w celu u</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zyska</a:t>
            </a:r>
            <a:r>
              <a:rPr kumimoji="0" lang="pl-PL"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nia</a:t>
            </a:r>
            <a:r>
              <a:rPr kumimoji="0" lang="pl-PL"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oczekiwan</a:t>
            </a:r>
            <a:r>
              <a:rPr kumimoji="0" lang="pl-PL"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ego</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efekt</a:t>
            </a:r>
            <a:r>
              <a:rPr kumimoji="0" lang="pl-PL"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u</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Palatino Linotype" panose="02040502050505030304" pitchFamily="18" charset="0"/>
                <a:ea typeface="+mn-ea"/>
                <a:cs typeface="+mn-cs"/>
              </a:rPr>
              <a:t>Sztuka</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hodowcy</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wykorzystują</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swoje</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doświadczenie</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w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obserw</a:t>
            </a:r>
            <a:r>
              <a:rPr kumimoji="0" lang="pl-PL"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acji</a:t>
            </a:r>
            <a:r>
              <a:rPr kumimoji="0" lang="pl-PL"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roślin</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intuicję</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oraz</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zdolność</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do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oceny</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i</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identyfikacji</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pożądanych</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form.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Palatino Linotype" panose="02040502050505030304" pitchFamily="18" charset="0"/>
                <a:ea typeface="+mn-ea"/>
                <a:cs typeface="+mn-cs"/>
              </a:rPr>
              <a:t>Biznes</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umiejętne</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połączenie</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pożądanych</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cech</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w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odmianie</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może</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przyczynić</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się</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do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jej</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przewagi</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na</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rynku</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i</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przynieść</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określone</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zyski</a:t>
            </a:r>
            <a:r>
              <a:rPr kumimoji="0" 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a:t>
            </a:r>
          </a:p>
        </p:txBody>
      </p:sp>
      <p:pic>
        <p:nvPicPr>
          <p:cNvPr id="4" name="Obraz 3">
            <a:extLst>
              <a:ext uri="{FF2B5EF4-FFF2-40B4-BE49-F238E27FC236}">
                <a16:creationId xmlns:a16="http://schemas.microsoft.com/office/drawing/2014/main" id="{AE0E21A9-D0C5-415B-B465-64E8A483B8D4}"/>
              </a:ext>
            </a:extLst>
          </p:cNvPr>
          <p:cNvPicPr>
            <a:picLocks noChangeAspect="1"/>
          </p:cNvPicPr>
          <p:nvPr/>
        </p:nvPicPr>
        <p:blipFill>
          <a:blip r:embed="rId2"/>
          <a:srcRect t="30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50644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17DA6E7-89BC-4475-BC10-DB575445A39D}"/>
              </a:ext>
            </a:extLst>
          </p:cNvPr>
          <p:cNvSpPr txBox="1">
            <a:spLocks/>
          </p:cNvSpPr>
          <p:nvPr/>
        </p:nvSpPr>
        <p:spPr>
          <a:xfrm>
            <a:off x="628649" y="952107"/>
            <a:ext cx="11267977" cy="73858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3200" b="1" i="0" u="none" strike="noStrike" kern="1200" cap="none" spc="0" normalizeH="0" baseline="0" noProof="0" dirty="0">
                <a:ln>
                  <a:noFill/>
                </a:ln>
                <a:solidFill>
                  <a:prstClr val="black"/>
                </a:solidFill>
                <a:effectLst/>
                <a:uLnTx/>
                <a:uFillTx/>
                <a:latin typeface="Palatino Linotype" panose="02040502050505030304" pitchFamily="18" charset="0"/>
                <a:ea typeface="+mj-ea"/>
                <a:cs typeface="+mj-cs"/>
              </a:rPr>
              <a:t>Kukurydza, jako przykład zmian dokonanych przez lata w procesach selekcji i udoskonalania…</a:t>
            </a:r>
          </a:p>
        </p:txBody>
      </p:sp>
      <p:pic>
        <p:nvPicPr>
          <p:cNvPr id="3" name="Obraz 2">
            <a:extLst>
              <a:ext uri="{FF2B5EF4-FFF2-40B4-BE49-F238E27FC236}">
                <a16:creationId xmlns:a16="http://schemas.microsoft.com/office/drawing/2014/main" id="{83663C36-3246-49A6-8836-19A24180A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8878" y="2078286"/>
            <a:ext cx="5959998" cy="4469998"/>
          </a:xfrm>
          <a:prstGeom prst="rect">
            <a:avLst/>
          </a:prstGeom>
        </p:spPr>
      </p:pic>
      <p:sp>
        <p:nvSpPr>
          <p:cNvPr id="4" name="pole tekstowe 3">
            <a:extLst>
              <a:ext uri="{FF2B5EF4-FFF2-40B4-BE49-F238E27FC236}">
                <a16:creationId xmlns:a16="http://schemas.microsoft.com/office/drawing/2014/main" id="{C42C8DE1-30C6-4035-9C40-984BFB162AD2}"/>
              </a:ext>
            </a:extLst>
          </p:cNvPr>
          <p:cNvSpPr txBox="1"/>
          <p:nvPr/>
        </p:nvSpPr>
        <p:spPr>
          <a:xfrm>
            <a:off x="2044065" y="5065764"/>
            <a:ext cx="132856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prstClr val="black"/>
                </a:solidFill>
                <a:effectLst/>
                <a:uLnTx/>
                <a:uFillTx/>
                <a:latin typeface="Calibri" panose="020F0502020204030204"/>
                <a:ea typeface="+mn-ea"/>
                <a:cs typeface="+mn-cs"/>
              </a:rPr>
              <a:t>okres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prstClr val="black"/>
                </a:solidFill>
                <a:effectLst/>
                <a:uLnTx/>
                <a:uFillTx/>
                <a:latin typeface="Calibri" panose="020F0502020204030204"/>
                <a:ea typeface="+mn-ea"/>
                <a:cs typeface="+mn-cs"/>
              </a:rPr>
              <a:t>prekolumbijski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prstClr val="black"/>
                </a:solidFill>
                <a:effectLst/>
                <a:uLnTx/>
                <a:uFillTx/>
                <a:latin typeface="Calibri" panose="020F0502020204030204"/>
                <a:ea typeface="+mn-ea"/>
                <a:cs typeface="+mn-cs"/>
              </a:rPr>
              <a:t>(5600 BC)</a:t>
            </a:r>
          </a:p>
        </p:txBody>
      </p:sp>
      <p:sp>
        <p:nvSpPr>
          <p:cNvPr id="5" name="Strzałka: w dół 4">
            <a:extLst>
              <a:ext uri="{FF2B5EF4-FFF2-40B4-BE49-F238E27FC236}">
                <a16:creationId xmlns:a16="http://schemas.microsoft.com/office/drawing/2014/main" id="{20787532-786C-4E77-9DDD-0045D40F2C40}"/>
              </a:ext>
            </a:extLst>
          </p:cNvPr>
          <p:cNvSpPr/>
          <p:nvPr/>
        </p:nvSpPr>
        <p:spPr>
          <a:xfrm rot="15404727">
            <a:off x="4202478" y="4582611"/>
            <a:ext cx="297828" cy="1151145"/>
          </a:xfrm>
          <a:prstGeom prst="downArrow">
            <a:avLst>
              <a:gd name="adj1" fmla="val 50000"/>
              <a:gd name="adj2" fmla="val 105479"/>
            </a:avLst>
          </a:prstGeom>
          <a:solidFill>
            <a:srgbClr val="FFC000"/>
          </a:solidFill>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341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B83A0DD-2840-4729-880E-9518495C8DEC}"/>
              </a:ext>
            </a:extLst>
          </p:cNvPr>
          <p:cNvSpPr txBox="1">
            <a:spLocks/>
          </p:cNvSpPr>
          <p:nvPr/>
        </p:nvSpPr>
        <p:spPr>
          <a:xfrm>
            <a:off x="1299293" y="966262"/>
            <a:ext cx="8033244" cy="5608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3200" b="1" i="0" u="none" strike="noStrike" kern="1200" cap="none" spc="0" normalizeH="0" baseline="0" noProof="0" dirty="0" err="1">
                <a:ln>
                  <a:noFill/>
                </a:ln>
                <a:solidFill>
                  <a:prstClr val="black"/>
                </a:solidFill>
                <a:effectLst/>
                <a:uLnTx/>
                <a:uFillTx/>
                <a:latin typeface="Palatino Linotype" panose="02040502050505030304" pitchFamily="18" charset="0"/>
                <a:ea typeface="+mj-ea"/>
                <a:cs typeface="+mj-cs"/>
              </a:rPr>
              <a:t>Breeding</a:t>
            </a:r>
            <a:r>
              <a:rPr kumimoji="0" lang="pl-PL" sz="3200" b="1" i="0" u="none" strike="noStrike" kern="1200" cap="none" spc="0" normalizeH="0" baseline="0" noProof="0" dirty="0">
                <a:ln>
                  <a:noFill/>
                </a:ln>
                <a:solidFill>
                  <a:prstClr val="black"/>
                </a:solidFill>
                <a:effectLst/>
                <a:uLnTx/>
                <a:uFillTx/>
                <a:latin typeface="Palatino Linotype" panose="02040502050505030304" pitchFamily="18" charset="0"/>
                <a:ea typeface="+mj-ea"/>
                <a:cs typeface="+mj-cs"/>
              </a:rPr>
              <a:t> – </a:t>
            </a:r>
            <a:r>
              <a:rPr kumimoji="0" lang="pl-PL" sz="3200" b="1" i="0" u="none" strike="noStrike" kern="1200" cap="none" spc="0" normalizeH="0" baseline="0" noProof="0" dirty="0" err="1">
                <a:ln>
                  <a:noFill/>
                </a:ln>
                <a:solidFill>
                  <a:prstClr val="black"/>
                </a:solidFill>
                <a:effectLst/>
                <a:uLnTx/>
                <a:uFillTx/>
                <a:latin typeface="Palatino Linotype" panose="02040502050505030304" pitchFamily="18" charset="0"/>
                <a:ea typeface="+mj-ea"/>
                <a:cs typeface="+mj-cs"/>
              </a:rPr>
              <a:t>it</a:t>
            </a:r>
            <a:r>
              <a:rPr kumimoji="0" lang="pl-PL" sz="3200" b="1" i="0" u="none" strike="noStrike" kern="1200" cap="none" spc="0" normalizeH="0" baseline="0" noProof="0" dirty="0">
                <a:ln>
                  <a:noFill/>
                </a:ln>
                <a:solidFill>
                  <a:prstClr val="black"/>
                </a:solidFill>
                <a:effectLst/>
                <a:uLnTx/>
                <a:uFillTx/>
                <a:latin typeface="Palatino Linotype" panose="02040502050505030304" pitchFamily="18" charset="0"/>
                <a:ea typeface="+mj-ea"/>
                <a:cs typeface="+mj-cs"/>
              </a:rPr>
              <a:t> </a:t>
            </a:r>
            <a:r>
              <a:rPr kumimoji="0" lang="pl-PL" sz="3200" b="1" i="0" u="none" strike="noStrike" kern="1200" cap="none" spc="0" normalizeH="0" baseline="0" noProof="0" dirty="0" err="1">
                <a:ln>
                  <a:noFill/>
                </a:ln>
                <a:solidFill>
                  <a:prstClr val="black"/>
                </a:solidFill>
                <a:effectLst/>
                <a:uLnTx/>
                <a:uFillTx/>
                <a:latin typeface="Palatino Linotype" panose="02040502050505030304" pitchFamily="18" charset="0"/>
                <a:ea typeface="+mj-ea"/>
                <a:cs typeface="+mj-cs"/>
              </a:rPr>
              <a:t>takes</a:t>
            </a:r>
            <a:r>
              <a:rPr kumimoji="0" lang="pl-PL" sz="3200" b="1" i="0" u="none" strike="noStrike" kern="1200" cap="none" spc="0" normalizeH="0" baseline="0" noProof="0" dirty="0">
                <a:ln>
                  <a:noFill/>
                </a:ln>
                <a:solidFill>
                  <a:prstClr val="black"/>
                </a:solidFill>
                <a:effectLst/>
                <a:uLnTx/>
                <a:uFillTx/>
                <a:latin typeface="Palatino Linotype" panose="02040502050505030304" pitchFamily="18" charset="0"/>
                <a:ea typeface="+mj-ea"/>
                <a:cs typeface="+mj-cs"/>
              </a:rPr>
              <a:t> </a:t>
            </a:r>
            <a:r>
              <a:rPr kumimoji="0" lang="pl-PL" sz="3200" b="1" i="0" u="none" strike="noStrike" kern="1200" cap="none" spc="0" normalizeH="0" baseline="0" noProof="0" dirty="0" err="1">
                <a:ln>
                  <a:noFill/>
                </a:ln>
                <a:solidFill>
                  <a:prstClr val="black"/>
                </a:solidFill>
                <a:effectLst/>
                <a:uLnTx/>
                <a:uFillTx/>
                <a:latin typeface="Palatino Linotype" panose="02040502050505030304" pitchFamily="18" charset="0"/>
                <a:ea typeface="+mj-ea"/>
                <a:cs typeface="+mj-cs"/>
              </a:rPr>
              <a:t>time</a:t>
            </a:r>
            <a:r>
              <a:rPr kumimoji="0" lang="pl-PL" sz="3200" b="1" i="0" u="none" strike="noStrike" kern="1200" cap="none" spc="0" normalizeH="0" baseline="0" noProof="0" dirty="0">
                <a:ln>
                  <a:noFill/>
                </a:ln>
                <a:solidFill>
                  <a:prstClr val="black"/>
                </a:solidFill>
                <a:effectLst/>
                <a:uLnTx/>
                <a:uFillTx/>
                <a:latin typeface="Palatino Linotype" panose="02040502050505030304" pitchFamily="18" charset="0"/>
                <a:ea typeface="+mj-ea"/>
                <a:cs typeface="+mj-cs"/>
              </a:rPr>
              <a:t> ….. </a:t>
            </a:r>
            <a:endParaRPr kumimoji="0" lang="en-GB" sz="3200" b="1" i="0" u="none" strike="noStrike" kern="1200" cap="none" spc="0" normalizeH="0" baseline="0" noProof="0" dirty="0">
              <a:ln>
                <a:noFill/>
              </a:ln>
              <a:solidFill>
                <a:prstClr val="black"/>
              </a:solidFill>
              <a:effectLst/>
              <a:uLnTx/>
              <a:uFillTx/>
              <a:latin typeface="Palatino Linotype" panose="02040502050505030304" pitchFamily="18" charset="0"/>
              <a:ea typeface="+mj-ea"/>
              <a:cs typeface="+mj-cs"/>
            </a:endParaRPr>
          </a:p>
        </p:txBody>
      </p:sp>
      <p:pic>
        <p:nvPicPr>
          <p:cNvPr id="3" name="Obraz 2">
            <a:extLst>
              <a:ext uri="{FF2B5EF4-FFF2-40B4-BE49-F238E27FC236}">
                <a16:creationId xmlns:a16="http://schemas.microsoft.com/office/drawing/2014/main" id="{3F9A3658-829B-49D9-B90C-D00D267D49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5860" y="1730332"/>
            <a:ext cx="3832581" cy="3039117"/>
          </a:xfrm>
          <a:prstGeom prst="rect">
            <a:avLst/>
          </a:prstGeom>
          <a:ln>
            <a:noFill/>
          </a:ln>
          <a:effectLst>
            <a:outerShdw blurRad="292100" dist="139700" dir="2700000" algn="tl" rotWithShape="0">
              <a:srgbClr val="333333">
                <a:alpha val="65000"/>
              </a:srgbClr>
            </a:outerShdw>
          </a:effectLst>
        </p:spPr>
      </p:pic>
      <p:pic>
        <p:nvPicPr>
          <p:cNvPr id="4" name="Obraz 3">
            <a:extLst>
              <a:ext uri="{FF2B5EF4-FFF2-40B4-BE49-F238E27FC236}">
                <a16:creationId xmlns:a16="http://schemas.microsoft.com/office/drawing/2014/main" id="{7520C81F-8CB2-4F8E-B505-C7A92BB7E1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9478" y="4769449"/>
            <a:ext cx="4386052" cy="1454454"/>
          </a:xfrm>
          <a:prstGeom prst="rect">
            <a:avLst/>
          </a:prstGeom>
          <a:ln>
            <a:noFill/>
          </a:ln>
          <a:effectLst>
            <a:outerShdw blurRad="292100" dist="139700" dir="2700000" algn="tl" rotWithShape="0">
              <a:srgbClr val="333333">
                <a:alpha val="65000"/>
              </a:srgbClr>
            </a:outerShdw>
          </a:effectLst>
        </p:spPr>
      </p:pic>
      <p:pic>
        <p:nvPicPr>
          <p:cNvPr id="5" name="Obraz 4">
            <a:extLst>
              <a:ext uri="{FF2B5EF4-FFF2-40B4-BE49-F238E27FC236}">
                <a16:creationId xmlns:a16="http://schemas.microsoft.com/office/drawing/2014/main" id="{F23D39EE-A739-4EBD-98ED-FE70FA4689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6438" y="2075724"/>
            <a:ext cx="3600400" cy="19818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6658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432A246-D54C-4E9B-94F3-B77A67C1006F}"/>
              </a:ext>
            </a:extLst>
          </p:cNvPr>
          <p:cNvSpPr>
            <a:spLocks noGrp="1"/>
          </p:cNvSpPr>
          <p:nvPr>
            <p:ph type="title"/>
          </p:nvPr>
        </p:nvSpPr>
        <p:spPr>
          <a:xfrm>
            <a:off x="706225" y="1216058"/>
            <a:ext cx="11067854" cy="927117"/>
          </a:xfrm>
        </p:spPr>
        <p:txBody>
          <a:bodyPr>
            <a:noAutofit/>
          </a:bodyPr>
          <a:lstStyle/>
          <a:p>
            <a:r>
              <a:rPr lang="pl-PL" sz="3200" b="1" dirty="0">
                <a:latin typeface="Palatino Linotype" panose="02040502050505030304" pitchFamily="18" charset="0"/>
              </a:rPr>
              <a:t>Odmiany roślin uprawnych, dostosowanych do prognozowanych zmian klimatu (</a:t>
            </a:r>
            <a:r>
              <a:rPr lang="pl-PL" sz="3200" b="1" dirty="0">
                <a:solidFill>
                  <a:srgbClr val="FF0000"/>
                </a:solidFill>
                <a:latin typeface="Palatino Linotype" panose="02040502050505030304" pitchFamily="18" charset="0"/>
              </a:rPr>
              <a:t>tzw. </a:t>
            </a:r>
            <a:r>
              <a:rPr lang="pl-PL" sz="3200" b="1" dirty="0" err="1">
                <a:solidFill>
                  <a:srgbClr val="FF0000"/>
                </a:solidFill>
                <a:latin typeface="Palatino Linotype" panose="02040502050505030304" pitchFamily="18" charset="0"/>
              </a:rPr>
              <a:t>climate-ready</a:t>
            </a:r>
            <a:r>
              <a:rPr lang="pl-PL" sz="3200" b="1" dirty="0">
                <a:solidFill>
                  <a:srgbClr val="FF0000"/>
                </a:solidFill>
                <a:latin typeface="Palatino Linotype" panose="02040502050505030304" pitchFamily="18" charset="0"/>
              </a:rPr>
              <a:t>  </a:t>
            </a:r>
            <a:r>
              <a:rPr lang="pl-PL" sz="3200" b="1" dirty="0" err="1">
                <a:solidFill>
                  <a:srgbClr val="FF0000"/>
                </a:solidFill>
                <a:latin typeface="Palatino Linotype" panose="02040502050505030304" pitchFamily="18" charset="0"/>
              </a:rPr>
              <a:t>varieties</a:t>
            </a:r>
            <a:r>
              <a:rPr lang="pl-PL" sz="3200" b="1" dirty="0">
                <a:latin typeface="Palatino Linotype" panose="02040502050505030304" pitchFamily="18" charset="0"/>
              </a:rPr>
              <a:t>):</a:t>
            </a:r>
          </a:p>
        </p:txBody>
      </p:sp>
      <p:sp>
        <p:nvSpPr>
          <p:cNvPr id="3" name="Symbol zastępczy zawartości 2">
            <a:extLst>
              <a:ext uri="{FF2B5EF4-FFF2-40B4-BE49-F238E27FC236}">
                <a16:creationId xmlns:a16="http://schemas.microsoft.com/office/drawing/2014/main" id="{D03BE78B-2128-4536-BC9D-85E7E0AF48FA}"/>
              </a:ext>
            </a:extLst>
          </p:cNvPr>
          <p:cNvSpPr>
            <a:spLocks noGrp="1"/>
          </p:cNvSpPr>
          <p:nvPr>
            <p:ph idx="1"/>
          </p:nvPr>
        </p:nvSpPr>
        <p:spPr>
          <a:xfrm>
            <a:off x="602530" y="2636330"/>
            <a:ext cx="10515600" cy="3005612"/>
          </a:xfrm>
        </p:spPr>
        <p:txBody>
          <a:bodyPr>
            <a:normAutofit/>
          </a:bodyPr>
          <a:lstStyle/>
          <a:p>
            <a:r>
              <a:rPr lang="pl-PL" sz="2400" b="1" dirty="0">
                <a:latin typeface="Palatino Linotype" panose="02040502050505030304" pitchFamily="18" charset="0"/>
              </a:rPr>
              <a:t>O podwyższonej odporności na suszę …</a:t>
            </a:r>
          </a:p>
          <a:p>
            <a:r>
              <a:rPr lang="pl-PL" sz="2400" b="1" dirty="0">
                <a:latin typeface="Palatino Linotype" panose="02040502050505030304" pitchFamily="18" charset="0"/>
              </a:rPr>
              <a:t>Tolerujące zwiększone zasolenie podłoża …</a:t>
            </a:r>
          </a:p>
          <a:p>
            <a:r>
              <a:rPr lang="pl-PL" sz="2400" b="1" dirty="0">
                <a:latin typeface="Palatino Linotype" panose="02040502050505030304" pitchFamily="18" charset="0"/>
              </a:rPr>
              <a:t>Odporne na niskie temperatury …</a:t>
            </a:r>
          </a:p>
          <a:p>
            <a:r>
              <a:rPr lang="pl-PL" sz="2400" b="1" dirty="0">
                <a:latin typeface="Palatino Linotype" panose="02040502050505030304" pitchFamily="18" charset="0"/>
              </a:rPr>
              <a:t>Tolerujące intensywne wiatry …</a:t>
            </a:r>
          </a:p>
          <a:p>
            <a:r>
              <a:rPr lang="pl-PL" sz="2400" b="1" dirty="0">
                <a:latin typeface="Palatino Linotype" panose="02040502050505030304" pitchFamily="18" charset="0"/>
              </a:rPr>
              <a:t>Efektywnie gospodarujące wodą i składnikami pokarmowymi …</a:t>
            </a:r>
          </a:p>
          <a:p>
            <a:r>
              <a:rPr lang="pl-PL" sz="2400" b="1" dirty="0">
                <a:latin typeface="Palatino Linotype" panose="02040502050505030304" pitchFamily="18" charset="0"/>
              </a:rPr>
              <a:t>Odporne na choroby i szkodniki …</a:t>
            </a:r>
          </a:p>
          <a:p>
            <a:endParaRPr lang="pl-PL" sz="2400" dirty="0">
              <a:latin typeface="Palatino Linotype" panose="02040502050505030304" pitchFamily="18" charset="0"/>
            </a:endParaRPr>
          </a:p>
        </p:txBody>
      </p:sp>
    </p:spTree>
    <p:extLst>
      <p:ext uri="{BB962C8B-B14F-4D97-AF65-F5344CB8AC3E}">
        <p14:creationId xmlns:p14="http://schemas.microsoft.com/office/powerpoint/2010/main" val="548456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432A246-D54C-4E9B-94F3-B77A67C1006F}"/>
              </a:ext>
            </a:extLst>
          </p:cNvPr>
          <p:cNvSpPr>
            <a:spLocks noGrp="1"/>
          </p:cNvSpPr>
          <p:nvPr>
            <p:ph type="title"/>
          </p:nvPr>
        </p:nvSpPr>
        <p:spPr>
          <a:xfrm>
            <a:off x="706225" y="1216058"/>
            <a:ext cx="11067854" cy="927117"/>
          </a:xfrm>
        </p:spPr>
        <p:txBody>
          <a:bodyPr>
            <a:noAutofit/>
          </a:bodyPr>
          <a:lstStyle/>
          <a:p>
            <a:r>
              <a:rPr lang="pl-PL" sz="3200" b="1" dirty="0">
                <a:latin typeface="Palatino Linotype" panose="02040502050505030304" pitchFamily="18" charset="0"/>
              </a:rPr>
              <a:t>Odmiany roślin uprawnych, dostosowanych do prognozowanych zmian klimatu (</a:t>
            </a:r>
            <a:r>
              <a:rPr lang="pl-PL" sz="3200" b="1" dirty="0">
                <a:solidFill>
                  <a:srgbClr val="FF0000"/>
                </a:solidFill>
                <a:latin typeface="Palatino Linotype" panose="02040502050505030304" pitchFamily="18" charset="0"/>
              </a:rPr>
              <a:t>tzw. </a:t>
            </a:r>
            <a:r>
              <a:rPr lang="pl-PL" sz="3200" b="1" dirty="0" err="1">
                <a:solidFill>
                  <a:srgbClr val="FF0000"/>
                </a:solidFill>
                <a:latin typeface="Palatino Linotype" panose="02040502050505030304" pitchFamily="18" charset="0"/>
              </a:rPr>
              <a:t>climate-ready</a:t>
            </a:r>
            <a:r>
              <a:rPr lang="pl-PL" sz="3200" b="1" dirty="0">
                <a:solidFill>
                  <a:srgbClr val="FF0000"/>
                </a:solidFill>
                <a:latin typeface="Palatino Linotype" panose="02040502050505030304" pitchFamily="18" charset="0"/>
              </a:rPr>
              <a:t>  </a:t>
            </a:r>
            <a:r>
              <a:rPr lang="pl-PL" sz="3200" b="1" dirty="0" err="1">
                <a:solidFill>
                  <a:srgbClr val="FF0000"/>
                </a:solidFill>
                <a:latin typeface="Palatino Linotype" panose="02040502050505030304" pitchFamily="18" charset="0"/>
              </a:rPr>
              <a:t>varieties</a:t>
            </a:r>
            <a:r>
              <a:rPr lang="pl-PL" sz="3200" b="1" dirty="0">
                <a:latin typeface="Palatino Linotype" panose="02040502050505030304" pitchFamily="18" charset="0"/>
              </a:rPr>
              <a:t>):</a:t>
            </a:r>
          </a:p>
        </p:txBody>
      </p:sp>
      <p:pic>
        <p:nvPicPr>
          <p:cNvPr id="6" name="Obraz 5">
            <a:extLst>
              <a:ext uri="{FF2B5EF4-FFF2-40B4-BE49-F238E27FC236}">
                <a16:creationId xmlns:a16="http://schemas.microsoft.com/office/drawing/2014/main" id="{29831A13-E5AA-4638-99B8-ABEEC5361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9443" y="2508786"/>
            <a:ext cx="5438426" cy="36139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5873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trzałka: w prawo 2">
            <a:extLst>
              <a:ext uri="{FF2B5EF4-FFF2-40B4-BE49-F238E27FC236}">
                <a16:creationId xmlns:a16="http://schemas.microsoft.com/office/drawing/2014/main" id="{E535683A-AAB2-4C96-B3FC-96900394BEA5}"/>
              </a:ext>
            </a:extLst>
          </p:cNvPr>
          <p:cNvSpPr/>
          <p:nvPr/>
        </p:nvSpPr>
        <p:spPr>
          <a:xfrm>
            <a:off x="925219" y="2043422"/>
            <a:ext cx="2909454" cy="2235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4" name="Strzałka: w prawo 3">
            <a:extLst>
              <a:ext uri="{FF2B5EF4-FFF2-40B4-BE49-F238E27FC236}">
                <a16:creationId xmlns:a16="http://schemas.microsoft.com/office/drawing/2014/main" id="{69A8BCFC-013C-4AC2-A84D-19579C96ECF1}"/>
              </a:ext>
            </a:extLst>
          </p:cNvPr>
          <p:cNvSpPr/>
          <p:nvPr/>
        </p:nvSpPr>
        <p:spPr>
          <a:xfrm rot="10800000">
            <a:off x="8023830" y="2028033"/>
            <a:ext cx="2844798" cy="2235200"/>
          </a:xfrm>
          <a:prstGeom prst="rightArrow">
            <a:avLst>
              <a:gd name="adj1" fmla="val 50000"/>
              <a:gd name="adj2" fmla="val 508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trzałka: w prawo 4">
            <a:extLst>
              <a:ext uri="{FF2B5EF4-FFF2-40B4-BE49-F238E27FC236}">
                <a16:creationId xmlns:a16="http://schemas.microsoft.com/office/drawing/2014/main" id="{421082B5-6D81-4902-A372-FFB1D85C9DF4}"/>
              </a:ext>
            </a:extLst>
          </p:cNvPr>
          <p:cNvSpPr/>
          <p:nvPr/>
        </p:nvSpPr>
        <p:spPr>
          <a:xfrm rot="16200000">
            <a:off x="5045810" y="4268801"/>
            <a:ext cx="1601616" cy="3087256"/>
          </a:xfrm>
          <a:prstGeom prst="rightArrow">
            <a:avLst>
              <a:gd name="adj1" fmla="val 50000"/>
              <a:gd name="adj2" fmla="val 508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pole tekstowe 6">
            <a:extLst>
              <a:ext uri="{FF2B5EF4-FFF2-40B4-BE49-F238E27FC236}">
                <a16:creationId xmlns:a16="http://schemas.microsoft.com/office/drawing/2014/main" id="{D2F50318-CE9C-4386-8B62-34AF678B116D}"/>
              </a:ext>
            </a:extLst>
          </p:cNvPr>
          <p:cNvSpPr txBox="1"/>
          <p:nvPr/>
        </p:nvSpPr>
        <p:spPr>
          <a:xfrm>
            <a:off x="1358580" y="2721114"/>
            <a:ext cx="236451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srgbClr val="F2F2F2"/>
                </a:solidFill>
                <a:effectLst/>
                <a:uLnTx/>
                <a:uFillTx/>
                <a:latin typeface="Calibri" panose="020F0502020204030204"/>
                <a:ea typeface="+mn-ea"/>
                <a:cs typeface="+mn-cs"/>
              </a:rPr>
              <a:t>Potrzeby rosnącej populacji ludzkiej</a:t>
            </a:r>
          </a:p>
        </p:txBody>
      </p:sp>
      <p:sp>
        <p:nvSpPr>
          <p:cNvPr id="8" name="pole tekstowe 7">
            <a:extLst>
              <a:ext uri="{FF2B5EF4-FFF2-40B4-BE49-F238E27FC236}">
                <a16:creationId xmlns:a16="http://schemas.microsoft.com/office/drawing/2014/main" id="{4FFACF3F-DB8C-4F11-9625-134AA7DBECCA}"/>
              </a:ext>
            </a:extLst>
          </p:cNvPr>
          <p:cNvSpPr txBox="1"/>
          <p:nvPr/>
        </p:nvSpPr>
        <p:spPr>
          <a:xfrm>
            <a:off x="4807527" y="5409167"/>
            <a:ext cx="207818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srgbClr val="F2F2F2"/>
                </a:solidFill>
                <a:effectLst/>
                <a:uLnTx/>
                <a:uFillTx/>
                <a:latin typeface="Calibri" panose="020F0502020204030204"/>
                <a:ea typeface="+mn-ea"/>
                <a:cs typeface="+mn-cs"/>
              </a:rPr>
              <a:t>Wpływ środowiska naturalnego</a:t>
            </a:r>
          </a:p>
        </p:txBody>
      </p:sp>
      <p:sp>
        <p:nvSpPr>
          <p:cNvPr id="9" name="pole tekstowe 8">
            <a:extLst>
              <a:ext uri="{FF2B5EF4-FFF2-40B4-BE49-F238E27FC236}">
                <a16:creationId xmlns:a16="http://schemas.microsoft.com/office/drawing/2014/main" id="{EC1B50B8-DFC2-4401-A601-4321908D0D31}"/>
              </a:ext>
            </a:extLst>
          </p:cNvPr>
          <p:cNvSpPr txBox="1"/>
          <p:nvPr/>
        </p:nvSpPr>
        <p:spPr>
          <a:xfrm>
            <a:off x="569144" y="904410"/>
            <a:ext cx="113365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Trzy główne czynniki, które będą ograniczały produkcję roślinną przez najbliższe lata …. </a:t>
            </a:r>
            <a:endParaRPr kumimoji="0" lang="en-GB" sz="24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p:txBody>
      </p:sp>
      <p:pic>
        <p:nvPicPr>
          <p:cNvPr id="10" name="Obraz 9" descr="Obraz zawierający chmura, błyskawica, niebo, burza&#10;&#10;Opis wygenerowany automatycznie">
            <a:extLst>
              <a:ext uri="{FF2B5EF4-FFF2-40B4-BE49-F238E27FC236}">
                <a16:creationId xmlns:a16="http://schemas.microsoft.com/office/drawing/2014/main" id="{5EDEA2D8-CFD9-4BCB-AD5A-948E21562302}"/>
              </a:ext>
            </a:extLst>
          </p:cNvPr>
          <p:cNvPicPr>
            <a:picLocks noChangeAspect="1"/>
          </p:cNvPicPr>
          <p:nvPr/>
        </p:nvPicPr>
        <p:blipFill rotWithShape="1">
          <a:blip r:embed="rId3">
            <a:extLst>
              <a:ext uri="{28A0092B-C50C-407E-A947-70E740481C1C}">
                <a14:useLocalDpi xmlns:a14="http://schemas.microsoft.com/office/drawing/2010/main" val="0"/>
              </a:ext>
            </a:extLst>
          </a:blip>
          <a:srcRect t="16683" b="-1993"/>
          <a:stretch/>
        </p:blipFill>
        <p:spPr>
          <a:xfrm>
            <a:off x="4019705" y="1754073"/>
            <a:ext cx="3653826" cy="3056155"/>
          </a:xfrm>
          <a:prstGeom prst="rect">
            <a:avLst/>
          </a:prstGeom>
          <a:ln>
            <a:noFill/>
          </a:ln>
          <a:effectLst>
            <a:outerShdw blurRad="292100" dist="139700" dir="2700000" algn="tl" rotWithShape="0">
              <a:srgbClr val="333333">
                <a:alpha val="65000"/>
              </a:srgbClr>
            </a:outerShdw>
          </a:effectLst>
        </p:spPr>
      </p:pic>
      <p:sp>
        <p:nvSpPr>
          <p:cNvPr id="11" name="pole tekstowe 10">
            <a:extLst>
              <a:ext uri="{FF2B5EF4-FFF2-40B4-BE49-F238E27FC236}">
                <a16:creationId xmlns:a16="http://schemas.microsoft.com/office/drawing/2014/main" id="{9670776E-9CCA-47FD-8F05-1E1FAC2B7959}"/>
              </a:ext>
            </a:extLst>
          </p:cNvPr>
          <p:cNvSpPr txBox="1"/>
          <p:nvPr/>
        </p:nvSpPr>
        <p:spPr>
          <a:xfrm>
            <a:off x="8814062" y="2960967"/>
            <a:ext cx="21398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srgbClr val="F2F2F2"/>
                </a:solidFill>
                <a:effectLst/>
                <a:uLnTx/>
                <a:uFillTx/>
                <a:latin typeface="Calibri" panose="020F0502020204030204"/>
                <a:ea typeface="+mn-ea"/>
                <a:cs typeface="+mn-cs"/>
              </a:rPr>
              <a:t>Zmiany klimatu</a:t>
            </a:r>
          </a:p>
        </p:txBody>
      </p:sp>
    </p:spTree>
    <p:extLst>
      <p:ext uri="{BB962C8B-B14F-4D97-AF65-F5344CB8AC3E}">
        <p14:creationId xmlns:p14="http://schemas.microsoft.com/office/powerpoint/2010/main" val="2902480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373E74AD-92ED-4777-AC69-F1A1E67830A0}"/>
              </a:ext>
            </a:extLst>
          </p:cNvPr>
          <p:cNvSpPr>
            <a:spLocks noGrp="1"/>
          </p:cNvSpPr>
          <p:nvPr>
            <p:ph type="title"/>
          </p:nvPr>
        </p:nvSpPr>
        <p:spPr>
          <a:xfrm>
            <a:off x="640080" y="325369"/>
            <a:ext cx="4368602" cy="1956841"/>
          </a:xfrm>
        </p:spPr>
        <p:txBody>
          <a:bodyPr anchor="b">
            <a:normAutofit/>
          </a:bodyPr>
          <a:lstStyle/>
          <a:p>
            <a:r>
              <a:rPr lang="pl-PL" sz="4000" b="1" dirty="0">
                <a:effectLst/>
                <a:latin typeface="Palatino Linotype" panose="02040502050505030304" pitchFamily="18" charset="0"/>
                <a:ea typeface="Times New Roman" panose="02020603050405020304" pitchFamily="18" charset="0"/>
                <a:cs typeface="Times New Roman" panose="02020603050405020304" pitchFamily="18" charset="0"/>
              </a:rPr>
              <a:t>Odporność na warunki ekstremalne </a:t>
            </a:r>
            <a:endParaRPr lang="pl-PL" sz="4000" dirty="0">
              <a:latin typeface="Palatino Linotype" panose="02040502050505030304" pitchFamily="18" charset="0"/>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131FA4E4-7A9F-4A3E-B63C-A3DF2EDA4659}"/>
              </a:ext>
            </a:extLst>
          </p:cNvPr>
          <p:cNvSpPr>
            <a:spLocks noGrp="1"/>
          </p:cNvSpPr>
          <p:nvPr>
            <p:ph idx="1"/>
          </p:nvPr>
        </p:nvSpPr>
        <p:spPr>
          <a:xfrm>
            <a:off x="298334" y="2776149"/>
            <a:ext cx="6952211" cy="3892690"/>
          </a:xfrm>
        </p:spPr>
        <p:txBody>
          <a:bodyPr>
            <a:normAutofit/>
          </a:bodyPr>
          <a:lstStyle/>
          <a:p>
            <a:pPr marL="342900" lvl="0" indent="-342900">
              <a:spcAft>
                <a:spcPts val="800"/>
              </a:spcAft>
              <a:buSzPts val="1000"/>
              <a:buFont typeface="Symbol" panose="05050102010706020507" pitchFamily="18" charset="2"/>
              <a:buChar char=""/>
              <a:tabLst>
                <a:tab pos="457200" algn="l"/>
              </a:tabLst>
            </a:pPr>
            <a:r>
              <a:rPr lang="pl-PL" sz="2000" b="1" dirty="0">
                <a:effectLst/>
                <a:latin typeface="Palatino Linotype" panose="02040502050505030304" pitchFamily="18" charset="0"/>
                <a:ea typeface="Times New Roman" panose="02020603050405020304" pitchFamily="18" charset="0"/>
                <a:cs typeface="Times New Roman" panose="02020603050405020304" pitchFamily="18" charset="0"/>
              </a:rPr>
              <a:t>Tolerancja na suszę:</a:t>
            </a:r>
            <a:r>
              <a:rPr lang="pl-PL" sz="2000" dirty="0">
                <a:effectLst/>
                <a:latin typeface="Palatino Linotype" panose="02040502050505030304" pitchFamily="18" charset="0"/>
                <a:ea typeface="Times New Roman" panose="02020603050405020304" pitchFamily="18" charset="0"/>
                <a:cs typeface="Times New Roman" panose="02020603050405020304" pitchFamily="18" charset="0"/>
              </a:rPr>
              <a:t> np. kukurydza czy pszenica, które dzięki lepszemu systemowi korzeniowemu i mechanizmom oszczędzania wody, plonują nawet w warunkach niedoboru wody.</a:t>
            </a:r>
            <a:endParaRPr lang="pl-PL" sz="2000" dirty="0">
              <a:effectLst/>
              <a:latin typeface="Palatino Linotype" panose="02040502050505030304" pitchFamily="18" charset="0"/>
              <a:ea typeface="Calibri" panose="020F0502020204030204" pitchFamily="34" charset="0"/>
              <a:cs typeface="Times New Roman" panose="02020603050405020304" pitchFamily="18" charset="0"/>
            </a:endParaRPr>
          </a:p>
          <a:p>
            <a:pPr marL="342900" lvl="0" indent="-342900">
              <a:spcAft>
                <a:spcPts val="800"/>
              </a:spcAft>
              <a:buSzPts val="1000"/>
              <a:buFont typeface="Symbol" panose="05050102010706020507" pitchFamily="18" charset="2"/>
              <a:buChar char=""/>
              <a:tabLst>
                <a:tab pos="457200" algn="l"/>
              </a:tabLst>
            </a:pPr>
            <a:r>
              <a:rPr lang="pl-PL" sz="2000" b="1" dirty="0">
                <a:effectLst/>
                <a:latin typeface="Palatino Linotype" panose="02040502050505030304" pitchFamily="18" charset="0"/>
                <a:ea typeface="Times New Roman" panose="02020603050405020304" pitchFamily="18" charset="0"/>
                <a:cs typeface="Times New Roman" panose="02020603050405020304" pitchFamily="18" charset="0"/>
              </a:rPr>
              <a:t>Odporność na zasolenie gleby:</a:t>
            </a:r>
            <a:r>
              <a:rPr lang="pl-PL" sz="2000" dirty="0">
                <a:effectLst/>
                <a:latin typeface="Palatino Linotype" panose="02040502050505030304" pitchFamily="18" charset="0"/>
                <a:ea typeface="Times New Roman" panose="02020603050405020304" pitchFamily="18" charset="0"/>
                <a:cs typeface="Times New Roman" panose="02020603050405020304" pitchFamily="18" charset="0"/>
              </a:rPr>
              <a:t> hodowcy wprowadzają geny, które pozwalają roślinom na przetrwanie w zasolonym środowisku, co jest kluczowe w regionach przybrzeżnych.</a:t>
            </a:r>
            <a:endParaRPr lang="pl-PL" sz="2000" dirty="0">
              <a:effectLst/>
              <a:latin typeface="Palatino Linotype" panose="02040502050505030304" pitchFamily="18" charset="0"/>
              <a:ea typeface="Calibri" panose="020F0502020204030204" pitchFamily="34" charset="0"/>
              <a:cs typeface="Times New Roman" panose="02020603050405020304" pitchFamily="18" charset="0"/>
            </a:endParaRPr>
          </a:p>
          <a:p>
            <a:pPr marL="342900" lvl="0" indent="-342900">
              <a:spcAft>
                <a:spcPts val="800"/>
              </a:spcAft>
              <a:buSzPts val="1000"/>
              <a:buFont typeface="Symbol" panose="05050102010706020507" pitchFamily="18" charset="2"/>
              <a:buChar char=""/>
              <a:tabLst>
                <a:tab pos="457200" algn="l"/>
              </a:tabLst>
            </a:pPr>
            <a:r>
              <a:rPr lang="pl-PL" sz="2000" b="1" dirty="0">
                <a:effectLst/>
                <a:latin typeface="Palatino Linotype" panose="02040502050505030304" pitchFamily="18" charset="0"/>
                <a:ea typeface="Times New Roman" panose="02020603050405020304" pitchFamily="18" charset="0"/>
                <a:cs typeface="Times New Roman" panose="02020603050405020304" pitchFamily="18" charset="0"/>
              </a:rPr>
              <a:t>Tolerancja na ekstremalne temperatury:</a:t>
            </a:r>
            <a:r>
              <a:rPr lang="pl-PL" sz="2000" dirty="0">
                <a:effectLst/>
                <a:latin typeface="Palatino Linotype" panose="02040502050505030304" pitchFamily="18" charset="0"/>
                <a:ea typeface="Times New Roman" panose="02020603050405020304" pitchFamily="18" charset="0"/>
                <a:cs typeface="Times New Roman" panose="02020603050405020304" pitchFamily="18" charset="0"/>
              </a:rPr>
              <a:t> hodowcy dążą do uzyskania roślin, które są bardziej elastyczne i lepiej adaptują się do niestabilnych warunków pogodowych.</a:t>
            </a:r>
            <a:endParaRPr lang="pl-PL" sz="2000" dirty="0">
              <a:effectLst/>
              <a:latin typeface="Palatino Linotype" panose="02040502050505030304" pitchFamily="18" charset="0"/>
              <a:ea typeface="Calibri" panose="020F0502020204030204" pitchFamily="34" charset="0"/>
              <a:cs typeface="Times New Roman" panose="02020603050405020304" pitchFamily="18" charset="0"/>
            </a:endParaRPr>
          </a:p>
          <a:p>
            <a:endParaRPr lang="pl-PL" sz="2000" dirty="0">
              <a:latin typeface="Palatino Linotype" panose="02040502050505030304" pitchFamily="18" charset="0"/>
            </a:endParaRPr>
          </a:p>
        </p:txBody>
      </p:sp>
      <p:pic>
        <p:nvPicPr>
          <p:cNvPr id="4" name="Obraz 3">
            <a:extLst>
              <a:ext uri="{FF2B5EF4-FFF2-40B4-BE49-F238E27FC236}">
                <a16:creationId xmlns:a16="http://schemas.microsoft.com/office/drawing/2014/main" id="{7A46B0C9-8199-4CE8-83C8-2D04635D4208}"/>
              </a:ext>
            </a:extLst>
          </p:cNvPr>
          <p:cNvPicPr>
            <a:picLocks noChangeAspect="1"/>
          </p:cNvPicPr>
          <p:nvPr/>
        </p:nvPicPr>
        <p:blipFill>
          <a:blip r:embed="rId2"/>
          <a:srcRect t="302"/>
          <a:stretch>
            <a:fillRect/>
          </a:stretch>
        </p:blipFill>
        <p:spPr>
          <a:xfrm>
            <a:off x="7411693" y="931394"/>
            <a:ext cx="4777259" cy="476282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0502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9BA02BAA-3084-4F9A-8291-C9A713B07601}"/>
              </a:ext>
            </a:extLst>
          </p:cNvPr>
          <p:cNvSpPr>
            <a:spLocks noGrp="1"/>
          </p:cNvSpPr>
          <p:nvPr>
            <p:ph type="title"/>
          </p:nvPr>
        </p:nvSpPr>
        <p:spPr>
          <a:xfrm>
            <a:off x="640080" y="325369"/>
            <a:ext cx="4368602" cy="1956841"/>
          </a:xfrm>
        </p:spPr>
        <p:txBody>
          <a:bodyPr anchor="b">
            <a:normAutofit fontScale="90000"/>
          </a:bodyPr>
          <a:lstStyle/>
          <a:p>
            <a:r>
              <a:rPr lang="pl-PL" sz="3800" b="1" dirty="0">
                <a:latin typeface="Palatino Linotype" panose="02040502050505030304" pitchFamily="18" charset="0"/>
              </a:rPr>
              <a:t>Zwiększona wydajność i efektywność upraw</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B24069D9-BFC1-4299-B11D-8A0B89FBBD5C}"/>
              </a:ext>
            </a:extLst>
          </p:cNvPr>
          <p:cNvSpPr>
            <a:spLocks noGrp="1"/>
          </p:cNvSpPr>
          <p:nvPr>
            <p:ph idx="1"/>
          </p:nvPr>
        </p:nvSpPr>
        <p:spPr>
          <a:xfrm>
            <a:off x="434109" y="2872899"/>
            <a:ext cx="6197599" cy="3786888"/>
          </a:xfrm>
        </p:spPr>
        <p:txBody>
          <a:bodyPr>
            <a:normAutofit/>
          </a:bodyPr>
          <a:lstStyle/>
          <a:p>
            <a:r>
              <a:rPr lang="pl-PL" sz="2000" b="1" dirty="0">
                <a:latin typeface="Palatino Linotype" panose="02040502050505030304" pitchFamily="18" charset="0"/>
              </a:rPr>
              <a:t>Wysokowydajne odmiany</a:t>
            </a:r>
            <a:r>
              <a:rPr lang="pl-PL" sz="2000" dirty="0">
                <a:latin typeface="Palatino Linotype" panose="02040502050505030304" pitchFamily="18" charset="0"/>
              </a:rPr>
              <a:t>: wyższe plony z tej samej powierzchni, co pozwala na produkcję większej ilości żywności przy mniejszym zużyciu zasobów, np. wody i nawozów.</a:t>
            </a:r>
          </a:p>
          <a:p>
            <a:r>
              <a:rPr lang="pl-PL" sz="2000" b="1" dirty="0">
                <a:latin typeface="Palatino Linotype" panose="02040502050505030304" pitchFamily="18" charset="0"/>
              </a:rPr>
              <a:t>Skrócony cykl wegetacyjny</a:t>
            </a:r>
            <a:r>
              <a:rPr lang="pl-PL" sz="2000" dirty="0">
                <a:latin typeface="Palatino Linotype" panose="02040502050505030304" pitchFamily="18" charset="0"/>
              </a:rPr>
              <a:t>: takie odmiany mogą być uprawiane w regionach, gdzie sezon wegetacyjny jest krótki, lub pozwala to na zbieranie plonów kilka razy w roku.</a:t>
            </a:r>
          </a:p>
          <a:p>
            <a:r>
              <a:rPr lang="pl-PL" sz="2000" b="1" dirty="0">
                <a:latin typeface="Palatino Linotype" panose="02040502050505030304" pitchFamily="18" charset="0"/>
              </a:rPr>
              <a:t>Odporność na choroby i szkodniki</a:t>
            </a:r>
            <a:r>
              <a:rPr lang="pl-PL" sz="2000" dirty="0">
                <a:latin typeface="Palatino Linotype" panose="02040502050505030304" pitchFamily="18" charset="0"/>
              </a:rPr>
              <a:t>: odmiany, genetycznie odporne na powszechne patogeny i insekty. Ogranicza potrzebę stosowania pestycydów.</a:t>
            </a:r>
          </a:p>
          <a:p>
            <a:endParaRPr lang="pl-PL" sz="2000" dirty="0">
              <a:latin typeface="Palatino Linotype" panose="02040502050505030304" pitchFamily="18" charset="0"/>
            </a:endParaRPr>
          </a:p>
        </p:txBody>
      </p:sp>
      <p:pic>
        <p:nvPicPr>
          <p:cNvPr id="4" name="Obraz 3">
            <a:extLst>
              <a:ext uri="{FF2B5EF4-FFF2-40B4-BE49-F238E27FC236}">
                <a16:creationId xmlns:a16="http://schemas.microsoft.com/office/drawing/2014/main" id="{56DA3BBA-8DD3-4DD5-9C37-4E8243491769}"/>
              </a:ext>
            </a:extLst>
          </p:cNvPr>
          <p:cNvPicPr>
            <a:picLocks noChangeAspect="1"/>
          </p:cNvPicPr>
          <p:nvPr/>
        </p:nvPicPr>
        <p:blipFill>
          <a:blip r:embed="rId2"/>
          <a:srcRect t="302"/>
          <a:stretch>
            <a:fillRect/>
          </a:stretch>
        </p:blipFill>
        <p:spPr>
          <a:xfrm>
            <a:off x="6949958" y="1080654"/>
            <a:ext cx="5238994" cy="522316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48813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D025FEE0-25A0-4B84-910E-6EEADD363B95}"/>
              </a:ext>
            </a:extLst>
          </p:cNvPr>
          <p:cNvSpPr>
            <a:spLocks noGrp="1"/>
          </p:cNvSpPr>
          <p:nvPr>
            <p:ph type="title"/>
          </p:nvPr>
        </p:nvSpPr>
        <p:spPr>
          <a:xfrm>
            <a:off x="640079" y="325369"/>
            <a:ext cx="5899265" cy="1956841"/>
          </a:xfrm>
        </p:spPr>
        <p:txBody>
          <a:bodyPr anchor="b">
            <a:normAutofit/>
          </a:bodyPr>
          <a:lstStyle/>
          <a:p>
            <a:r>
              <a:rPr lang="pl-PL" sz="4200" b="1" dirty="0">
                <a:latin typeface="Palatino Linotype" panose="02040502050505030304" pitchFamily="18" charset="0"/>
              </a:rPr>
              <a:t>Zwiększona wartość odżywcza</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3D499413-729D-414B-B58A-DA716C96445F}"/>
              </a:ext>
            </a:extLst>
          </p:cNvPr>
          <p:cNvSpPr>
            <a:spLocks noGrp="1"/>
          </p:cNvSpPr>
          <p:nvPr>
            <p:ph idx="1"/>
          </p:nvPr>
        </p:nvSpPr>
        <p:spPr>
          <a:xfrm>
            <a:off x="640080" y="2872899"/>
            <a:ext cx="5899264" cy="3320668"/>
          </a:xfrm>
        </p:spPr>
        <p:txBody>
          <a:bodyPr>
            <a:normAutofit/>
          </a:bodyPr>
          <a:lstStyle/>
          <a:p>
            <a:pPr marL="0" indent="0">
              <a:buNone/>
            </a:pPr>
            <a:r>
              <a:rPr lang="pl-PL" sz="2400" b="1" dirty="0" err="1">
                <a:latin typeface="Palatino Linotype" panose="02040502050505030304" pitchFamily="18" charset="0"/>
              </a:rPr>
              <a:t>Biofortyfikacja</a:t>
            </a:r>
            <a:r>
              <a:rPr lang="pl-PL" sz="2400" dirty="0">
                <a:latin typeface="Palatino Linotype" panose="02040502050505030304" pitchFamily="18" charset="0"/>
              </a:rPr>
              <a:t>: hodowla roślin o podwyższonej zawartości witamin i minerałów (np. "złoty ryż" z beta-karotenem) pomaga w walce z niedożywieniem w krajach rozwijających się. </a:t>
            </a:r>
          </a:p>
          <a:p>
            <a:pPr marL="0" indent="0">
              <a:buNone/>
            </a:pPr>
            <a:r>
              <a:rPr lang="pl-PL" sz="2400" dirty="0">
                <a:latin typeface="Palatino Linotype" panose="02040502050505030304" pitchFamily="18" charset="0"/>
              </a:rPr>
              <a:t>Poprawa wartości odżywczej upraw zwiększa odporność populacji na stresy środowiskowe i zdrowotne.</a:t>
            </a:r>
          </a:p>
        </p:txBody>
      </p:sp>
      <p:pic>
        <p:nvPicPr>
          <p:cNvPr id="4" name="Obraz 3">
            <a:extLst>
              <a:ext uri="{FF2B5EF4-FFF2-40B4-BE49-F238E27FC236}">
                <a16:creationId xmlns:a16="http://schemas.microsoft.com/office/drawing/2014/main" id="{77DF1837-6090-445A-AEBD-CE4DD2ACBA04}"/>
              </a:ext>
            </a:extLst>
          </p:cNvPr>
          <p:cNvPicPr>
            <a:picLocks noChangeAspect="1"/>
          </p:cNvPicPr>
          <p:nvPr/>
        </p:nvPicPr>
        <p:blipFill>
          <a:blip r:embed="rId2"/>
          <a:srcRect t="302"/>
          <a:stretch>
            <a:fillRect/>
          </a:stretch>
        </p:blipFill>
        <p:spPr>
          <a:xfrm>
            <a:off x="6859991" y="771051"/>
            <a:ext cx="5332009" cy="531589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32631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E9985EF6-DFD4-491C-876C-A4CEC827388F}"/>
              </a:ext>
            </a:extLst>
          </p:cNvPr>
          <p:cNvPicPr>
            <a:picLocks noChangeAspect="1"/>
          </p:cNvPicPr>
          <p:nvPr/>
        </p:nvPicPr>
        <p:blipFill>
          <a:blip r:embed="rId3"/>
          <a:stretch>
            <a:fillRect/>
          </a:stretch>
        </p:blipFill>
        <p:spPr>
          <a:xfrm>
            <a:off x="3996442" y="2004816"/>
            <a:ext cx="4368800" cy="4368800"/>
          </a:xfrm>
          <a:prstGeom prst="rect">
            <a:avLst/>
          </a:prstGeom>
          <a:ln>
            <a:noFill/>
          </a:ln>
          <a:effectLst>
            <a:outerShdw blurRad="292100" dist="139700" dir="2700000" algn="tl" rotWithShape="0">
              <a:srgbClr val="333333">
                <a:alpha val="65000"/>
              </a:srgbClr>
            </a:outerShdw>
          </a:effectLst>
        </p:spPr>
      </p:pic>
      <p:sp>
        <p:nvSpPr>
          <p:cNvPr id="4" name="AutoShape 2">
            <a:extLst>
              <a:ext uri="{FF2B5EF4-FFF2-40B4-BE49-F238E27FC236}">
                <a16:creationId xmlns:a16="http://schemas.microsoft.com/office/drawing/2014/main" id="{61AAB63A-BBC2-477F-AD2F-4F6C7EC84F5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ole tekstowe 4">
            <a:extLst>
              <a:ext uri="{FF2B5EF4-FFF2-40B4-BE49-F238E27FC236}">
                <a16:creationId xmlns:a16="http://schemas.microsoft.com/office/drawing/2014/main" id="{0DB6C4AA-AB8E-4F0E-B691-D2C2ADFDB39C}"/>
              </a:ext>
            </a:extLst>
          </p:cNvPr>
          <p:cNvSpPr txBox="1"/>
          <p:nvPr/>
        </p:nvSpPr>
        <p:spPr>
          <a:xfrm>
            <a:off x="1759527" y="762048"/>
            <a:ext cx="836814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3200" b="1" i="0" u="none" strike="noStrike" kern="1200" cap="none" spc="0" normalizeH="0" baseline="0" noProof="0" dirty="0">
                <a:ln>
                  <a:noFill/>
                </a:ln>
                <a:solidFill>
                  <a:srgbClr val="1B1C1D"/>
                </a:solidFill>
                <a:effectLst/>
                <a:uLnTx/>
                <a:uFillTx/>
                <a:latin typeface="Palatino Linotype" panose="02040502050505030304" pitchFamily="18" charset="0"/>
                <a:ea typeface="Google Sans Text"/>
                <a:cs typeface="+mn-cs"/>
              </a:rPr>
              <a:t>Wielogenowy charakter odporności na stresy abiotyczne</a:t>
            </a:r>
            <a:endParaRPr kumimoji="0" lang="pl-PL" sz="32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p:txBody>
      </p:sp>
    </p:spTree>
    <p:extLst>
      <p:ext uri="{BB962C8B-B14F-4D97-AF65-F5344CB8AC3E}">
        <p14:creationId xmlns:p14="http://schemas.microsoft.com/office/powerpoint/2010/main" val="371574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4567C39-E485-4498-BB6C-ADE76C330EC7}"/>
              </a:ext>
            </a:extLst>
          </p:cNvPr>
          <p:cNvSpPr>
            <a:spLocks noGrp="1"/>
          </p:cNvSpPr>
          <p:nvPr>
            <p:ph type="title"/>
          </p:nvPr>
        </p:nvSpPr>
        <p:spPr>
          <a:xfrm>
            <a:off x="838200" y="895546"/>
            <a:ext cx="10515600" cy="795142"/>
          </a:xfrm>
        </p:spPr>
        <p:txBody>
          <a:bodyPr>
            <a:noAutofit/>
          </a:bodyPr>
          <a:lstStyle/>
          <a:p>
            <a:r>
              <a:rPr lang="pl-PL" sz="3200" b="1" dirty="0">
                <a:latin typeface="Palatino Linotype" panose="02040502050505030304" pitchFamily="18" charset="0"/>
              </a:rPr>
              <a:t>Proces hodowli może prowadzić do zmiany pokroju rośliny</a:t>
            </a:r>
          </a:p>
        </p:txBody>
      </p:sp>
      <p:pic>
        <p:nvPicPr>
          <p:cNvPr id="4" name="Picture 2">
            <a:extLst>
              <a:ext uri="{FF2B5EF4-FFF2-40B4-BE49-F238E27FC236}">
                <a16:creationId xmlns:a16="http://schemas.microsoft.com/office/drawing/2014/main" id="{05239D20-D583-4F4E-AD48-EDFA5CC5A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768" y="1658470"/>
            <a:ext cx="6352872" cy="4250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trzałka w prawo 6">
            <a:extLst>
              <a:ext uri="{FF2B5EF4-FFF2-40B4-BE49-F238E27FC236}">
                <a16:creationId xmlns:a16="http://schemas.microsoft.com/office/drawing/2014/main" id="{E58D8BB7-4188-4C21-86D6-7E87EB384988}"/>
              </a:ext>
            </a:extLst>
          </p:cNvPr>
          <p:cNvSpPr/>
          <p:nvPr/>
        </p:nvSpPr>
        <p:spPr>
          <a:xfrm>
            <a:off x="4429759" y="5033913"/>
            <a:ext cx="892963" cy="231536"/>
          </a:xfrm>
          <a:prstGeom prst="rightArrow">
            <a:avLst>
              <a:gd name="adj1" fmla="val 50000"/>
              <a:gd name="adj2" fmla="val 94169"/>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trzałka w prawo 6">
            <a:extLst>
              <a:ext uri="{FF2B5EF4-FFF2-40B4-BE49-F238E27FC236}">
                <a16:creationId xmlns:a16="http://schemas.microsoft.com/office/drawing/2014/main" id="{649F71C4-5777-4F48-9A46-38C883C365CB}"/>
              </a:ext>
            </a:extLst>
          </p:cNvPr>
          <p:cNvSpPr/>
          <p:nvPr/>
        </p:nvSpPr>
        <p:spPr>
          <a:xfrm>
            <a:off x="6526802" y="5033913"/>
            <a:ext cx="892963" cy="252125"/>
          </a:xfrm>
          <a:prstGeom prst="rightArrow">
            <a:avLst>
              <a:gd name="adj1" fmla="val 50000"/>
              <a:gd name="adj2" fmla="val 94169"/>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pole tekstowe 6">
            <a:extLst>
              <a:ext uri="{FF2B5EF4-FFF2-40B4-BE49-F238E27FC236}">
                <a16:creationId xmlns:a16="http://schemas.microsoft.com/office/drawing/2014/main" id="{8F0E9554-AF9F-44EA-968C-3D0067C27129}"/>
              </a:ext>
            </a:extLst>
          </p:cNvPr>
          <p:cNvSpPr txBox="1"/>
          <p:nvPr/>
        </p:nvSpPr>
        <p:spPr>
          <a:xfrm>
            <a:off x="3014193" y="5847011"/>
            <a:ext cx="1912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Palatino Linotype" panose="02040502050505030304" pitchFamily="18" charset="0"/>
                <a:ea typeface="+mn-ea"/>
                <a:cs typeface="+mn-cs"/>
              </a:rPr>
              <a:t>Typ konwencjonalny</a:t>
            </a:r>
            <a:endParaRPr kumimoji="0" lang="en-GB"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Palatino Linotype" panose="02040502050505030304" pitchFamily="18" charset="0"/>
              <a:ea typeface="+mn-ea"/>
              <a:cs typeface="+mn-cs"/>
            </a:endParaRPr>
          </a:p>
        </p:txBody>
      </p:sp>
      <p:sp>
        <p:nvSpPr>
          <p:cNvPr id="8" name="pole tekstowe 7">
            <a:extLst>
              <a:ext uri="{FF2B5EF4-FFF2-40B4-BE49-F238E27FC236}">
                <a16:creationId xmlns:a16="http://schemas.microsoft.com/office/drawing/2014/main" id="{8470FD15-10C0-418A-B528-0A0B0398F11E}"/>
              </a:ext>
            </a:extLst>
          </p:cNvPr>
          <p:cNvSpPr txBox="1"/>
          <p:nvPr/>
        </p:nvSpPr>
        <p:spPr>
          <a:xfrm>
            <a:off x="4876241" y="6399778"/>
            <a:ext cx="30616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Palatino Linotype" panose="02040502050505030304" pitchFamily="18" charset="0"/>
                <a:ea typeface="+mn-ea"/>
                <a:cs typeface="+mn-cs"/>
              </a:rPr>
              <a:t>Typ karłowy z ‚Zielonej Rewolucji’</a:t>
            </a:r>
            <a:endParaRPr kumimoji="0" lang="en-GB"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Palatino Linotype" panose="02040502050505030304" pitchFamily="18" charset="0"/>
              <a:ea typeface="+mn-ea"/>
              <a:cs typeface="+mn-cs"/>
            </a:endParaRPr>
          </a:p>
        </p:txBody>
      </p:sp>
      <p:sp>
        <p:nvSpPr>
          <p:cNvPr id="9" name="pole tekstowe 8">
            <a:extLst>
              <a:ext uri="{FF2B5EF4-FFF2-40B4-BE49-F238E27FC236}">
                <a16:creationId xmlns:a16="http://schemas.microsoft.com/office/drawing/2014/main" id="{AA3CAD5F-3772-478C-A7C6-A74A6307DE01}"/>
              </a:ext>
            </a:extLst>
          </p:cNvPr>
          <p:cNvSpPr txBox="1"/>
          <p:nvPr/>
        </p:nvSpPr>
        <p:spPr>
          <a:xfrm>
            <a:off x="8426340" y="4626461"/>
            <a:ext cx="300492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Palatino Linotype" panose="02040502050505030304" pitchFamily="18" charset="0"/>
                <a:ea typeface="+mn-ea"/>
                <a:cs typeface="+mn-cs"/>
              </a:rPr>
              <a:t>Nowy </a:t>
            </a:r>
            <a:r>
              <a:rPr kumimoji="0" lang="pl-PL" sz="1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Palatino Linotype" panose="02040502050505030304" pitchFamily="18" charset="0"/>
                <a:ea typeface="+mn-ea"/>
                <a:cs typeface="+mn-cs"/>
              </a:rPr>
              <a:t>ideotyp</a:t>
            </a:r>
            <a:r>
              <a:rPr kumimoji="0" lang="pl-PL"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Palatino Linotype" panose="02040502050505030304" pitchFamily="18" charset="0"/>
                <a:ea typeface="+mn-ea"/>
                <a:cs typeface="+mn-cs"/>
              </a:rPr>
              <a:t>: mniej pędów,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Palatino Linotype" panose="02040502050505030304" pitchFamily="18" charset="0"/>
                <a:ea typeface="+mn-ea"/>
                <a:cs typeface="+mn-cs"/>
              </a:rPr>
              <a:t>większe nasiona, grubsze pędy</a:t>
            </a:r>
            <a:endParaRPr kumimoji="0" lang="en-GB"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Palatino Linotype" panose="02040502050505030304" pitchFamily="18" charset="0"/>
              <a:ea typeface="+mn-ea"/>
              <a:cs typeface="+mn-cs"/>
            </a:endParaRPr>
          </a:p>
        </p:txBody>
      </p:sp>
      <p:sp>
        <p:nvSpPr>
          <p:cNvPr id="10" name="pole tekstowe 9">
            <a:extLst>
              <a:ext uri="{FF2B5EF4-FFF2-40B4-BE49-F238E27FC236}">
                <a16:creationId xmlns:a16="http://schemas.microsoft.com/office/drawing/2014/main" id="{8FFF1811-73A8-4FB6-8076-1646B042FFD3}"/>
              </a:ext>
            </a:extLst>
          </p:cNvPr>
          <p:cNvSpPr txBox="1"/>
          <p:nvPr/>
        </p:nvSpPr>
        <p:spPr>
          <a:xfrm>
            <a:off x="9244513" y="6400289"/>
            <a:ext cx="315926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(Ramirez – </a:t>
            </a:r>
            <a:r>
              <a:rPr kumimoji="0" lang="pl-PL" sz="1600" b="1"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Villegas</a:t>
            </a:r>
            <a:r>
              <a:rPr kumimoji="0" lang="pl-PL" sz="16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i </a:t>
            </a:r>
            <a:r>
              <a:rPr kumimoji="0" lang="pl-PL" sz="1600" b="1"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wsp</a:t>
            </a:r>
            <a:r>
              <a:rPr kumimoji="0" lang="pl-PL" sz="16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2015)</a:t>
            </a:r>
            <a:endParaRPr kumimoji="0" lang="en-GB" sz="16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p:txBody>
      </p:sp>
    </p:spTree>
    <p:extLst>
      <p:ext uri="{BB962C8B-B14F-4D97-AF65-F5344CB8AC3E}">
        <p14:creationId xmlns:p14="http://schemas.microsoft.com/office/powerpoint/2010/main" val="1286986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FC77130-0182-4068-BE32-5388D8ED2138}"/>
              </a:ext>
            </a:extLst>
          </p:cNvPr>
          <p:cNvSpPr>
            <a:spLocks noGrp="1"/>
          </p:cNvSpPr>
          <p:nvPr>
            <p:ph type="title"/>
          </p:nvPr>
        </p:nvSpPr>
        <p:spPr>
          <a:xfrm>
            <a:off x="838200" y="810705"/>
            <a:ext cx="10515600" cy="879983"/>
          </a:xfrm>
        </p:spPr>
        <p:txBody>
          <a:bodyPr/>
          <a:lstStyle/>
          <a:p>
            <a:r>
              <a:rPr lang="pl-PL" sz="4400" b="1" dirty="0">
                <a:latin typeface="Palatino Linotype" panose="02040502050505030304" pitchFamily="18" charset="0"/>
              </a:rPr>
              <a:t>Cechy „nowoczesnych” odmian zbóż:</a:t>
            </a:r>
            <a:endParaRPr lang="pl-PL" dirty="0">
              <a:latin typeface="Palatino Linotype" panose="02040502050505030304" pitchFamily="18" charset="0"/>
            </a:endParaRPr>
          </a:p>
        </p:txBody>
      </p:sp>
      <p:sp>
        <p:nvSpPr>
          <p:cNvPr id="3" name="Symbol zastępczy zawartości 2">
            <a:extLst>
              <a:ext uri="{FF2B5EF4-FFF2-40B4-BE49-F238E27FC236}">
                <a16:creationId xmlns:a16="http://schemas.microsoft.com/office/drawing/2014/main" id="{CC9DD586-ACCD-44BC-BC33-DCF98392FA1D}"/>
              </a:ext>
            </a:extLst>
          </p:cNvPr>
          <p:cNvSpPr>
            <a:spLocks noGrp="1"/>
          </p:cNvSpPr>
          <p:nvPr>
            <p:ph idx="1"/>
          </p:nvPr>
        </p:nvSpPr>
        <p:spPr>
          <a:xfrm>
            <a:off x="546755" y="1825625"/>
            <a:ext cx="11519554" cy="4351338"/>
          </a:xfrm>
        </p:spPr>
        <p:txBody>
          <a:bodyPr>
            <a:normAutofit lnSpcReduction="10000"/>
          </a:bodyPr>
          <a:lstStyle/>
          <a:p>
            <a:pPr lvl="0"/>
            <a:r>
              <a:rPr lang="pl-PL" sz="2400" dirty="0">
                <a:latin typeface="Palatino Linotype" panose="02040502050505030304" pitchFamily="18" charset="0"/>
              </a:rPr>
              <a:t>późniejsze kłoszenie - rośliny mają więcej czasu na wytworzenie większej ilości zawiązków kłosa; </a:t>
            </a:r>
          </a:p>
          <a:p>
            <a:pPr lvl="0"/>
            <a:r>
              <a:rPr lang="pl-PL" sz="2400" dirty="0">
                <a:latin typeface="Palatino Linotype" panose="02040502050505030304" pitchFamily="18" charset="0"/>
              </a:rPr>
              <a:t>szybkie wypełnianie ziarna - szczególnie ważne w okresie suszy; </a:t>
            </a:r>
          </a:p>
          <a:p>
            <a:pPr lvl="0"/>
            <a:r>
              <a:rPr lang="pl-PL" sz="2400" dirty="0">
                <a:latin typeface="Palatino Linotype" panose="02040502050505030304" pitchFamily="18" charset="0"/>
              </a:rPr>
              <a:t>szybkie przemieszczanie asymilatów z liści do ziarna; </a:t>
            </a:r>
          </a:p>
          <a:p>
            <a:pPr lvl="0"/>
            <a:r>
              <a:rPr lang="pl-PL" sz="2400" dirty="0">
                <a:latin typeface="Palatino Linotype" panose="02040502050505030304" pitchFamily="18" charset="0"/>
              </a:rPr>
              <a:t>krótsze i sztywne źdźbła (można wtedy zwiększyć obsadę roślin ma m</a:t>
            </a:r>
            <a:r>
              <a:rPr lang="pl-PL" sz="2400" baseline="30000" dirty="0">
                <a:latin typeface="Palatino Linotype" panose="02040502050505030304" pitchFamily="18" charset="0"/>
              </a:rPr>
              <a:t>2</a:t>
            </a:r>
            <a:r>
              <a:rPr lang="pl-PL" sz="2400" dirty="0">
                <a:latin typeface="Palatino Linotype" panose="02040502050505030304" pitchFamily="18" charset="0"/>
              </a:rPr>
              <a:t> bez obawy wylegania); </a:t>
            </a:r>
          </a:p>
          <a:p>
            <a:pPr lvl="0"/>
            <a:r>
              <a:rPr lang="pl-PL" sz="2400" dirty="0">
                <a:latin typeface="Palatino Linotype" panose="02040502050505030304" pitchFamily="18" charset="0"/>
              </a:rPr>
              <a:t>większa masa 1000 ziaren;  </a:t>
            </a:r>
          </a:p>
          <a:p>
            <a:pPr lvl="0"/>
            <a:r>
              <a:rPr lang="pl-PL" sz="2400" dirty="0">
                <a:latin typeface="Palatino Linotype" panose="02040502050505030304" pitchFamily="18" charset="0"/>
              </a:rPr>
              <a:t>wysoka gęstość zasypowa; </a:t>
            </a:r>
          </a:p>
          <a:p>
            <a:pPr lvl="0"/>
            <a:r>
              <a:rPr lang="pl-PL" sz="2400" dirty="0">
                <a:latin typeface="Palatino Linotype" panose="02040502050505030304" pitchFamily="18" charset="0"/>
              </a:rPr>
              <a:t>odporność na porastanie; </a:t>
            </a:r>
          </a:p>
          <a:p>
            <a:pPr lvl="0"/>
            <a:r>
              <a:rPr lang="pl-PL" sz="2400" dirty="0">
                <a:latin typeface="Palatino Linotype" panose="02040502050505030304" pitchFamily="18" charset="0"/>
              </a:rPr>
              <a:t>tolerancja na choroby.</a:t>
            </a:r>
          </a:p>
          <a:p>
            <a:pPr marL="0" indent="0">
              <a:buNone/>
            </a:pPr>
            <a:r>
              <a:rPr lang="pl-PL" sz="2400" dirty="0">
                <a:latin typeface="Palatino Linotype" panose="02040502050505030304" pitchFamily="18" charset="0"/>
              </a:rPr>
              <a:t>					</a:t>
            </a:r>
            <a:r>
              <a:rPr lang="pl-PL" sz="2000" dirty="0">
                <a:latin typeface="Palatino Linotype" panose="02040502050505030304" pitchFamily="18" charset="0"/>
              </a:rPr>
              <a:t>(wg. Rybka i </a:t>
            </a:r>
            <a:r>
              <a:rPr lang="pl-PL" sz="2000" dirty="0" err="1">
                <a:latin typeface="Palatino Linotype" panose="02040502050505030304" pitchFamily="18" charset="0"/>
              </a:rPr>
              <a:t>wsp</a:t>
            </a:r>
            <a:r>
              <a:rPr lang="pl-PL" sz="2000" dirty="0">
                <a:latin typeface="Palatino Linotype" panose="02040502050505030304" pitchFamily="18" charset="0"/>
              </a:rPr>
              <a:t>. 2015)</a:t>
            </a:r>
            <a:endParaRPr lang="en-GB" sz="2000" dirty="0">
              <a:latin typeface="Palatino Linotype" panose="02040502050505030304" pitchFamily="18" charset="0"/>
            </a:endParaRPr>
          </a:p>
          <a:p>
            <a:endParaRPr lang="pl-PL" sz="2000" dirty="0">
              <a:latin typeface="Palatino Linotype" panose="02040502050505030304" pitchFamily="18" charset="0"/>
            </a:endParaRPr>
          </a:p>
        </p:txBody>
      </p:sp>
    </p:spTree>
    <p:extLst>
      <p:ext uri="{BB962C8B-B14F-4D97-AF65-F5344CB8AC3E}">
        <p14:creationId xmlns:p14="http://schemas.microsoft.com/office/powerpoint/2010/main" val="3548650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A4846FC-C7BF-436F-AE11-0DF9ADD660C7}"/>
              </a:ext>
            </a:extLst>
          </p:cNvPr>
          <p:cNvSpPr>
            <a:spLocks noGrp="1"/>
          </p:cNvSpPr>
          <p:nvPr>
            <p:ph type="title"/>
          </p:nvPr>
        </p:nvSpPr>
        <p:spPr>
          <a:xfrm>
            <a:off x="838200" y="827038"/>
            <a:ext cx="10515600" cy="945201"/>
          </a:xfrm>
        </p:spPr>
        <p:txBody>
          <a:bodyPr>
            <a:normAutofit fontScale="90000"/>
          </a:bodyPr>
          <a:lstStyle/>
          <a:p>
            <a:r>
              <a:rPr lang="pl-PL" b="1" dirty="0">
                <a:latin typeface="Palatino Linotype" panose="02040502050505030304" pitchFamily="18" charset="0"/>
              </a:rPr>
              <a:t>Przykłady odmian z grupy „</a:t>
            </a:r>
            <a:r>
              <a:rPr lang="pl-PL" b="1" dirty="0" err="1">
                <a:latin typeface="Palatino Linotype" panose="02040502050505030304" pitchFamily="18" charset="0"/>
              </a:rPr>
              <a:t>climate</a:t>
            </a:r>
            <a:r>
              <a:rPr lang="pl-PL" b="1" dirty="0">
                <a:latin typeface="Palatino Linotype" panose="02040502050505030304" pitchFamily="18" charset="0"/>
              </a:rPr>
              <a:t> – redy”</a:t>
            </a:r>
          </a:p>
        </p:txBody>
      </p:sp>
      <p:pic>
        <p:nvPicPr>
          <p:cNvPr id="3" name="Obraz 2">
            <a:extLst>
              <a:ext uri="{FF2B5EF4-FFF2-40B4-BE49-F238E27FC236}">
                <a16:creationId xmlns:a16="http://schemas.microsoft.com/office/drawing/2014/main" id="{11CA09E2-C228-4C71-939E-74B1A1B3EC03}"/>
              </a:ext>
            </a:extLst>
          </p:cNvPr>
          <p:cNvPicPr>
            <a:picLocks noChangeAspect="1"/>
          </p:cNvPicPr>
          <p:nvPr/>
        </p:nvPicPr>
        <p:blipFill>
          <a:blip r:embed="rId3"/>
          <a:stretch>
            <a:fillRect/>
          </a:stretch>
        </p:blipFill>
        <p:spPr>
          <a:xfrm>
            <a:off x="838200" y="2598852"/>
            <a:ext cx="4722829" cy="2656591"/>
          </a:xfrm>
          <a:prstGeom prst="rect">
            <a:avLst/>
          </a:prstGeom>
          <a:ln>
            <a:noFill/>
          </a:ln>
          <a:effectLst>
            <a:outerShdw blurRad="292100" dist="139700" dir="2700000" algn="tl" rotWithShape="0">
              <a:srgbClr val="333333">
                <a:alpha val="65000"/>
              </a:srgbClr>
            </a:outerShdw>
          </a:effectLst>
        </p:spPr>
      </p:pic>
      <p:sp>
        <p:nvSpPr>
          <p:cNvPr id="4" name="pole tekstowe 3">
            <a:extLst>
              <a:ext uri="{FF2B5EF4-FFF2-40B4-BE49-F238E27FC236}">
                <a16:creationId xmlns:a16="http://schemas.microsoft.com/office/drawing/2014/main" id="{01476B07-DEB4-499B-B646-DAB8087630EF}"/>
              </a:ext>
            </a:extLst>
          </p:cNvPr>
          <p:cNvSpPr txBox="1"/>
          <p:nvPr/>
        </p:nvSpPr>
        <p:spPr>
          <a:xfrm>
            <a:off x="6221691" y="2598852"/>
            <a:ext cx="5363851"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Kukurydza "</a:t>
            </a:r>
            <a:r>
              <a:rPr kumimoji="0" lang="pl-PL" sz="2400" b="1" i="0" u="none" strike="noStrike" kern="1200" cap="none" spc="0" normalizeH="0" baseline="0" noProof="0" dirty="0" err="1">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DroughtGard</a:t>
            </a:r>
            <a:r>
              <a:rPr kumimoji="0" lang="pl-PL" sz="2400" b="1"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a:t>
            </a:r>
            <a:r>
              <a:rPr kumimoji="0" lang="pl-PL" sz="24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pierwsza genetycznie modyfikowana odmiana kukurydzy, która wykazuje zwiększoną tolerancję na suszę. Opracowana przez firmę </a:t>
            </a:r>
            <a:r>
              <a:rPr kumimoji="0" lang="pl-PL" sz="2400" b="0" i="0" u="none" strike="noStrike" kern="1200" cap="none" spc="0" normalizeH="0" baseline="0" noProof="0" dirty="0" err="1">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Monsanto</a:t>
            </a:r>
            <a:r>
              <a:rPr kumimoji="0" lang="pl-PL" sz="24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zawiera geny pozwalające roślinie lepiej radzić sobie ze stresem wodnym.</a:t>
            </a:r>
            <a:endParaRPr kumimoji="0" lang="pl-PL" sz="2400" b="0" i="0" u="none" strike="noStrike" kern="1200" cap="none" spc="0" normalizeH="0" baseline="0" noProof="0" dirty="0">
              <a:ln>
                <a:noFill/>
              </a:ln>
              <a:solidFill>
                <a:prstClr val="black"/>
              </a:solidFill>
              <a:effectLst/>
              <a:uLnTx/>
              <a:uFillTx/>
              <a:latin typeface="Palatino Linotype" panose="0204050205050503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24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p:txBody>
      </p:sp>
      <p:sp>
        <p:nvSpPr>
          <p:cNvPr id="5" name="pole tekstowe 4">
            <a:extLst>
              <a:ext uri="{FF2B5EF4-FFF2-40B4-BE49-F238E27FC236}">
                <a16:creationId xmlns:a16="http://schemas.microsoft.com/office/drawing/2014/main" id="{07685EA0-9B32-4311-BB9C-AD0501B78464}"/>
              </a:ext>
            </a:extLst>
          </p:cNvPr>
          <p:cNvSpPr txBox="1"/>
          <p:nvPr/>
        </p:nvSpPr>
        <p:spPr>
          <a:xfrm>
            <a:off x="7861955" y="6127423"/>
            <a:ext cx="3902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Tolerancja na suszę i upał</a:t>
            </a:r>
            <a:endParaRPr kumimoji="0" lang="pl-PL" sz="2400" b="1" i="0" u="none" strike="noStrike" kern="1200" cap="none" spc="0" normalizeH="0" baseline="0" noProof="0" dirty="0">
              <a:ln>
                <a:noFill/>
              </a:ln>
              <a:solidFill>
                <a:prstClr val="black"/>
              </a:solidFill>
              <a:effectLst/>
              <a:uLnTx/>
              <a:uFillTx/>
              <a:latin typeface="Palatino Linotype" panose="020405020505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6858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A4846FC-C7BF-436F-AE11-0DF9ADD660C7}"/>
              </a:ext>
            </a:extLst>
          </p:cNvPr>
          <p:cNvSpPr>
            <a:spLocks noGrp="1"/>
          </p:cNvSpPr>
          <p:nvPr>
            <p:ph type="title"/>
          </p:nvPr>
        </p:nvSpPr>
        <p:spPr>
          <a:xfrm>
            <a:off x="838200" y="827038"/>
            <a:ext cx="10515600" cy="945201"/>
          </a:xfrm>
        </p:spPr>
        <p:txBody>
          <a:bodyPr>
            <a:normAutofit fontScale="90000"/>
          </a:bodyPr>
          <a:lstStyle/>
          <a:p>
            <a:r>
              <a:rPr lang="pl-PL" b="1" dirty="0">
                <a:latin typeface="Palatino Linotype" panose="02040502050505030304" pitchFamily="18" charset="0"/>
              </a:rPr>
              <a:t>Przykłady odmian z grupy „</a:t>
            </a:r>
            <a:r>
              <a:rPr lang="pl-PL" b="1" dirty="0" err="1">
                <a:latin typeface="Palatino Linotype" panose="02040502050505030304" pitchFamily="18" charset="0"/>
              </a:rPr>
              <a:t>climate</a:t>
            </a:r>
            <a:r>
              <a:rPr lang="pl-PL" b="1" dirty="0">
                <a:latin typeface="Palatino Linotype" panose="02040502050505030304" pitchFamily="18" charset="0"/>
              </a:rPr>
              <a:t> – redy”</a:t>
            </a:r>
          </a:p>
        </p:txBody>
      </p:sp>
      <p:pic>
        <p:nvPicPr>
          <p:cNvPr id="6" name="Obraz 5" descr="Obraz zawierający na wolnym powietrzu, niebo, uprawy, agrokultura&#10;&#10;Opis wygenerowany automatycznie">
            <a:extLst>
              <a:ext uri="{FF2B5EF4-FFF2-40B4-BE49-F238E27FC236}">
                <a16:creationId xmlns:a16="http://schemas.microsoft.com/office/drawing/2014/main" id="{E8205D9E-827A-4D0A-9738-9F3D32182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97" y="2303562"/>
            <a:ext cx="4281390" cy="3987504"/>
          </a:xfrm>
          <a:prstGeom prst="rect">
            <a:avLst/>
          </a:prstGeom>
          <a:ln>
            <a:noFill/>
          </a:ln>
          <a:effectLst>
            <a:outerShdw blurRad="292100" dist="139700" dir="2700000" algn="tl" rotWithShape="0">
              <a:srgbClr val="333333">
                <a:alpha val="65000"/>
              </a:srgbClr>
            </a:outerShdw>
          </a:effectLst>
        </p:spPr>
      </p:pic>
      <p:sp>
        <p:nvSpPr>
          <p:cNvPr id="7" name="pole tekstowe 6">
            <a:extLst>
              <a:ext uri="{FF2B5EF4-FFF2-40B4-BE49-F238E27FC236}">
                <a16:creationId xmlns:a16="http://schemas.microsoft.com/office/drawing/2014/main" id="{2B57DA7B-1350-4A63-81A0-30EF1FF53154}"/>
              </a:ext>
            </a:extLst>
          </p:cNvPr>
          <p:cNvSpPr txBox="1"/>
          <p:nvPr/>
        </p:nvSpPr>
        <p:spPr>
          <a:xfrm>
            <a:off x="5863472" y="2582944"/>
            <a:ext cx="5490328"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Pszenica </a:t>
            </a:r>
            <a:r>
              <a:rPr kumimoji="0" lang="pl-PL" sz="1800" b="1"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durum</a:t>
            </a:r>
            <a:r>
              <a:rPr kumimoji="0" lang="pl-PL" sz="1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pl-PL" sz="1800" b="1" i="1"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Triticum</a:t>
            </a:r>
            <a:r>
              <a:rPr kumimoji="0" lang="pl-PL" sz="1800" b="1" i="1"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pl-PL" sz="1800" b="1" i="1"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turgidum</a:t>
            </a:r>
            <a:r>
              <a:rPr kumimoji="0" lang="pl-PL" sz="1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L. </a:t>
            </a:r>
            <a:r>
              <a:rPr kumimoji="0" lang="pl-PL" sz="1800" b="1"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var</a:t>
            </a:r>
            <a:r>
              <a:rPr kumimoji="0" lang="pl-PL" sz="1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pl-PL" sz="1800" b="1" i="1"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durum</a:t>
            </a:r>
            <a:r>
              <a:rPr kumimoji="0" lang="pl-PL" sz="1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Naukowcy pracują nad odmianami pszenicy </a:t>
            </a:r>
            <a:r>
              <a:rPr kumimoji="0" lang="pl-PL" sz="18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durum</a:t>
            </a:r>
            <a:r>
              <a:rPr kumimoji="0" lang="pl-PL" sz="1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które mają bardziej rozbudowany i głęboki system korzeniowy.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Pozwala to na pobieranie wody z głębszych warstw gleby, co jest kluczowe w regionach basenu Morza Śródziemnego.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Odmiana z Maroka „</a:t>
            </a:r>
            <a:r>
              <a:rPr kumimoji="0" lang="pl-PL" sz="18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Jabal</a:t>
            </a:r>
            <a:r>
              <a:rPr kumimoji="0" lang="pl-PL" sz="1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 wykazuje zdolność do rozwoju w warunkach najgorszych susz.</a:t>
            </a:r>
          </a:p>
        </p:txBody>
      </p:sp>
      <p:sp>
        <p:nvSpPr>
          <p:cNvPr id="8" name="pole tekstowe 7">
            <a:extLst>
              <a:ext uri="{FF2B5EF4-FFF2-40B4-BE49-F238E27FC236}">
                <a16:creationId xmlns:a16="http://schemas.microsoft.com/office/drawing/2014/main" id="{8D3E394E-A87C-4394-9193-1CCC1428A540}"/>
              </a:ext>
            </a:extLst>
          </p:cNvPr>
          <p:cNvSpPr txBox="1"/>
          <p:nvPr/>
        </p:nvSpPr>
        <p:spPr>
          <a:xfrm>
            <a:off x="7176655" y="6127423"/>
            <a:ext cx="45879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Tolerancja na suszę i upał</a:t>
            </a:r>
            <a:endParaRPr kumimoji="0" lang="pl-PL" sz="2800" b="1" i="0" u="none" strike="noStrike" kern="1200" cap="none" spc="0" normalizeH="0" baseline="0" noProof="0" dirty="0">
              <a:ln>
                <a:noFill/>
              </a:ln>
              <a:solidFill>
                <a:prstClr val="black"/>
              </a:solidFill>
              <a:effectLst/>
              <a:uLnTx/>
              <a:uFillTx/>
              <a:latin typeface="Palatino Linotype" panose="020405020505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1903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A4846FC-C7BF-436F-AE11-0DF9ADD660C7}"/>
              </a:ext>
            </a:extLst>
          </p:cNvPr>
          <p:cNvSpPr>
            <a:spLocks noGrp="1"/>
          </p:cNvSpPr>
          <p:nvPr>
            <p:ph type="title"/>
          </p:nvPr>
        </p:nvSpPr>
        <p:spPr>
          <a:xfrm>
            <a:off x="838200" y="827038"/>
            <a:ext cx="10515600" cy="945201"/>
          </a:xfrm>
        </p:spPr>
        <p:txBody>
          <a:bodyPr>
            <a:normAutofit fontScale="90000"/>
          </a:bodyPr>
          <a:lstStyle/>
          <a:p>
            <a:r>
              <a:rPr lang="pl-PL" b="1" dirty="0">
                <a:latin typeface="Palatino Linotype" panose="02040502050505030304" pitchFamily="18" charset="0"/>
              </a:rPr>
              <a:t>Przykłady odmian z grupy „</a:t>
            </a:r>
            <a:r>
              <a:rPr lang="pl-PL" b="1" dirty="0" err="1">
                <a:latin typeface="Palatino Linotype" panose="02040502050505030304" pitchFamily="18" charset="0"/>
              </a:rPr>
              <a:t>climate</a:t>
            </a:r>
            <a:r>
              <a:rPr lang="pl-PL" b="1" dirty="0">
                <a:latin typeface="Palatino Linotype" panose="02040502050505030304" pitchFamily="18" charset="0"/>
              </a:rPr>
              <a:t> – redy”</a:t>
            </a:r>
          </a:p>
        </p:txBody>
      </p:sp>
      <p:sp>
        <p:nvSpPr>
          <p:cNvPr id="7" name="pole tekstowe 6">
            <a:extLst>
              <a:ext uri="{FF2B5EF4-FFF2-40B4-BE49-F238E27FC236}">
                <a16:creationId xmlns:a16="http://schemas.microsoft.com/office/drawing/2014/main" id="{2B57DA7B-1350-4A63-81A0-30EF1FF53154}"/>
              </a:ext>
            </a:extLst>
          </p:cNvPr>
          <p:cNvSpPr txBox="1"/>
          <p:nvPr/>
        </p:nvSpPr>
        <p:spPr>
          <a:xfrm>
            <a:off x="5863472" y="2582944"/>
            <a:ext cx="5490328"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Pszenica ozima. </a:t>
            </a:r>
            <a:r>
              <a:rPr kumimoji="0" lang="pl-PL" sz="1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Zidentyfikowano genotypy tolerancyjne na suszę. Cechy takie jak płytki kąt korzeni węzłowych, liczba korzeni na pęd, zielona powierzchnia łanu w fazie kwitnienia oraz specyficzne geny adaptacyjne (PRR73.A1, TEF-7A, TaCwi.4A, Dreb1, ISBW11.GY.QTL.CANDIDATE) są wykorzystywane jako cele w hodowli.</a:t>
            </a:r>
          </a:p>
        </p:txBody>
      </p:sp>
      <p:sp>
        <p:nvSpPr>
          <p:cNvPr id="8" name="pole tekstowe 7">
            <a:extLst>
              <a:ext uri="{FF2B5EF4-FFF2-40B4-BE49-F238E27FC236}">
                <a16:creationId xmlns:a16="http://schemas.microsoft.com/office/drawing/2014/main" id="{8D3E394E-A87C-4394-9193-1CCC1428A540}"/>
              </a:ext>
            </a:extLst>
          </p:cNvPr>
          <p:cNvSpPr txBox="1"/>
          <p:nvPr/>
        </p:nvSpPr>
        <p:spPr>
          <a:xfrm>
            <a:off x="7861955" y="6127423"/>
            <a:ext cx="3902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Tolerancja na suszę i upał</a:t>
            </a:r>
            <a:endParaRPr kumimoji="0" lang="pl-PL" sz="2400" b="1" i="0" u="none" strike="noStrike" kern="1200" cap="none" spc="0" normalizeH="0" baseline="0" noProof="0" dirty="0">
              <a:ln>
                <a:noFill/>
              </a:ln>
              <a:solidFill>
                <a:prstClr val="black"/>
              </a:solidFill>
              <a:effectLst/>
              <a:uLnTx/>
              <a:uFillTx/>
              <a:latin typeface="Palatino Linotype" panose="02040502050505030304" pitchFamily="18" charset="0"/>
              <a:ea typeface="Calibri" panose="020F0502020204030204" pitchFamily="34" charset="0"/>
              <a:cs typeface="Times New Roman" panose="02020603050405020304" pitchFamily="18" charset="0"/>
            </a:endParaRPr>
          </a:p>
        </p:txBody>
      </p:sp>
      <p:pic>
        <p:nvPicPr>
          <p:cNvPr id="3" name="Obraz 2">
            <a:extLst>
              <a:ext uri="{FF2B5EF4-FFF2-40B4-BE49-F238E27FC236}">
                <a16:creationId xmlns:a16="http://schemas.microsoft.com/office/drawing/2014/main" id="{9EF84505-24F3-42F2-8409-D2BB5645466A}"/>
              </a:ext>
            </a:extLst>
          </p:cNvPr>
          <p:cNvPicPr>
            <a:picLocks noChangeAspect="1"/>
          </p:cNvPicPr>
          <p:nvPr/>
        </p:nvPicPr>
        <p:blipFill rotWithShape="1">
          <a:blip r:embed="rId3"/>
          <a:srcRect l="13113" r="9356" b="1053"/>
          <a:stretch/>
        </p:blipFill>
        <p:spPr>
          <a:xfrm>
            <a:off x="1334320" y="2508614"/>
            <a:ext cx="3902697" cy="36188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6315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A4846FC-C7BF-436F-AE11-0DF9ADD660C7}"/>
              </a:ext>
            </a:extLst>
          </p:cNvPr>
          <p:cNvSpPr>
            <a:spLocks noGrp="1"/>
          </p:cNvSpPr>
          <p:nvPr>
            <p:ph type="title"/>
          </p:nvPr>
        </p:nvSpPr>
        <p:spPr>
          <a:xfrm>
            <a:off x="838200" y="827038"/>
            <a:ext cx="10515600" cy="945201"/>
          </a:xfrm>
        </p:spPr>
        <p:txBody>
          <a:bodyPr>
            <a:normAutofit fontScale="90000"/>
          </a:bodyPr>
          <a:lstStyle/>
          <a:p>
            <a:r>
              <a:rPr lang="pl-PL" b="1" dirty="0">
                <a:latin typeface="Palatino Linotype" panose="02040502050505030304" pitchFamily="18" charset="0"/>
              </a:rPr>
              <a:t>Przykłady odmian z grupy „</a:t>
            </a:r>
            <a:r>
              <a:rPr lang="pl-PL" b="1" dirty="0" err="1">
                <a:latin typeface="Palatino Linotype" panose="02040502050505030304" pitchFamily="18" charset="0"/>
              </a:rPr>
              <a:t>climate</a:t>
            </a:r>
            <a:r>
              <a:rPr lang="pl-PL" b="1" dirty="0">
                <a:latin typeface="Palatino Linotype" panose="02040502050505030304" pitchFamily="18" charset="0"/>
              </a:rPr>
              <a:t> – redy”</a:t>
            </a:r>
          </a:p>
        </p:txBody>
      </p:sp>
      <p:sp>
        <p:nvSpPr>
          <p:cNvPr id="5" name="pole tekstowe 4">
            <a:extLst>
              <a:ext uri="{FF2B5EF4-FFF2-40B4-BE49-F238E27FC236}">
                <a16:creationId xmlns:a16="http://schemas.microsoft.com/office/drawing/2014/main" id="{3DF773B7-ACBE-4BD1-8E92-5CF2CE459074}"/>
              </a:ext>
            </a:extLst>
          </p:cNvPr>
          <p:cNvSpPr txBox="1"/>
          <p:nvPr/>
        </p:nvSpPr>
        <p:spPr>
          <a:xfrm>
            <a:off x="5495827" y="2611225"/>
            <a:ext cx="5652819"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Ryż z genem </a:t>
            </a:r>
            <a:r>
              <a:rPr kumimoji="0" lang="pl-PL" sz="1800" b="1" i="0" u="none" strike="noStrike" kern="1200" cap="none" spc="0" normalizeH="0" baseline="0" noProof="0" dirty="0" err="1">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Saltol</a:t>
            </a:r>
            <a:r>
              <a:rPr kumimoji="0" lang="pl-PL" sz="1800" b="1"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 </a:t>
            </a:r>
            <a:r>
              <a:rPr kumimoji="0" lang="pl-PL" sz="18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odmiany z tym genem zostały wyhodowane, aby przetrwać w glebach o wysokim zasoleniu.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Gen </a:t>
            </a:r>
            <a:r>
              <a:rPr kumimoji="0" lang="pl-PL" sz="1800" b="0" i="0" u="none" strike="noStrike" kern="1200" cap="none" spc="0" normalizeH="0" baseline="0" noProof="0" dirty="0" err="1">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Saltol</a:t>
            </a:r>
            <a:r>
              <a:rPr kumimoji="0" lang="pl-PL" sz="18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reguluje transport sodu w roślinie, chroniąc ją przed toksycznym działaniem soli.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err="1">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Saltol</a:t>
            </a:r>
            <a:r>
              <a:rPr kumimoji="0" lang="pl-PL" sz="18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to tzw. modyfikator genetyczny, który może być stosowany w różnych typach ryżu, aby zwiększyć jego odporność na zasolenie. </a:t>
            </a:r>
            <a:endParaRPr kumimoji="0" lang="pl-PL" sz="1800" b="0" i="0" u="none" strike="noStrike" kern="1200" cap="none" spc="0" normalizeH="0" baseline="0" noProof="0" dirty="0">
              <a:ln>
                <a:noFill/>
              </a:ln>
              <a:solidFill>
                <a:prstClr val="black"/>
              </a:solidFill>
              <a:effectLst/>
              <a:uLnTx/>
              <a:uFillTx/>
              <a:latin typeface="Palatino Linotype" panose="0204050205050503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Times New Roman" panose="02020603050405020304" pitchFamily="18" charset="0"/>
            </a:endParaRPr>
          </a:p>
        </p:txBody>
      </p:sp>
      <p:pic>
        <p:nvPicPr>
          <p:cNvPr id="6" name="Obraz 5">
            <a:extLst>
              <a:ext uri="{FF2B5EF4-FFF2-40B4-BE49-F238E27FC236}">
                <a16:creationId xmlns:a16="http://schemas.microsoft.com/office/drawing/2014/main" id="{64DDC573-D97F-40C3-A440-F515C2CE14BD}"/>
              </a:ext>
            </a:extLst>
          </p:cNvPr>
          <p:cNvPicPr>
            <a:picLocks noChangeAspect="1"/>
          </p:cNvPicPr>
          <p:nvPr/>
        </p:nvPicPr>
        <p:blipFill>
          <a:blip r:embed="rId3"/>
          <a:stretch>
            <a:fillRect/>
          </a:stretch>
        </p:blipFill>
        <p:spPr>
          <a:xfrm>
            <a:off x="1553183" y="1970201"/>
            <a:ext cx="3049933" cy="4567287"/>
          </a:xfrm>
          <a:prstGeom prst="rect">
            <a:avLst/>
          </a:prstGeom>
          <a:ln>
            <a:noFill/>
          </a:ln>
          <a:effectLst>
            <a:outerShdw blurRad="292100" dist="139700" dir="2700000" algn="tl" rotWithShape="0">
              <a:srgbClr val="333333">
                <a:alpha val="65000"/>
              </a:srgbClr>
            </a:outerShdw>
          </a:effectLst>
        </p:spPr>
      </p:pic>
      <p:sp>
        <p:nvSpPr>
          <p:cNvPr id="7" name="pole tekstowe 6">
            <a:extLst>
              <a:ext uri="{FF2B5EF4-FFF2-40B4-BE49-F238E27FC236}">
                <a16:creationId xmlns:a16="http://schemas.microsoft.com/office/drawing/2014/main" id="{35324260-FA59-4699-8BAD-E072595BF32A}"/>
              </a:ext>
            </a:extLst>
          </p:cNvPr>
          <p:cNvSpPr txBox="1"/>
          <p:nvPr/>
        </p:nvSpPr>
        <p:spPr>
          <a:xfrm>
            <a:off x="8719794" y="6104699"/>
            <a:ext cx="33842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mn-cs"/>
              </a:rPr>
              <a:t>Odporność na zasolenie</a:t>
            </a:r>
            <a:endParaRPr kumimoji="0" lang="pl-PL" sz="20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p:txBody>
      </p:sp>
    </p:spTree>
    <p:extLst>
      <p:ext uri="{BB962C8B-B14F-4D97-AF65-F5344CB8AC3E}">
        <p14:creationId xmlns:p14="http://schemas.microsoft.com/office/powerpoint/2010/main" val="2751488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4" descr="ogryzek 2">
            <a:extLst>
              <a:ext uri="{FF2B5EF4-FFF2-40B4-BE49-F238E27FC236}">
                <a16:creationId xmlns:a16="http://schemas.microsoft.com/office/drawing/2014/main" id="{7B4C2465-ACB7-4688-89B7-A48DCFF33BC8}"/>
              </a:ext>
            </a:extLst>
          </p:cNvPr>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3594965" y="1645042"/>
            <a:ext cx="4436672" cy="472738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a:extLst>
              <a:ext uri="{FF2B5EF4-FFF2-40B4-BE49-F238E27FC236}">
                <a16:creationId xmlns:a16="http://schemas.microsoft.com/office/drawing/2014/main" id="{06B946AA-CE94-465C-89D0-BA3E2F5C4AEA}"/>
              </a:ext>
            </a:extLst>
          </p:cNvPr>
          <p:cNvSpPr txBox="1">
            <a:spLocks noChangeArrowheads="1"/>
          </p:cNvSpPr>
          <p:nvPr/>
        </p:nvSpPr>
        <p:spPr bwMode="auto">
          <a:xfrm>
            <a:off x="8808348" y="6372427"/>
            <a:ext cx="290233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pl-PL" altLang="pl-PL" sz="12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(Kevin Van </a:t>
            </a:r>
            <a:r>
              <a:rPr kumimoji="0" lang="pl-PL" altLang="pl-PL" sz="1200" b="1"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Aelst</a:t>
            </a:r>
            <a:r>
              <a:rPr kumimoji="0" lang="pl-PL" altLang="pl-PL" sz="12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t>
            </a:r>
            <a:r>
              <a:rPr kumimoji="0" lang="pl-PL" altLang="pl-PL" sz="1200" b="1"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Scientific</a:t>
            </a:r>
            <a:r>
              <a:rPr kumimoji="0" lang="pl-PL" altLang="pl-PL" sz="12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American)</a:t>
            </a:r>
          </a:p>
        </p:txBody>
      </p:sp>
      <p:sp>
        <p:nvSpPr>
          <p:cNvPr id="5" name="Text Box 6">
            <a:extLst>
              <a:ext uri="{FF2B5EF4-FFF2-40B4-BE49-F238E27FC236}">
                <a16:creationId xmlns:a16="http://schemas.microsoft.com/office/drawing/2014/main" id="{11338733-9293-4ED1-86BC-71EB2A9B49F8}"/>
              </a:ext>
            </a:extLst>
          </p:cNvPr>
          <p:cNvSpPr txBox="1">
            <a:spLocks noChangeArrowheads="1"/>
          </p:cNvSpPr>
          <p:nvPr/>
        </p:nvSpPr>
        <p:spPr bwMode="auto">
          <a:xfrm>
            <a:off x="2334059" y="882511"/>
            <a:ext cx="847248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pl-PL" altLang="pl-PL" sz="2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…deficyt zasobów przy wzrastającym popycie …</a:t>
            </a:r>
          </a:p>
        </p:txBody>
      </p:sp>
    </p:spTree>
    <p:extLst>
      <p:ext uri="{BB962C8B-B14F-4D97-AF65-F5344CB8AC3E}">
        <p14:creationId xmlns:p14="http://schemas.microsoft.com/office/powerpoint/2010/main" val="12631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6703D4B-529D-4C00-A2E2-2440FCC1100D}"/>
              </a:ext>
            </a:extLst>
          </p:cNvPr>
          <p:cNvSpPr>
            <a:spLocks noGrp="1"/>
          </p:cNvSpPr>
          <p:nvPr>
            <p:ph type="title"/>
          </p:nvPr>
        </p:nvSpPr>
        <p:spPr>
          <a:xfrm>
            <a:off x="838200" y="857839"/>
            <a:ext cx="10515600" cy="832849"/>
          </a:xfrm>
        </p:spPr>
        <p:txBody>
          <a:bodyPr>
            <a:normAutofit/>
          </a:bodyPr>
          <a:lstStyle/>
          <a:p>
            <a:r>
              <a:rPr lang="pl-PL" sz="3600" b="1" dirty="0">
                <a:latin typeface="Palatino Linotype" panose="02040502050505030304" pitchFamily="18" charset="0"/>
              </a:rPr>
              <a:t>Podejście kompleksowe do zagadnienia suszy…</a:t>
            </a:r>
          </a:p>
        </p:txBody>
      </p:sp>
      <p:sp>
        <p:nvSpPr>
          <p:cNvPr id="3" name="Symbol zastępczy zawartości 2">
            <a:extLst>
              <a:ext uri="{FF2B5EF4-FFF2-40B4-BE49-F238E27FC236}">
                <a16:creationId xmlns:a16="http://schemas.microsoft.com/office/drawing/2014/main" id="{EA3BFCE9-A7D2-4954-9225-B806C6581143}"/>
              </a:ext>
            </a:extLst>
          </p:cNvPr>
          <p:cNvSpPr>
            <a:spLocks noGrp="1"/>
          </p:cNvSpPr>
          <p:nvPr>
            <p:ph idx="1"/>
          </p:nvPr>
        </p:nvSpPr>
        <p:spPr>
          <a:xfrm>
            <a:off x="595067" y="1816198"/>
            <a:ext cx="11001866" cy="4351338"/>
          </a:xfrm>
        </p:spPr>
        <p:txBody>
          <a:bodyPr/>
          <a:lstStyle/>
          <a:p>
            <a:pPr marL="0" indent="0">
              <a:buNone/>
            </a:pPr>
            <a:r>
              <a:rPr lang="pl-PL" dirty="0">
                <a:latin typeface="Palatino Linotype" panose="02040502050505030304" pitchFamily="18" charset="0"/>
              </a:rPr>
              <a:t>Programy firm hodowlanych, zawierające poradnictwo agrotechniczne oraz ofertę odmianową:</a:t>
            </a:r>
          </a:p>
          <a:p>
            <a:pPr marL="0" indent="0">
              <a:buNone/>
            </a:pPr>
            <a:r>
              <a:rPr lang="pl-PL" sz="2400" dirty="0">
                <a:latin typeface="Palatino Linotype" panose="02040502050505030304" pitchFamily="18" charset="0"/>
              </a:rPr>
              <a:t>- dobór obszaru gospodarstwa pod uprawę np. kukurydzy,</a:t>
            </a:r>
          </a:p>
          <a:p>
            <a:pPr marL="0" indent="0">
              <a:buNone/>
            </a:pPr>
            <a:r>
              <a:rPr lang="pl-PL" sz="2400" dirty="0">
                <a:latin typeface="Palatino Linotype" panose="02040502050505030304" pitchFamily="18" charset="0"/>
              </a:rPr>
              <a:t>- wybór terminu siewu na podstawie monitoringu warunków klimatycznych w rejonie siewu;</a:t>
            </a:r>
          </a:p>
          <a:p>
            <a:pPr marL="0" indent="0">
              <a:buNone/>
            </a:pPr>
            <a:r>
              <a:rPr lang="pl-PL" sz="2400" dirty="0">
                <a:latin typeface="Palatino Linotype" panose="02040502050505030304" pitchFamily="18" charset="0"/>
              </a:rPr>
              <a:t>- dobór odmiany;</a:t>
            </a:r>
          </a:p>
          <a:p>
            <a:pPr>
              <a:buFontTx/>
              <a:buChar char="-"/>
            </a:pPr>
            <a:r>
              <a:rPr lang="pl-PL" sz="2400" dirty="0">
                <a:latin typeface="Palatino Linotype" panose="02040502050505030304" pitchFamily="18" charset="0"/>
              </a:rPr>
              <a:t>całkowita personalizacja doradztwa.</a:t>
            </a:r>
          </a:p>
          <a:p>
            <a:pPr marL="0" indent="0">
              <a:buNone/>
            </a:pPr>
            <a:endParaRPr lang="pl-PL" sz="2400" dirty="0">
              <a:latin typeface="Palatino Linotype" panose="02040502050505030304" pitchFamily="18" charset="0"/>
            </a:endParaRPr>
          </a:p>
          <a:p>
            <a:pPr marL="0" indent="0">
              <a:buNone/>
            </a:pPr>
            <a:r>
              <a:rPr lang="pl-PL" sz="2400" b="1" dirty="0">
                <a:latin typeface="Palatino Linotype" panose="02040502050505030304" pitchFamily="18" charset="0"/>
              </a:rPr>
              <a:t>Np. </a:t>
            </a:r>
            <a:r>
              <a:rPr lang="pl-PL" sz="2400" b="1" dirty="0" err="1">
                <a:latin typeface="Palatino Linotype" panose="02040502050505030304" pitchFamily="18" charset="0"/>
              </a:rPr>
              <a:t>Hydraneo</a:t>
            </a:r>
            <a:r>
              <a:rPr lang="pl-PL" sz="2400" b="1" dirty="0">
                <a:latin typeface="Palatino Linotype" panose="02040502050505030304" pitchFamily="18" charset="0"/>
              </a:rPr>
              <a:t> ® firmy </a:t>
            </a:r>
            <a:r>
              <a:rPr lang="pl-PL" sz="2400" b="1" dirty="0" err="1">
                <a:latin typeface="Palatino Linotype" panose="02040502050505030304" pitchFamily="18" charset="0"/>
              </a:rPr>
              <a:t>Limagrin</a:t>
            </a:r>
            <a:r>
              <a:rPr lang="pl-PL" sz="2400" b="1" dirty="0">
                <a:latin typeface="Palatino Linotype" panose="02040502050505030304" pitchFamily="18" charset="0"/>
              </a:rPr>
              <a:t>, </a:t>
            </a:r>
            <a:r>
              <a:rPr lang="pl-PL" sz="2400" b="1" dirty="0" err="1">
                <a:latin typeface="Palatino Linotype" panose="02040502050505030304" pitchFamily="18" charset="0"/>
              </a:rPr>
              <a:t>Aquamax</a:t>
            </a:r>
            <a:r>
              <a:rPr lang="pl-PL" sz="2400" b="1" dirty="0">
                <a:latin typeface="Palatino Linotype" panose="02040502050505030304" pitchFamily="18" charset="0"/>
              </a:rPr>
              <a:t> firmy Pioneer (tylko odmiany)</a:t>
            </a:r>
          </a:p>
        </p:txBody>
      </p:sp>
    </p:spTree>
    <p:extLst>
      <p:ext uri="{BB962C8B-B14F-4D97-AF65-F5344CB8AC3E}">
        <p14:creationId xmlns:p14="http://schemas.microsoft.com/office/powerpoint/2010/main" val="12521119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6703D4B-529D-4C00-A2E2-2440FCC1100D}"/>
              </a:ext>
            </a:extLst>
          </p:cNvPr>
          <p:cNvSpPr>
            <a:spLocks noGrp="1"/>
          </p:cNvSpPr>
          <p:nvPr>
            <p:ph type="title"/>
          </p:nvPr>
        </p:nvSpPr>
        <p:spPr>
          <a:xfrm>
            <a:off x="838200" y="857839"/>
            <a:ext cx="10515600" cy="832849"/>
          </a:xfrm>
        </p:spPr>
        <p:txBody>
          <a:bodyPr>
            <a:normAutofit/>
          </a:bodyPr>
          <a:lstStyle/>
          <a:p>
            <a:r>
              <a:rPr lang="pl-PL" sz="3600" b="1" dirty="0">
                <a:latin typeface="Palatino Linotype" panose="02040502050505030304" pitchFamily="18" charset="0"/>
              </a:rPr>
              <a:t>Nowe Techniki Genomowe (NGT)</a:t>
            </a:r>
          </a:p>
        </p:txBody>
      </p:sp>
      <p:sp>
        <p:nvSpPr>
          <p:cNvPr id="3" name="Symbol zastępczy zawartości 2">
            <a:extLst>
              <a:ext uri="{FF2B5EF4-FFF2-40B4-BE49-F238E27FC236}">
                <a16:creationId xmlns:a16="http://schemas.microsoft.com/office/drawing/2014/main" id="{EA3BFCE9-A7D2-4954-9225-B806C6581143}"/>
              </a:ext>
            </a:extLst>
          </p:cNvPr>
          <p:cNvSpPr>
            <a:spLocks noGrp="1"/>
          </p:cNvSpPr>
          <p:nvPr>
            <p:ph idx="1"/>
          </p:nvPr>
        </p:nvSpPr>
        <p:spPr>
          <a:xfrm>
            <a:off x="595067" y="1816198"/>
            <a:ext cx="6637006" cy="4351338"/>
          </a:xfrm>
        </p:spPr>
        <p:txBody>
          <a:bodyPr/>
          <a:lstStyle/>
          <a:p>
            <a:pPr marL="0" indent="0">
              <a:buNone/>
            </a:pPr>
            <a:r>
              <a:rPr lang="pl-PL" sz="2400" dirty="0">
                <a:latin typeface="Palatino Linotype" panose="02040502050505030304" pitchFamily="18" charset="0"/>
              </a:rPr>
              <a:t>Precyzyjna i ukierunkowana zmiana materiału genetycznego… </a:t>
            </a:r>
          </a:p>
          <a:p>
            <a:pPr marL="0" indent="0">
              <a:buNone/>
            </a:pPr>
            <a:r>
              <a:rPr lang="pl-PL" sz="2400" dirty="0">
                <a:latin typeface="Palatino Linotype" panose="02040502050505030304" pitchFamily="18" charset="0"/>
              </a:rPr>
              <a:t>W przeciwieństwie do GMO nie wprowadza się do genomu rośliny obcego DNA, a zakres zmienności, którą można w ten sposób uzyskać, nie wykracza poza tę osiągalną konwencjonalnymi metodami …</a:t>
            </a:r>
          </a:p>
        </p:txBody>
      </p:sp>
      <p:pic>
        <p:nvPicPr>
          <p:cNvPr id="4" name="Obraz 3">
            <a:extLst>
              <a:ext uri="{FF2B5EF4-FFF2-40B4-BE49-F238E27FC236}">
                <a16:creationId xmlns:a16="http://schemas.microsoft.com/office/drawing/2014/main" id="{708F7A43-5570-447D-973D-97202C739741}"/>
              </a:ext>
            </a:extLst>
          </p:cNvPr>
          <p:cNvPicPr>
            <a:picLocks noChangeAspect="1"/>
          </p:cNvPicPr>
          <p:nvPr/>
        </p:nvPicPr>
        <p:blipFill>
          <a:blip r:embed="rId3"/>
          <a:stretch>
            <a:fillRect/>
          </a:stretch>
        </p:blipFill>
        <p:spPr>
          <a:xfrm>
            <a:off x="7747000" y="2272145"/>
            <a:ext cx="3994727" cy="3994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8295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6703D4B-529D-4C00-A2E2-2440FCC1100D}"/>
              </a:ext>
            </a:extLst>
          </p:cNvPr>
          <p:cNvSpPr>
            <a:spLocks noGrp="1"/>
          </p:cNvSpPr>
          <p:nvPr>
            <p:ph type="title"/>
          </p:nvPr>
        </p:nvSpPr>
        <p:spPr>
          <a:xfrm>
            <a:off x="838200" y="857839"/>
            <a:ext cx="10515600" cy="832849"/>
          </a:xfrm>
        </p:spPr>
        <p:txBody>
          <a:bodyPr>
            <a:normAutofit/>
          </a:bodyPr>
          <a:lstStyle/>
          <a:p>
            <a:r>
              <a:rPr lang="pl-PL" sz="3600" b="1" dirty="0">
                <a:latin typeface="Palatino Linotype" panose="02040502050505030304" pitchFamily="18" charset="0"/>
              </a:rPr>
              <a:t>Nowe Techniki Genomowe (NGT)</a:t>
            </a:r>
          </a:p>
        </p:txBody>
      </p:sp>
      <p:sp>
        <p:nvSpPr>
          <p:cNvPr id="3" name="Symbol zastępczy zawartości 2">
            <a:extLst>
              <a:ext uri="{FF2B5EF4-FFF2-40B4-BE49-F238E27FC236}">
                <a16:creationId xmlns:a16="http://schemas.microsoft.com/office/drawing/2014/main" id="{EA3BFCE9-A7D2-4954-9225-B806C6581143}"/>
              </a:ext>
            </a:extLst>
          </p:cNvPr>
          <p:cNvSpPr>
            <a:spLocks noGrp="1"/>
          </p:cNvSpPr>
          <p:nvPr>
            <p:ph idx="1"/>
          </p:nvPr>
        </p:nvSpPr>
        <p:spPr>
          <a:xfrm>
            <a:off x="595067" y="1816198"/>
            <a:ext cx="6646242" cy="4351338"/>
          </a:xfrm>
        </p:spPr>
        <p:txBody>
          <a:bodyPr>
            <a:normAutofit fontScale="92500" lnSpcReduction="10000"/>
          </a:bodyPr>
          <a:lstStyle/>
          <a:p>
            <a:pPr marL="0" indent="0">
              <a:buNone/>
            </a:pPr>
            <a:r>
              <a:rPr lang="pl-PL" sz="2400" b="1" dirty="0">
                <a:latin typeface="Palatino Linotype" panose="02040502050505030304" pitchFamily="18" charset="0"/>
              </a:rPr>
              <a:t>Zalety NGT w kontekście zmian klimatu</a:t>
            </a:r>
            <a:r>
              <a:rPr lang="pl-PL" sz="2400" dirty="0">
                <a:latin typeface="Palatino Linotype" panose="02040502050505030304" pitchFamily="18" charset="0"/>
              </a:rPr>
              <a:t>:</a:t>
            </a:r>
          </a:p>
          <a:p>
            <a:pPr marL="0" indent="0">
              <a:buNone/>
            </a:pPr>
            <a:r>
              <a:rPr lang="pl-PL" sz="2400" b="1" dirty="0">
                <a:latin typeface="Palatino Linotype" panose="02040502050505030304" pitchFamily="18" charset="0"/>
              </a:rPr>
              <a:t>Szybkość</a:t>
            </a:r>
            <a:r>
              <a:rPr lang="pl-PL" sz="2400" dirty="0">
                <a:latin typeface="Palatino Linotype" panose="02040502050505030304" pitchFamily="18" charset="0"/>
              </a:rPr>
              <a:t>: NGT pozwalają skrócić proces hodowli nowej odmiany z kilkunastu lat do zaledwie kilku.</a:t>
            </a:r>
          </a:p>
          <a:p>
            <a:pPr marL="0" indent="0">
              <a:buNone/>
            </a:pPr>
            <a:r>
              <a:rPr lang="pl-PL" sz="2400" b="1" dirty="0">
                <a:latin typeface="Palatino Linotype" panose="02040502050505030304" pitchFamily="18" charset="0"/>
              </a:rPr>
              <a:t>Odporność</a:t>
            </a:r>
            <a:r>
              <a:rPr lang="pl-PL" sz="2400" dirty="0">
                <a:latin typeface="Palatino Linotype" panose="02040502050505030304" pitchFamily="18" charset="0"/>
              </a:rPr>
              <a:t>: dzięki NGT można uzyskać odmiany naturalnie odporne na suszę, choroby (np. zaraza ziemniaka) i szkodniki.</a:t>
            </a:r>
          </a:p>
          <a:p>
            <a:pPr marL="0" indent="0">
              <a:buNone/>
            </a:pPr>
            <a:r>
              <a:rPr lang="pl-PL" sz="2400" b="1" dirty="0">
                <a:latin typeface="Palatino Linotype" panose="02040502050505030304" pitchFamily="18" charset="0"/>
              </a:rPr>
              <a:t>Wydajność</a:t>
            </a:r>
            <a:r>
              <a:rPr lang="pl-PL" sz="2400" dirty="0">
                <a:latin typeface="Palatino Linotype" panose="02040502050505030304" pitchFamily="18" charset="0"/>
              </a:rPr>
              <a:t>: rośliny NGT mogą mieć mniejsze wymagania dotyczące wody, nawozów i środków ochrony roślin, co jest kluczowe w rolnictwie zrównoważonym.</a:t>
            </a:r>
          </a:p>
          <a:p>
            <a:pPr marL="0" indent="0">
              <a:buNone/>
            </a:pPr>
            <a:r>
              <a:rPr lang="pl-PL" sz="2400" b="1" dirty="0">
                <a:latin typeface="Palatino Linotype" panose="02040502050505030304" pitchFamily="18" charset="0"/>
              </a:rPr>
              <a:t>Jakość</a:t>
            </a:r>
            <a:r>
              <a:rPr lang="pl-PL" sz="2400" dirty="0">
                <a:latin typeface="Palatino Linotype" panose="02040502050505030304" pitchFamily="18" charset="0"/>
              </a:rPr>
              <a:t>: technologie te pozwalają na zwiększenie zawartości składników odżywczych, np. witaminy C w sałacie, czy obniżenie glutenu w pszenicy.</a:t>
            </a:r>
          </a:p>
          <a:p>
            <a:pPr marL="0" indent="0">
              <a:buNone/>
            </a:pPr>
            <a:endParaRPr lang="pl-PL" sz="2400" dirty="0">
              <a:latin typeface="Palatino Linotype" panose="02040502050505030304" pitchFamily="18" charset="0"/>
            </a:endParaRPr>
          </a:p>
        </p:txBody>
      </p:sp>
      <p:pic>
        <p:nvPicPr>
          <p:cNvPr id="4" name="Obraz 3">
            <a:extLst>
              <a:ext uri="{FF2B5EF4-FFF2-40B4-BE49-F238E27FC236}">
                <a16:creationId xmlns:a16="http://schemas.microsoft.com/office/drawing/2014/main" id="{708F7A43-5570-447D-973D-97202C739741}"/>
              </a:ext>
            </a:extLst>
          </p:cNvPr>
          <p:cNvPicPr>
            <a:picLocks noChangeAspect="1"/>
          </p:cNvPicPr>
          <p:nvPr/>
        </p:nvPicPr>
        <p:blipFill>
          <a:blip r:embed="rId3"/>
          <a:stretch>
            <a:fillRect/>
          </a:stretch>
        </p:blipFill>
        <p:spPr>
          <a:xfrm>
            <a:off x="7747000" y="2272145"/>
            <a:ext cx="3994727" cy="3994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3071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DB6B097-0DAD-4494-BC71-3F1A40EA16AB}"/>
              </a:ext>
            </a:extLst>
          </p:cNvPr>
          <p:cNvSpPr>
            <a:spLocks noGrp="1"/>
          </p:cNvSpPr>
          <p:nvPr>
            <p:ph type="title"/>
          </p:nvPr>
        </p:nvSpPr>
        <p:spPr>
          <a:xfrm>
            <a:off x="838200" y="942680"/>
            <a:ext cx="10515600" cy="748008"/>
          </a:xfrm>
        </p:spPr>
        <p:txBody>
          <a:bodyPr>
            <a:normAutofit fontScale="90000"/>
          </a:bodyPr>
          <a:lstStyle/>
          <a:p>
            <a:r>
              <a:rPr lang="pl-PL" b="1" dirty="0">
                <a:latin typeface="Palatino Linotype" panose="02040502050505030304" pitchFamily="18" charset="0"/>
              </a:rPr>
              <a:t>Technika edycji genów (CRISPR/Cas9) …</a:t>
            </a:r>
          </a:p>
        </p:txBody>
      </p:sp>
      <p:pic>
        <p:nvPicPr>
          <p:cNvPr id="4" name="Obraz 3">
            <a:extLst>
              <a:ext uri="{FF2B5EF4-FFF2-40B4-BE49-F238E27FC236}">
                <a16:creationId xmlns:a16="http://schemas.microsoft.com/office/drawing/2014/main" id="{9A720F2E-F3E0-47BF-9BBB-2B2B611DAB9C}"/>
              </a:ext>
            </a:extLst>
          </p:cNvPr>
          <p:cNvPicPr>
            <a:picLocks noChangeAspect="1"/>
          </p:cNvPicPr>
          <p:nvPr/>
        </p:nvPicPr>
        <p:blipFill rotWithShape="1">
          <a:blip r:embed="rId3"/>
          <a:srcRect t="11947" b="12079"/>
          <a:stretch/>
        </p:blipFill>
        <p:spPr>
          <a:xfrm>
            <a:off x="6692244" y="1998483"/>
            <a:ext cx="4963212" cy="3770721"/>
          </a:xfrm>
          <a:prstGeom prst="rect">
            <a:avLst/>
          </a:prstGeom>
          <a:ln>
            <a:noFill/>
          </a:ln>
          <a:effectLst>
            <a:outerShdw blurRad="292100" dist="139700" dir="2700000" algn="tl" rotWithShape="0">
              <a:srgbClr val="333333">
                <a:alpha val="65000"/>
              </a:srgbClr>
            </a:outerShdw>
          </a:effectLst>
        </p:spPr>
      </p:pic>
      <p:sp>
        <p:nvSpPr>
          <p:cNvPr id="5" name="pole tekstowe 4">
            <a:extLst>
              <a:ext uri="{FF2B5EF4-FFF2-40B4-BE49-F238E27FC236}">
                <a16:creationId xmlns:a16="http://schemas.microsoft.com/office/drawing/2014/main" id="{48D6BAAD-BB91-4F11-BC39-7763124671CC}"/>
              </a:ext>
            </a:extLst>
          </p:cNvPr>
          <p:cNvSpPr txBox="1"/>
          <p:nvPr/>
        </p:nvSpPr>
        <p:spPr>
          <a:xfrm>
            <a:off x="641023" y="1894787"/>
            <a:ext cx="596716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a:ln>
                  <a:noFill/>
                </a:ln>
                <a:solidFill>
                  <a:prstClr val="black"/>
                </a:solidFill>
                <a:effectLst/>
                <a:uLnTx/>
                <a:uFillTx/>
                <a:latin typeface="Palatino Linotype" panose="02040502050505030304" pitchFamily="18" charset="0"/>
                <a:ea typeface="Calibri" panose="020F0502020204030204" pitchFamily="34" charset="0"/>
                <a:cs typeface="Times New Roman" panose="02020603050405020304" pitchFamily="18" charset="0"/>
              </a:rPr>
              <a:t> … to precyzyjne narzędzie do edycji genów, które zrewolucjonizowało hodowlę roślin …</a:t>
            </a:r>
            <a:endParaRPr kumimoji="0" lang="pl-PL" sz="24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p:txBody>
      </p:sp>
      <p:sp>
        <p:nvSpPr>
          <p:cNvPr id="6" name="pole tekstowe 5">
            <a:extLst>
              <a:ext uri="{FF2B5EF4-FFF2-40B4-BE49-F238E27FC236}">
                <a16:creationId xmlns:a16="http://schemas.microsoft.com/office/drawing/2014/main" id="{862DD8B2-70AD-4671-8828-BDC62BB3B61A}"/>
              </a:ext>
            </a:extLst>
          </p:cNvPr>
          <p:cNvSpPr txBox="1"/>
          <p:nvPr/>
        </p:nvSpPr>
        <p:spPr>
          <a:xfrm>
            <a:off x="487052" y="3327662"/>
            <a:ext cx="5608948" cy="193899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l-PL" sz="24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Podwyższona odporność na choroby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l-PL" sz="24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Zwiększona tolerancja na suszę, gorąco, zasolenie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l-PL" sz="24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Ograniczone pobieranie metali ciężkich z gleby</a:t>
            </a:r>
          </a:p>
        </p:txBody>
      </p:sp>
    </p:spTree>
    <p:extLst>
      <p:ext uri="{BB962C8B-B14F-4D97-AF65-F5344CB8AC3E}">
        <p14:creationId xmlns:p14="http://schemas.microsoft.com/office/powerpoint/2010/main" val="1744358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DB6B097-0DAD-4494-BC71-3F1A40EA16AB}"/>
              </a:ext>
            </a:extLst>
          </p:cNvPr>
          <p:cNvSpPr>
            <a:spLocks noGrp="1"/>
          </p:cNvSpPr>
          <p:nvPr>
            <p:ph type="title"/>
          </p:nvPr>
        </p:nvSpPr>
        <p:spPr>
          <a:xfrm>
            <a:off x="838200" y="942680"/>
            <a:ext cx="10515600" cy="748008"/>
          </a:xfrm>
        </p:spPr>
        <p:txBody>
          <a:bodyPr>
            <a:normAutofit fontScale="90000"/>
          </a:bodyPr>
          <a:lstStyle/>
          <a:p>
            <a:r>
              <a:rPr lang="pl-PL" b="1" dirty="0">
                <a:latin typeface="Palatino Linotype" panose="02040502050505030304" pitchFamily="18" charset="0"/>
              </a:rPr>
              <a:t>Technika edycji genów (CRISPR/Cas9) …</a:t>
            </a:r>
          </a:p>
        </p:txBody>
      </p:sp>
      <p:pic>
        <p:nvPicPr>
          <p:cNvPr id="4" name="Obraz 3">
            <a:extLst>
              <a:ext uri="{FF2B5EF4-FFF2-40B4-BE49-F238E27FC236}">
                <a16:creationId xmlns:a16="http://schemas.microsoft.com/office/drawing/2014/main" id="{9A720F2E-F3E0-47BF-9BBB-2B2B611DAB9C}"/>
              </a:ext>
            </a:extLst>
          </p:cNvPr>
          <p:cNvPicPr>
            <a:picLocks noChangeAspect="1"/>
          </p:cNvPicPr>
          <p:nvPr/>
        </p:nvPicPr>
        <p:blipFill rotWithShape="1">
          <a:blip r:embed="rId3"/>
          <a:srcRect t="11947" b="12079"/>
          <a:stretch/>
        </p:blipFill>
        <p:spPr>
          <a:xfrm>
            <a:off x="6692244" y="1998483"/>
            <a:ext cx="4963212" cy="3770721"/>
          </a:xfrm>
          <a:prstGeom prst="rect">
            <a:avLst/>
          </a:prstGeom>
          <a:ln>
            <a:noFill/>
          </a:ln>
          <a:effectLst>
            <a:outerShdw blurRad="292100" dist="139700" dir="2700000" algn="tl" rotWithShape="0">
              <a:srgbClr val="333333">
                <a:alpha val="65000"/>
              </a:srgbClr>
            </a:outerShdw>
          </a:effectLst>
        </p:spPr>
      </p:pic>
      <p:sp>
        <p:nvSpPr>
          <p:cNvPr id="5" name="pole tekstowe 4">
            <a:extLst>
              <a:ext uri="{FF2B5EF4-FFF2-40B4-BE49-F238E27FC236}">
                <a16:creationId xmlns:a16="http://schemas.microsoft.com/office/drawing/2014/main" id="{48D6BAAD-BB91-4F11-BC39-7763124671CC}"/>
              </a:ext>
            </a:extLst>
          </p:cNvPr>
          <p:cNvSpPr txBox="1"/>
          <p:nvPr/>
        </p:nvSpPr>
        <p:spPr>
          <a:xfrm>
            <a:off x="641023" y="1894787"/>
            <a:ext cx="596716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i="0" u="none" strike="noStrike" kern="1200" cap="none" spc="0" normalizeH="0" baseline="0" noProof="0" dirty="0">
                <a:ln>
                  <a:noFill/>
                </a:ln>
                <a:solidFill>
                  <a:prstClr val="black"/>
                </a:solidFill>
                <a:effectLst/>
                <a:uLnTx/>
                <a:uFillTx/>
                <a:latin typeface="Palatino Linotype" panose="02040502050505030304" pitchFamily="18" charset="0"/>
                <a:ea typeface="Calibri" panose="020F0502020204030204" pitchFamily="34" charset="0"/>
                <a:cs typeface="Times New Roman" panose="02020603050405020304" pitchFamily="18" charset="0"/>
              </a:rPr>
              <a:t> … to precyzyjne narzędzie do edycji genów, które zrewolucjonizowało hodowlę roślin …</a:t>
            </a:r>
            <a:endParaRPr kumimoji="0" lang="pl-PL" sz="240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p:txBody>
      </p:sp>
      <p:pic>
        <p:nvPicPr>
          <p:cNvPr id="3" name="Obraz 2">
            <a:extLst>
              <a:ext uri="{FF2B5EF4-FFF2-40B4-BE49-F238E27FC236}">
                <a16:creationId xmlns:a16="http://schemas.microsoft.com/office/drawing/2014/main" id="{960DCD56-6B07-4D2A-B599-B937EAF31F96}"/>
              </a:ext>
            </a:extLst>
          </p:cNvPr>
          <p:cNvPicPr>
            <a:picLocks noChangeAspect="1"/>
          </p:cNvPicPr>
          <p:nvPr/>
        </p:nvPicPr>
        <p:blipFill>
          <a:blip r:embed="rId4"/>
          <a:stretch>
            <a:fillRect/>
          </a:stretch>
        </p:blipFill>
        <p:spPr>
          <a:xfrm>
            <a:off x="641023" y="3429000"/>
            <a:ext cx="5683281" cy="2253195"/>
          </a:xfrm>
          <a:prstGeom prst="rect">
            <a:avLst/>
          </a:prstGeom>
        </p:spPr>
      </p:pic>
    </p:spTree>
    <p:extLst>
      <p:ext uri="{BB962C8B-B14F-4D97-AF65-F5344CB8AC3E}">
        <p14:creationId xmlns:p14="http://schemas.microsoft.com/office/powerpoint/2010/main" val="1765616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CA1BC68-9E58-45C0-AB01-0F5BE96D8FD1}"/>
              </a:ext>
            </a:extLst>
          </p:cNvPr>
          <p:cNvSpPr>
            <a:spLocks noGrp="1"/>
          </p:cNvSpPr>
          <p:nvPr>
            <p:ph type="title"/>
          </p:nvPr>
        </p:nvSpPr>
        <p:spPr>
          <a:xfrm>
            <a:off x="950559" y="1408118"/>
            <a:ext cx="10515600" cy="568898"/>
          </a:xfrm>
        </p:spPr>
        <p:txBody>
          <a:bodyPr>
            <a:noAutofit/>
          </a:bodyPr>
          <a:lstStyle/>
          <a:p>
            <a:r>
              <a:rPr lang="pl-PL" sz="3200" b="1" dirty="0">
                <a:latin typeface="Palatino Linotype" panose="02040502050505030304" pitchFamily="18" charset="0"/>
              </a:rPr>
              <a:t>A może … zmiana rośliny uprawnej jako reakcja na niekorzystne warunki środowiska ?</a:t>
            </a:r>
            <a:br>
              <a:rPr lang="pl-PL" sz="3200" b="1" dirty="0">
                <a:latin typeface="Palatino Linotype" panose="02040502050505030304" pitchFamily="18" charset="0"/>
              </a:rPr>
            </a:br>
            <a:endParaRPr lang="pl-PL" sz="3200" b="1" dirty="0">
              <a:latin typeface="Palatino Linotype" panose="02040502050505030304" pitchFamily="18" charset="0"/>
            </a:endParaRPr>
          </a:p>
        </p:txBody>
      </p:sp>
      <p:sp>
        <p:nvSpPr>
          <p:cNvPr id="3" name="Symbol zastępczy zawartości 2">
            <a:extLst>
              <a:ext uri="{FF2B5EF4-FFF2-40B4-BE49-F238E27FC236}">
                <a16:creationId xmlns:a16="http://schemas.microsoft.com/office/drawing/2014/main" id="{13DD74A6-9AB7-4394-AC06-6C50D1DF2189}"/>
              </a:ext>
            </a:extLst>
          </p:cNvPr>
          <p:cNvSpPr>
            <a:spLocks noGrp="1"/>
          </p:cNvSpPr>
          <p:nvPr>
            <p:ph idx="1"/>
          </p:nvPr>
        </p:nvSpPr>
        <p:spPr>
          <a:xfrm>
            <a:off x="838200" y="2537348"/>
            <a:ext cx="10515600" cy="3198862"/>
          </a:xfrm>
        </p:spPr>
        <p:txBody>
          <a:bodyPr>
            <a:normAutofit/>
          </a:bodyPr>
          <a:lstStyle/>
          <a:p>
            <a:pPr marL="0" indent="0">
              <a:buNone/>
            </a:pPr>
            <a:r>
              <a:rPr lang="pl-PL" dirty="0">
                <a:latin typeface="Palatino Linotype" panose="02040502050505030304" pitchFamily="18" charset="0"/>
              </a:rPr>
              <a:t>W miarę zmian klimatycznych konieczne może okazać się przejście na uprawy lepiej dostosowane do nowych warunków, zamiast skupiać się na dostosowywaniu aktualnie uprawianych, aby były bardziej odporne na suszę, zimno, upał lub inne powszechnie występujące czynniki stresowe….</a:t>
            </a:r>
          </a:p>
        </p:txBody>
      </p:sp>
    </p:spTree>
    <p:extLst>
      <p:ext uri="{BB962C8B-B14F-4D97-AF65-F5344CB8AC3E}">
        <p14:creationId xmlns:p14="http://schemas.microsoft.com/office/powerpoint/2010/main" val="3292334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CA1BC68-9E58-45C0-AB01-0F5BE96D8FD1}"/>
              </a:ext>
            </a:extLst>
          </p:cNvPr>
          <p:cNvSpPr>
            <a:spLocks noGrp="1"/>
          </p:cNvSpPr>
          <p:nvPr>
            <p:ph type="title"/>
          </p:nvPr>
        </p:nvSpPr>
        <p:spPr>
          <a:xfrm>
            <a:off x="950559" y="1408118"/>
            <a:ext cx="10515600" cy="568898"/>
          </a:xfrm>
        </p:spPr>
        <p:txBody>
          <a:bodyPr>
            <a:noAutofit/>
          </a:bodyPr>
          <a:lstStyle/>
          <a:p>
            <a:r>
              <a:rPr lang="pl-PL" sz="3200" b="1" dirty="0">
                <a:latin typeface="Palatino Linotype" panose="02040502050505030304" pitchFamily="18" charset="0"/>
              </a:rPr>
              <a:t>A może … zmiana rośliny uprawnej jako reakcja na niekorzystne warunki środowiska ?</a:t>
            </a:r>
            <a:br>
              <a:rPr lang="pl-PL" sz="3200" b="1" dirty="0">
                <a:latin typeface="Palatino Linotype" panose="02040502050505030304" pitchFamily="18" charset="0"/>
              </a:rPr>
            </a:br>
            <a:endParaRPr lang="pl-PL" sz="3200" b="1" dirty="0">
              <a:latin typeface="Palatino Linotype" panose="02040502050505030304" pitchFamily="18" charset="0"/>
            </a:endParaRPr>
          </a:p>
        </p:txBody>
      </p:sp>
      <p:sp>
        <p:nvSpPr>
          <p:cNvPr id="6" name="Symbol zastępczy zawartości 5">
            <a:extLst>
              <a:ext uri="{FF2B5EF4-FFF2-40B4-BE49-F238E27FC236}">
                <a16:creationId xmlns:a16="http://schemas.microsoft.com/office/drawing/2014/main" id="{D68FF5EF-E0C4-436C-A00B-E04999DCF1FC}"/>
              </a:ext>
            </a:extLst>
          </p:cNvPr>
          <p:cNvSpPr txBox="1">
            <a:spLocks/>
          </p:cNvSpPr>
          <p:nvPr/>
        </p:nvSpPr>
        <p:spPr>
          <a:xfrm>
            <a:off x="699654" y="2710198"/>
            <a:ext cx="6288464" cy="2470831"/>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pl-PL" sz="32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Kukurydza –&gt; sorgo</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pl-PL" sz="32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Jęczmień –&gt; proso</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pl-PL" sz="32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Żyto –&gt; owies</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pl-PL" sz="32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Roślina jednoroczna –&gt; roślina wieloletnia</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pl-PL" sz="32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Uprawa jara –&gt; uprawa ozima</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pl-PL" sz="32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32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p:txBody>
      </p:sp>
      <p:pic>
        <p:nvPicPr>
          <p:cNvPr id="7" name="Obraz 6">
            <a:extLst>
              <a:ext uri="{FF2B5EF4-FFF2-40B4-BE49-F238E27FC236}">
                <a16:creationId xmlns:a16="http://schemas.microsoft.com/office/drawing/2014/main" id="{28B853D7-72FF-4A85-9A82-36F4127F4973}"/>
              </a:ext>
            </a:extLst>
          </p:cNvPr>
          <p:cNvPicPr>
            <a:picLocks noChangeAspect="1"/>
          </p:cNvPicPr>
          <p:nvPr/>
        </p:nvPicPr>
        <p:blipFill>
          <a:blip r:embed="rId3"/>
          <a:stretch>
            <a:fillRect/>
          </a:stretch>
        </p:blipFill>
        <p:spPr>
          <a:xfrm>
            <a:off x="6377268" y="3429000"/>
            <a:ext cx="5236556" cy="2858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615815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ytuł 2">
            <a:extLst>
              <a:ext uri="{FF2B5EF4-FFF2-40B4-BE49-F238E27FC236}">
                <a16:creationId xmlns:a16="http://schemas.microsoft.com/office/drawing/2014/main" id="{D4957F84-01AE-4863-8DE1-E664F2E846AF}"/>
              </a:ext>
            </a:extLst>
          </p:cNvPr>
          <p:cNvSpPr>
            <a:spLocks noGrp="1"/>
          </p:cNvSpPr>
          <p:nvPr>
            <p:ph type="title"/>
          </p:nvPr>
        </p:nvSpPr>
        <p:spPr>
          <a:xfrm>
            <a:off x="640080" y="325369"/>
            <a:ext cx="4368602" cy="1956841"/>
          </a:xfrm>
        </p:spPr>
        <p:txBody>
          <a:bodyPr anchor="b">
            <a:normAutofit fontScale="90000"/>
          </a:bodyPr>
          <a:lstStyle/>
          <a:p>
            <a:r>
              <a:rPr lang="pl-PL" sz="5000" b="1" dirty="0">
                <a:latin typeface="Palatino Linotype" panose="02040502050505030304" pitchFamily="18" charset="0"/>
              </a:rPr>
              <a:t>Uprawa jara –&gt; uprawa ozima</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ymbol zastępczy zawartości 3">
            <a:extLst>
              <a:ext uri="{FF2B5EF4-FFF2-40B4-BE49-F238E27FC236}">
                <a16:creationId xmlns:a16="http://schemas.microsoft.com/office/drawing/2014/main" id="{1D9123A4-EB00-4CBD-A28E-7C92D1F9739F}"/>
              </a:ext>
            </a:extLst>
          </p:cNvPr>
          <p:cNvSpPr>
            <a:spLocks noGrp="1"/>
          </p:cNvSpPr>
          <p:nvPr>
            <p:ph idx="1"/>
          </p:nvPr>
        </p:nvSpPr>
        <p:spPr>
          <a:xfrm>
            <a:off x="640080" y="2872899"/>
            <a:ext cx="4243589" cy="3320668"/>
          </a:xfrm>
        </p:spPr>
        <p:txBody>
          <a:bodyPr>
            <a:normAutofit fontScale="85000" lnSpcReduction="10000"/>
          </a:bodyPr>
          <a:lstStyle/>
          <a:p>
            <a:pPr marL="0" indent="0">
              <a:buNone/>
            </a:pPr>
            <a:r>
              <a:rPr lang="pl-PL" sz="2000" dirty="0">
                <a:latin typeface="Palatino Linotype" panose="02040502050505030304" pitchFamily="18" charset="0"/>
              </a:rPr>
              <a:t>Owies ozimy – jego zalety w porównaniu do owsa jarego:</a:t>
            </a:r>
          </a:p>
          <a:p>
            <a:pPr>
              <a:buFontTx/>
              <a:buChar char="-"/>
            </a:pPr>
            <a:r>
              <a:rPr lang="pl-PL" sz="2000" dirty="0">
                <a:latin typeface="Palatino Linotype" panose="02040502050505030304" pitchFamily="18" charset="0"/>
              </a:rPr>
              <a:t>wcześniejsze ruszanie wegetacji –&gt; lepsze wykorzystanie wody po zimie;</a:t>
            </a:r>
          </a:p>
          <a:p>
            <a:pPr>
              <a:buFontTx/>
              <a:buChar char="-"/>
            </a:pPr>
            <a:r>
              <a:rPr lang="pl-PL" sz="2000" dirty="0">
                <a:latin typeface="Palatino Linotype" panose="02040502050505030304" pitchFamily="18" charset="0"/>
              </a:rPr>
              <a:t>wcześniejsze dojrzewanie -&gt; ucieczka przed letnią suszą i chorobami,</a:t>
            </a:r>
          </a:p>
          <a:p>
            <a:pPr>
              <a:buFontTx/>
              <a:buChar char="-"/>
            </a:pPr>
            <a:r>
              <a:rPr lang="pl-PL" sz="2000" dirty="0">
                <a:latin typeface="Palatino Linotype" panose="02040502050505030304" pitchFamily="18" charset="0"/>
              </a:rPr>
              <a:t>plon często nawet 2-krotnie wyższy (w latach suchych) średnio ok. 128% jarego, uprawa opłacalna nawet przy założeniu, że wymarza co drugi rok,</a:t>
            </a:r>
          </a:p>
          <a:p>
            <a:pPr>
              <a:buFontTx/>
              <a:buChar char="-"/>
            </a:pPr>
            <a:r>
              <a:rPr lang="pl-PL" sz="2000" dirty="0">
                <a:latin typeface="Palatino Linotype" panose="02040502050505030304" pitchFamily="18" charset="0"/>
              </a:rPr>
              <a:t>ograniczenie erozji gleb górskich.</a:t>
            </a:r>
          </a:p>
          <a:p>
            <a:pPr>
              <a:buFontTx/>
              <a:buChar char="-"/>
            </a:pPr>
            <a:endParaRPr lang="pl-PL" sz="2000" dirty="0">
              <a:latin typeface="Palatino Linotype" panose="02040502050505030304" pitchFamily="18" charset="0"/>
            </a:endParaRPr>
          </a:p>
          <a:p>
            <a:pPr>
              <a:buFontTx/>
              <a:buChar char="-"/>
            </a:pPr>
            <a:endParaRPr lang="pl-PL" sz="2000" dirty="0">
              <a:latin typeface="Palatino Linotype" panose="02040502050505030304" pitchFamily="18" charset="0"/>
            </a:endParaRPr>
          </a:p>
        </p:txBody>
      </p:sp>
      <p:pic>
        <p:nvPicPr>
          <p:cNvPr id="5" name="Obraz 4">
            <a:extLst>
              <a:ext uri="{FF2B5EF4-FFF2-40B4-BE49-F238E27FC236}">
                <a16:creationId xmlns:a16="http://schemas.microsoft.com/office/drawing/2014/main" id="{4731A562-4598-467C-9F2B-302F1E645878}"/>
              </a:ext>
            </a:extLst>
          </p:cNvPr>
          <p:cNvPicPr>
            <a:picLocks noChangeAspect="1"/>
          </p:cNvPicPr>
          <p:nvPr/>
        </p:nvPicPr>
        <p:blipFill>
          <a:blip r:embed="rId2"/>
          <a:srcRect l="11431" r="21867"/>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59450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4" descr="Ax346Obraz1">
            <a:extLst>
              <a:ext uri="{FF2B5EF4-FFF2-40B4-BE49-F238E27FC236}">
                <a16:creationId xmlns:a16="http://schemas.microsoft.com/office/drawing/2014/main" id="{A78B59CC-B124-465F-829E-64A86155C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241" y="1110964"/>
            <a:ext cx="7079629" cy="53134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e tekstowe 3">
            <a:extLst>
              <a:ext uri="{FF2B5EF4-FFF2-40B4-BE49-F238E27FC236}">
                <a16:creationId xmlns:a16="http://schemas.microsoft.com/office/drawing/2014/main" id="{89B57CEB-48A5-4CB8-8A7D-9D8C6EE0AA7F}"/>
              </a:ext>
            </a:extLst>
          </p:cNvPr>
          <p:cNvSpPr txBox="1"/>
          <p:nvPr/>
        </p:nvSpPr>
        <p:spPr>
          <a:xfrm>
            <a:off x="7761501" y="3205114"/>
            <a:ext cx="395925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altLang="pl-PL" sz="20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Radzików, szkółka, 28 maja 2012 r. (wymarzały pszenice i jęczmień)</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20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p:txBody>
      </p:sp>
    </p:spTree>
    <p:extLst>
      <p:ext uri="{BB962C8B-B14F-4D97-AF65-F5344CB8AC3E}">
        <p14:creationId xmlns:p14="http://schemas.microsoft.com/office/powerpoint/2010/main" val="22075479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4F331A3-AA26-401A-9931-0CE352F28AAA}"/>
              </a:ext>
            </a:extLst>
          </p:cNvPr>
          <p:cNvSpPr>
            <a:spLocks noGrp="1"/>
          </p:cNvSpPr>
          <p:nvPr>
            <p:ph type="title"/>
          </p:nvPr>
        </p:nvSpPr>
        <p:spPr>
          <a:xfrm>
            <a:off x="579582" y="785091"/>
            <a:ext cx="10515600" cy="803997"/>
          </a:xfrm>
        </p:spPr>
        <p:txBody>
          <a:bodyPr/>
          <a:lstStyle/>
          <a:p>
            <a:r>
              <a:rPr lang="pl-PL" b="1" dirty="0">
                <a:latin typeface="Palatino Linotype" panose="02040502050505030304" pitchFamily="18" charset="0"/>
              </a:rPr>
              <a:t>Podsumowanie</a:t>
            </a:r>
          </a:p>
        </p:txBody>
      </p:sp>
      <p:sp>
        <p:nvSpPr>
          <p:cNvPr id="3" name="Symbol zastępczy zawartości 2">
            <a:extLst>
              <a:ext uri="{FF2B5EF4-FFF2-40B4-BE49-F238E27FC236}">
                <a16:creationId xmlns:a16="http://schemas.microsoft.com/office/drawing/2014/main" id="{10F2D7AF-4469-49ED-BE08-AC5526654E0E}"/>
              </a:ext>
            </a:extLst>
          </p:cNvPr>
          <p:cNvSpPr>
            <a:spLocks noGrp="1"/>
          </p:cNvSpPr>
          <p:nvPr>
            <p:ph idx="1"/>
          </p:nvPr>
        </p:nvSpPr>
        <p:spPr>
          <a:xfrm>
            <a:off x="489527" y="1825625"/>
            <a:ext cx="6603999" cy="4351338"/>
          </a:xfrm>
        </p:spPr>
        <p:txBody>
          <a:bodyPr>
            <a:normAutofit/>
          </a:bodyPr>
          <a:lstStyle/>
          <a:p>
            <a:pPr marL="0" indent="0">
              <a:buNone/>
            </a:pPr>
            <a:r>
              <a:rPr lang="pl-PL" sz="2400" dirty="0">
                <a:latin typeface="Palatino Linotype" panose="02040502050505030304" pitchFamily="18" charset="0"/>
              </a:rPr>
              <a:t>Postęp biologiczny w rolnictwie, oparty na hodowli i inżynierii genetycznej, jest kluczowym narzędziem adaptacji do zmian klimatu. </a:t>
            </a:r>
          </a:p>
          <a:p>
            <a:pPr marL="0" indent="0">
              <a:buNone/>
            </a:pPr>
            <a:r>
              <a:rPr lang="pl-PL" sz="2400" dirty="0">
                <a:latin typeface="Palatino Linotype" panose="02040502050505030304" pitchFamily="18" charset="0"/>
              </a:rPr>
              <a:t>Pomaga on w zwiększeniu odporności roślin na trudne warunki, co przekłada się na stabilność plonów i bezpieczeństwo żywności. </a:t>
            </a:r>
          </a:p>
          <a:p>
            <a:pPr marL="0" indent="0">
              <a:buNone/>
            </a:pPr>
            <a:r>
              <a:rPr lang="pl-PL" sz="2400" dirty="0">
                <a:latin typeface="Palatino Linotype" panose="02040502050505030304" pitchFamily="18" charset="0"/>
              </a:rPr>
              <a:t>W połączeniu z odpowiednimi działaniami agrotechnicznymi, postęp ten pozwala na budowanie trwałej i zrównoważonej odporności rolnictwa.</a:t>
            </a:r>
            <a:endParaRPr lang="pl-PL" sz="3600" dirty="0">
              <a:latin typeface="Palatino Linotype" panose="02040502050505030304" pitchFamily="18" charset="0"/>
            </a:endParaRPr>
          </a:p>
        </p:txBody>
      </p:sp>
      <p:pic>
        <p:nvPicPr>
          <p:cNvPr id="4" name="Obraz 3">
            <a:extLst>
              <a:ext uri="{FF2B5EF4-FFF2-40B4-BE49-F238E27FC236}">
                <a16:creationId xmlns:a16="http://schemas.microsoft.com/office/drawing/2014/main" id="{475DB812-747D-43F5-A03F-C16834497CAB}"/>
              </a:ext>
            </a:extLst>
          </p:cNvPr>
          <p:cNvPicPr>
            <a:picLocks noChangeAspect="1"/>
          </p:cNvPicPr>
          <p:nvPr/>
        </p:nvPicPr>
        <p:blipFill>
          <a:blip r:embed="rId3"/>
          <a:stretch>
            <a:fillRect/>
          </a:stretch>
        </p:blipFill>
        <p:spPr>
          <a:xfrm>
            <a:off x="7462982" y="1815091"/>
            <a:ext cx="4361872" cy="43618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7975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Main graphic">
            <a:extLst>
              <a:ext uri="{FF2B5EF4-FFF2-40B4-BE49-F238E27FC236}">
                <a16:creationId xmlns:a16="http://schemas.microsoft.com/office/drawing/2014/main" id="{5BD48364-A9B3-43CE-8DE7-10817B20A446}"/>
              </a:ext>
            </a:extLst>
          </p:cNvPr>
          <p:cNvPicPr/>
          <p:nvPr/>
        </p:nvPicPr>
        <p:blipFill>
          <a:blip r:embed="rId3"/>
          <a:stretch/>
        </p:blipFill>
        <p:spPr>
          <a:xfrm>
            <a:off x="1896727" y="1696825"/>
            <a:ext cx="8906390" cy="3128168"/>
          </a:xfrm>
          <a:prstGeom prst="rect">
            <a:avLst/>
          </a:prstGeom>
          <a:ln>
            <a:noFill/>
          </a:ln>
        </p:spPr>
      </p:pic>
      <p:sp>
        <p:nvSpPr>
          <p:cNvPr id="5" name="TextShape 2">
            <a:extLst>
              <a:ext uri="{FF2B5EF4-FFF2-40B4-BE49-F238E27FC236}">
                <a16:creationId xmlns:a16="http://schemas.microsoft.com/office/drawing/2014/main" id="{40F3A0E3-4927-4324-A4E7-5F082C966599}"/>
              </a:ext>
            </a:extLst>
          </p:cNvPr>
          <p:cNvSpPr txBox="1"/>
          <p:nvPr/>
        </p:nvSpPr>
        <p:spPr>
          <a:xfrm>
            <a:off x="356782" y="6614965"/>
            <a:ext cx="11002517" cy="293958"/>
          </a:xfrm>
          <a:prstGeom prst="rect">
            <a:avLst/>
          </a:prstGeom>
          <a:noFill/>
          <a:ln>
            <a:noFill/>
          </a:ln>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1" normalizeH="0" baseline="0" noProof="0" dirty="0">
                <a:ln>
                  <a:noFill/>
                </a:ln>
                <a:solidFill>
                  <a:srgbClr val="0054A6"/>
                </a:solidFill>
                <a:effectLst/>
                <a:uLnTx/>
                <a:uFillTx/>
                <a:latin typeface="Arial"/>
                <a:ea typeface="+mn-ea"/>
                <a:cs typeface="+mn-cs"/>
              </a:rPr>
              <a:t>Crops under stress: can we mitigate the impacts of climate change on agriculture and launch the ‘Resilience Revolution’?, Volume: 380, Issue: 1927, DOI: (10.1098/rstb.2024.0228) </a:t>
            </a:r>
            <a:endParaRPr kumimoji="0" lang="en-US" sz="900" b="0" i="0" u="none" strike="noStrike" kern="1200" cap="none" spc="-1" normalizeH="0" baseline="0" noProof="0" dirty="0">
              <a:ln>
                <a:noFill/>
              </a:ln>
              <a:solidFill>
                <a:srgbClr val="000000"/>
              </a:solidFill>
              <a:effectLst/>
              <a:uLnTx/>
              <a:uFillTx/>
              <a:latin typeface="Arial"/>
              <a:ea typeface="+mn-ea"/>
              <a:cs typeface="+mn-cs"/>
            </a:endParaRPr>
          </a:p>
        </p:txBody>
      </p:sp>
      <p:sp>
        <p:nvSpPr>
          <p:cNvPr id="2" name="pole tekstowe 1">
            <a:extLst>
              <a:ext uri="{FF2B5EF4-FFF2-40B4-BE49-F238E27FC236}">
                <a16:creationId xmlns:a16="http://schemas.microsoft.com/office/drawing/2014/main" id="{F83817FC-3650-428C-8C97-13FE75A2D752}"/>
              </a:ext>
            </a:extLst>
          </p:cNvPr>
          <p:cNvSpPr txBox="1"/>
          <p:nvPr/>
        </p:nvSpPr>
        <p:spPr>
          <a:xfrm>
            <a:off x="2293160" y="887694"/>
            <a:ext cx="737629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Wpływ działalności człowieka na rolnictwo</a:t>
            </a:r>
            <a:endParaRPr kumimoji="0" lang="pl-PL"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pole tekstowe 5">
            <a:extLst>
              <a:ext uri="{FF2B5EF4-FFF2-40B4-BE49-F238E27FC236}">
                <a16:creationId xmlns:a16="http://schemas.microsoft.com/office/drawing/2014/main" id="{B8393E66-DE89-4759-A112-279134049595}"/>
              </a:ext>
            </a:extLst>
          </p:cNvPr>
          <p:cNvSpPr txBox="1"/>
          <p:nvPr/>
        </p:nvSpPr>
        <p:spPr>
          <a:xfrm>
            <a:off x="356782" y="5058259"/>
            <a:ext cx="11502138"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Aby zapobiec niedoborom żywności, należy zmienić dwa główne procesy: </a:t>
            </a:r>
          </a:p>
          <a:p>
            <a:pPr marL="342900" marR="0" lvl="0" indent="-342900" algn="just" defTabSz="914400" rtl="0" eaLnBrk="1" fontAlgn="auto" latinLnBrk="0" hangingPunct="1">
              <a:lnSpc>
                <a:spcPct val="100000"/>
              </a:lnSpc>
              <a:spcBef>
                <a:spcPts val="0"/>
              </a:spcBef>
              <a:spcAft>
                <a:spcPts val="0"/>
              </a:spcAft>
              <a:buClrTx/>
              <a:buSzTx/>
              <a:buFontTx/>
              <a:buAutoNum type="arabicParenBoth"/>
              <a:tabLst/>
              <a:defRPr/>
            </a:pPr>
            <a:r>
              <a:rPr kumimoji="0" lang="pl-PL" sz="16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zmniejszyć ślad ekologiczny działalności człowieka </a:t>
            </a:r>
            <a:r>
              <a:rPr kumimoji="0" lang="pl-PL" sz="16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na planecie, aby spowolnić globalne ocieplenie, zmiany klimatyczne oraz wywoływane przez nie obciążenia dla rolnictwa,</a:t>
            </a:r>
          </a:p>
          <a:p>
            <a:pPr marL="342900" marR="0" lvl="0" indent="-342900" algn="just" defTabSz="914400" rtl="0" eaLnBrk="1" fontAlgn="auto" latinLnBrk="0" hangingPunct="1">
              <a:lnSpc>
                <a:spcPct val="100000"/>
              </a:lnSpc>
              <a:spcBef>
                <a:spcPts val="0"/>
              </a:spcBef>
              <a:spcAft>
                <a:spcPts val="0"/>
              </a:spcAft>
              <a:buClrTx/>
              <a:buSzTx/>
              <a:buFontTx/>
              <a:buAutoNum type="arabicParenBoth"/>
              <a:tabLst/>
              <a:defRPr/>
            </a:pPr>
            <a:r>
              <a:rPr kumimoji="0" lang="pl-PL" sz="16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zwiększyć odporność upraw na stresy </a:t>
            </a:r>
            <a:r>
              <a:rPr kumimoji="0" lang="pl-PL" sz="16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abiotyczne i biotyczne za pomocą hodowli, inżynierii genetycznej, ulepszonych praktyk i innych innowacyjnych technik.</a:t>
            </a:r>
          </a:p>
        </p:txBody>
      </p:sp>
    </p:spTree>
    <p:extLst>
      <p:ext uri="{BB962C8B-B14F-4D97-AF65-F5344CB8AC3E}">
        <p14:creationId xmlns:p14="http://schemas.microsoft.com/office/powerpoint/2010/main" val="17162005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0EB02937-43E8-4378-8E25-51A6C8A03FFD}"/>
              </a:ext>
            </a:extLst>
          </p:cNvPr>
          <p:cNvSpPr txBox="1"/>
          <p:nvPr/>
        </p:nvSpPr>
        <p:spPr>
          <a:xfrm>
            <a:off x="739223" y="3892090"/>
            <a:ext cx="6654634"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4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pl-PL" sz="14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br>
            <a:r>
              <a:rPr kumimoji="0" lang="pl-PL" sz="14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Radzików</a:t>
            </a:r>
            <a:br>
              <a:rPr kumimoji="0" lang="pl-PL" sz="14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br>
            <a:r>
              <a:rPr kumimoji="0" lang="pl-PL" sz="14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05-870 Błonie</a:t>
            </a:r>
            <a:br>
              <a:rPr kumimoji="0" lang="pl-PL" sz="14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br>
            <a:r>
              <a:rPr kumimoji="0" lang="pl-PL" sz="14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tel. +48 22 733 45 00</a:t>
            </a:r>
            <a:br>
              <a:rPr kumimoji="0" lang="pl-PL" sz="14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br>
            <a:r>
              <a:rPr kumimoji="0" lang="pl-PL" sz="14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NIP: 529 000 70 29</a:t>
            </a:r>
            <a:br>
              <a:rPr kumimoji="0" lang="pl-PL" sz="14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br>
            <a:r>
              <a:rPr kumimoji="0" lang="pl-PL" sz="14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REGON: 000079480</a:t>
            </a:r>
            <a:br>
              <a:rPr kumimoji="0" lang="pl-PL" sz="14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br>
            <a:r>
              <a:rPr kumimoji="0" lang="pl-PL" sz="14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e-mail: postbox@ihar.edu.pl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www.ihar.edu.pl/</a:t>
            </a:r>
          </a:p>
        </p:txBody>
      </p:sp>
      <p:sp>
        <p:nvSpPr>
          <p:cNvPr id="6" name="矩形 1">
            <a:extLst>
              <a:ext uri="{FF2B5EF4-FFF2-40B4-BE49-F238E27FC236}">
                <a16:creationId xmlns:a16="http://schemas.microsoft.com/office/drawing/2014/main" id="{F2E7EB20-4B4F-4A8B-B3AF-16552FB918AD}"/>
              </a:ext>
            </a:extLst>
          </p:cNvPr>
          <p:cNvSpPr/>
          <p:nvPr/>
        </p:nvSpPr>
        <p:spPr>
          <a:xfrm>
            <a:off x="1810986" y="2442690"/>
            <a:ext cx="857002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pl-PL" altLang="zh-CN" sz="2800" b="1" i="0" u="none" strike="noStrike" kern="1200" cap="none" spc="0" normalizeH="0" baseline="0" noProof="0" dirty="0">
                <a:ln>
                  <a:noFill/>
                </a:ln>
                <a:solidFill>
                  <a:srgbClr val="F2F2F2"/>
                </a:solidFill>
                <a:effectLst/>
                <a:uLnTx/>
                <a:uFillTx/>
                <a:latin typeface="Arial" panose="020B0604020202020204" pitchFamily="34" charset="0"/>
                <a:ea typeface="等线" panose="02010600030101010101" pitchFamily="2" charset="-122"/>
                <a:cs typeface="Arial" panose="020B0604020202020204" pitchFamily="34" charset="0"/>
              </a:rPr>
              <a:t>Dziękuję za uwagę.</a:t>
            </a:r>
            <a:endParaRPr kumimoji="1" lang="en-US" altLang="zh-CN" sz="2800" b="1" i="0" u="none" strike="noStrike" kern="1200" cap="none" spc="0" normalizeH="0" baseline="0" noProof="0" dirty="0">
              <a:ln>
                <a:noFill/>
              </a:ln>
              <a:solidFill>
                <a:srgbClr val="F2F2F2"/>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 name="pole tekstowe 3">
            <a:extLst>
              <a:ext uri="{FF2B5EF4-FFF2-40B4-BE49-F238E27FC236}">
                <a16:creationId xmlns:a16="http://schemas.microsoft.com/office/drawing/2014/main" id="{9F2A81A6-EC61-4F86-A080-35712CDD50A8}"/>
              </a:ext>
            </a:extLst>
          </p:cNvPr>
          <p:cNvSpPr txBox="1"/>
          <p:nvPr/>
        </p:nvSpPr>
        <p:spPr>
          <a:xfrm>
            <a:off x="6988630" y="3892090"/>
            <a:ext cx="446414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Prof. dr hab. </a:t>
            </a:r>
            <a:r>
              <a:rPr kumimoji="0" lang="pl-PL" sz="1400" b="1" i="0" u="none" strike="noStrike" kern="1200" cap="none" spc="0" normalizeH="0" baseline="0" noProof="0">
                <a:ln>
                  <a:noFill/>
                </a:ln>
                <a:solidFill>
                  <a:prstClr val="white">
                    <a:lumMod val="95000"/>
                  </a:prstClr>
                </a:solidFill>
                <a:effectLst/>
                <a:uLnTx/>
                <a:uFillTx/>
                <a:latin typeface="Arial" panose="020B0604020202020204" pitchFamily="34" charset="0"/>
                <a:ea typeface="+mn-ea"/>
                <a:cs typeface="Arial" panose="020B0604020202020204" pitchFamily="34" charset="0"/>
              </a:rPr>
              <a:t>inż. Grzegorz  </a:t>
            </a:r>
            <a:r>
              <a:rPr kumimoji="0" lang="pl-PL" sz="14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Żurek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4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Dane kontaktowe: g.zurek@ihar.edu.pl </a:t>
            </a:r>
            <a:br>
              <a:rPr kumimoji="0" lang="pl-PL" sz="14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br>
            <a:endParaRPr kumimoji="0" lang="pl-PL" sz="14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17264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F87259E3-37F6-44A2-BF4D-543B05BBDE45}"/>
              </a:ext>
            </a:extLst>
          </p:cNvPr>
          <p:cNvSpPr txBox="1"/>
          <p:nvPr/>
        </p:nvSpPr>
        <p:spPr>
          <a:xfrm>
            <a:off x="1255575" y="2551837"/>
            <a:ext cx="1000298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54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Jaki jest aktualny stan środowiska naturalnego?</a:t>
            </a:r>
          </a:p>
        </p:txBody>
      </p:sp>
    </p:spTree>
    <p:extLst>
      <p:ext uri="{BB962C8B-B14F-4D97-AF65-F5344CB8AC3E}">
        <p14:creationId xmlns:p14="http://schemas.microsoft.com/office/powerpoint/2010/main" val="1826400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Obraz 1" descr="Obraz zawierający tekst, zrzut ekranu, diagram, Wielobarwność&#10;&#10;Opis wygenerowany automatycznie">
            <a:extLst>
              <a:ext uri="{FF2B5EF4-FFF2-40B4-BE49-F238E27FC236}">
                <a16:creationId xmlns:a16="http://schemas.microsoft.com/office/drawing/2014/main" id="{A1244BD3-DA93-4166-925C-B10943639E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71" y="932873"/>
            <a:ext cx="6563066" cy="5547052"/>
          </a:xfrm>
          <a:prstGeom prst="rect">
            <a:avLst/>
          </a:prstGeom>
        </p:spPr>
      </p:pic>
      <p:sp>
        <p:nvSpPr>
          <p:cNvPr id="3" name="pole tekstowe 2">
            <a:extLst>
              <a:ext uri="{FF2B5EF4-FFF2-40B4-BE49-F238E27FC236}">
                <a16:creationId xmlns:a16="http://schemas.microsoft.com/office/drawing/2014/main" id="{FC4E3460-2C5F-420F-80DA-C89CC7858E3F}"/>
              </a:ext>
            </a:extLst>
          </p:cNvPr>
          <p:cNvSpPr txBox="1"/>
          <p:nvPr/>
        </p:nvSpPr>
        <p:spPr>
          <a:xfrm>
            <a:off x="6918036" y="1191491"/>
            <a:ext cx="505229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Zidentyfikowano </a:t>
            </a:r>
            <a:r>
              <a:rPr kumimoji="0" lang="pl-PL" sz="1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9 procesów/zjawisk</a:t>
            </a:r>
            <a:r>
              <a:rPr kumimoji="0" lang="pl-PL" sz="1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krytycznych dla utrzymania stabilności i odporności środowiska naturalnego Ziemi jako całości:</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pl-PL" sz="1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zmiany klimatyczne,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pl-PL" sz="1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integralność biosfery (zróżnicowanie genetyczne oraz funkcjonalność),</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pl-PL" sz="1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zmiany sposobu użytkowania gruntów,</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pl-PL" sz="1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zmiany zasobów wody,</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pl-PL" sz="1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przepływy </a:t>
            </a:r>
            <a:r>
              <a:rPr kumimoji="0" lang="pl-PL" sz="18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biogeochemiczne</a:t>
            </a:r>
            <a:r>
              <a:rPr kumimoji="0" lang="pl-PL" sz="1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pl-PL" sz="1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zakwaszenie oceanów</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pl-PL" sz="1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zanieczyszczenie atmosfery aerozolami</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pl-PL" sz="1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zubożenie warstwy ozonu w stratosferze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pl-PL" sz="1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nowe substancje, powstałe syntetycznie, wprowadzone do środowiska w sposób niekontrolowany.</a:t>
            </a:r>
          </a:p>
        </p:txBody>
      </p:sp>
      <p:sp>
        <p:nvSpPr>
          <p:cNvPr id="4" name="pole tekstowe 3">
            <a:extLst>
              <a:ext uri="{FF2B5EF4-FFF2-40B4-BE49-F238E27FC236}">
                <a16:creationId xmlns:a16="http://schemas.microsoft.com/office/drawing/2014/main" id="{F583C4DC-CF21-49D0-B660-1A6A116217E4}"/>
              </a:ext>
            </a:extLst>
          </p:cNvPr>
          <p:cNvSpPr txBox="1"/>
          <p:nvPr/>
        </p:nvSpPr>
        <p:spPr>
          <a:xfrm>
            <a:off x="7663991" y="6310648"/>
            <a:ext cx="40912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1" i="0" u="none" strike="noStrike" kern="1200" cap="none" spc="0" normalizeH="0" baseline="0" noProof="0" dirty="0">
                <a:ln>
                  <a:noFill/>
                </a:ln>
                <a:solidFill>
                  <a:prstClr val="black"/>
                </a:solidFill>
                <a:effectLst/>
                <a:uLnTx/>
                <a:uFillTx/>
                <a:latin typeface="Palatino Linotype" panose="02040502050505030304" pitchFamily="18" charset="0"/>
              </a:rPr>
              <a:t>[Richardson i </a:t>
            </a:r>
            <a:r>
              <a:rPr kumimoji="0" lang="pl-PL" sz="1600" b="1" i="0" u="none" strike="noStrike" kern="1200" cap="none" spc="0" normalizeH="0" baseline="0" noProof="0" dirty="0" err="1">
                <a:ln>
                  <a:noFill/>
                </a:ln>
                <a:solidFill>
                  <a:prstClr val="black"/>
                </a:solidFill>
                <a:effectLst/>
                <a:uLnTx/>
                <a:uFillTx/>
                <a:latin typeface="Palatino Linotype" panose="02040502050505030304" pitchFamily="18" charset="0"/>
              </a:rPr>
              <a:t>wsp</a:t>
            </a:r>
            <a:r>
              <a:rPr kumimoji="0" lang="pl-PL" sz="1600" b="1" i="0" u="none" strike="noStrike" kern="1200" cap="none" spc="0" normalizeH="0" baseline="0" noProof="0" dirty="0">
                <a:ln>
                  <a:noFill/>
                </a:ln>
                <a:solidFill>
                  <a:prstClr val="black"/>
                </a:solidFill>
                <a:effectLst/>
                <a:uLnTx/>
                <a:uFillTx/>
                <a:latin typeface="Palatino Linotype" panose="02040502050505030304" pitchFamily="18" charset="0"/>
              </a:rPr>
              <a:t>. 2023. </a:t>
            </a:r>
            <a:r>
              <a:rPr kumimoji="0" lang="pl-PL" sz="1600" b="1" i="0" u="none" strike="noStrike" kern="1200" cap="none" spc="0" normalizeH="0" baseline="0" noProof="0" dirty="0" err="1">
                <a:ln>
                  <a:noFill/>
                </a:ln>
                <a:solidFill>
                  <a:prstClr val="black"/>
                </a:solidFill>
                <a:effectLst/>
                <a:uLnTx/>
                <a:uFillTx/>
                <a:latin typeface="Palatino Linotype" panose="02040502050505030304" pitchFamily="18" charset="0"/>
              </a:rPr>
              <a:t>Sci</a:t>
            </a:r>
            <a:r>
              <a:rPr kumimoji="0" lang="pl-PL" sz="1600" b="1" i="0" u="none" strike="noStrike" kern="1200" cap="none" spc="0" normalizeH="0" baseline="0" noProof="0" dirty="0">
                <a:ln>
                  <a:noFill/>
                </a:ln>
                <a:solidFill>
                  <a:prstClr val="black"/>
                </a:solidFill>
                <a:effectLst/>
                <a:uLnTx/>
                <a:uFillTx/>
                <a:latin typeface="Palatino Linotype" panose="02040502050505030304" pitchFamily="18" charset="0"/>
              </a:rPr>
              <a:t>. </a:t>
            </a:r>
            <a:r>
              <a:rPr kumimoji="0" lang="pl-PL" sz="1600" b="1" i="0" u="none" strike="noStrike" kern="1200" cap="none" spc="0" normalizeH="0" baseline="0" noProof="0" dirty="0" err="1">
                <a:ln>
                  <a:noFill/>
                </a:ln>
                <a:solidFill>
                  <a:prstClr val="black"/>
                </a:solidFill>
                <a:effectLst/>
                <a:uLnTx/>
                <a:uFillTx/>
                <a:latin typeface="Palatino Linotype" panose="02040502050505030304" pitchFamily="18" charset="0"/>
              </a:rPr>
              <a:t>Adv</a:t>
            </a:r>
            <a:r>
              <a:rPr kumimoji="0" lang="pl-PL" sz="1600" b="1" i="0" u="none" strike="noStrike" kern="1200" cap="none" spc="0" normalizeH="0" baseline="0" noProof="0" dirty="0">
                <a:ln>
                  <a:noFill/>
                </a:ln>
                <a:solidFill>
                  <a:prstClr val="black"/>
                </a:solidFill>
                <a:effectLst/>
                <a:uLnTx/>
                <a:uFillTx/>
                <a:latin typeface="Palatino Linotype" panose="02040502050505030304" pitchFamily="18" charset="0"/>
              </a:rPr>
              <a:t>. 9] </a:t>
            </a:r>
          </a:p>
        </p:txBody>
      </p:sp>
    </p:spTree>
    <p:extLst>
      <p:ext uri="{BB962C8B-B14F-4D97-AF65-F5344CB8AC3E}">
        <p14:creationId xmlns:p14="http://schemas.microsoft.com/office/powerpoint/2010/main" val="2904468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Obraz 1" descr="Obraz zawierający tekst, zrzut ekranu, diagram, Wielobarwność&#10;&#10;Opis wygenerowany automatycznie">
            <a:extLst>
              <a:ext uri="{FF2B5EF4-FFF2-40B4-BE49-F238E27FC236}">
                <a16:creationId xmlns:a16="http://schemas.microsoft.com/office/drawing/2014/main" id="{A1244BD3-DA93-4166-925C-B10943639E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71" y="932873"/>
            <a:ext cx="6563066" cy="5547052"/>
          </a:xfrm>
          <a:prstGeom prst="rect">
            <a:avLst/>
          </a:prstGeom>
        </p:spPr>
      </p:pic>
      <p:sp>
        <p:nvSpPr>
          <p:cNvPr id="3" name="pole tekstowe 2">
            <a:extLst>
              <a:ext uri="{FF2B5EF4-FFF2-40B4-BE49-F238E27FC236}">
                <a16:creationId xmlns:a16="http://schemas.microsoft.com/office/drawing/2014/main" id="{FC4E3460-2C5F-420F-80DA-C89CC7858E3F}"/>
              </a:ext>
            </a:extLst>
          </p:cNvPr>
          <p:cNvSpPr txBox="1"/>
          <p:nvPr/>
        </p:nvSpPr>
        <p:spPr>
          <a:xfrm>
            <a:off x="6918036" y="1191491"/>
            <a:ext cx="5052291"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Ziemia znajduje się obecnie poza bezpieczną przestrzenią operacyjną dla ludzkości.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Aktualizacja ram granic planetarnych może posłużyć jako ponowne wezwanie do przebudzenia dla ludzkości, sygnalizujące, że Ziemi grozi wyjście ze stanu podobnego do holocenu.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Naukowe spojrzenie na granice planetarne  ma stymulować do innowacji, prowadzących do stabilności systemu ziemskiego, fundamentalnie chronionej i zabezpieczonej.</a:t>
            </a:r>
          </a:p>
        </p:txBody>
      </p:sp>
      <p:sp>
        <p:nvSpPr>
          <p:cNvPr id="4" name="pole tekstowe 3">
            <a:extLst>
              <a:ext uri="{FF2B5EF4-FFF2-40B4-BE49-F238E27FC236}">
                <a16:creationId xmlns:a16="http://schemas.microsoft.com/office/drawing/2014/main" id="{524D1195-2D83-464B-A454-F81BBC3D78EF}"/>
              </a:ext>
            </a:extLst>
          </p:cNvPr>
          <p:cNvSpPr txBox="1"/>
          <p:nvPr/>
        </p:nvSpPr>
        <p:spPr>
          <a:xfrm>
            <a:off x="7663991" y="6310648"/>
            <a:ext cx="40912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1" i="0" u="none" strike="noStrike" kern="1200" cap="none" spc="0" normalizeH="0" baseline="0" noProof="0" dirty="0">
                <a:ln>
                  <a:noFill/>
                </a:ln>
                <a:solidFill>
                  <a:prstClr val="black"/>
                </a:solidFill>
                <a:effectLst/>
                <a:uLnTx/>
                <a:uFillTx/>
                <a:latin typeface="Calibri" panose="020F0502020204030204"/>
                <a:ea typeface="+mn-ea"/>
                <a:cs typeface="+mn-cs"/>
              </a:rPr>
              <a:t>[Richardson i </a:t>
            </a:r>
            <a:r>
              <a:rPr kumimoji="0" lang="pl-PL" sz="1600" b="1" i="0" u="none" strike="noStrike" kern="1200" cap="none" spc="0" normalizeH="0" baseline="0" noProof="0" dirty="0" err="1">
                <a:ln>
                  <a:noFill/>
                </a:ln>
                <a:solidFill>
                  <a:prstClr val="black"/>
                </a:solidFill>
                <a:effectLst/>
                <a:uLnTx/>
                <a:uFillTx/>
                <a:latin typeface="Calibri" panose="020F0502020204030204"/>
                <a:ea typeface="+mn-ea"/>
                <a:cs typeface="+mn-cs"/>
              </a:rPr>
              <a:t>wsp</a:t>
            </a:r>
            <a:r>
              <a:rPr kumimoji="0" lang="pl-PL" sz="1600" b="1" i="0" u="none" strike="noStrike" kern="1200" cap="none" spc="0" normalizeH="0" baseline="0" noProof="0" dirty="0">
                <a:ln>
                  <a:noFill/>
                </a:ln>
                <a:solidFill>
                  <a:prstClr val="black"/>
                </a:solidFill>
                <a:effectLst/>
                <a:uLnTx/>
                <a:uFillTx/>
                <a:latin typeface="Calibri" panose="020F0502020204030204"/>
                <a:ea typeface="+mn-ea"/>
                <a:cs typeface="+mn-cs"/>
              </a:rPr>
              <a:t>. 2023. </a:t>
            </a:r>
            <a:r>
              <a:rPr kumimoji="0" lang="pl-PL" sz="1600" b="1" i="0" u="none" strike="noStrike" kern="1200" cap="none" spc="0" normalizeH="0" baseline="0" noProof="0" dirty="0" err="1">
                <a:ln>
                  <a:noFill/>
                </a:ln>
                <a:solidFill>
                  <a:prstClr val="black"/>
                </a:solidFill>
                <a:effectLst/>
                <a:uLnTx/>
                <a:uFillTx/>
                <a:latin typeface="Calibri" panose="020F0502020204030204"/>
                <a:ea typeface="+mn-ea"/>
                <a:cs typeface="+mn-cs"/>
              </a:rPr>
              <a:t>Sci</a:t>
            </a:r>
            <a:r>
              <a:rPr kumimoji="0" lang="pl-PL"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l-PL" sz="1600" b="1" i="0" u="none" strike="noStrike" kern="1200" cap="none" spc="0" normalizeH="0" baseline="0" noProof="0" dirty="0" err="1">
                <a:ln>
                  <a:noFill/>
                </a:ln>
                <a:solidFill>
                  <a:prstClr val="black"/>
                </a:solidFill>
                <a:effectLst/>
                <a:uLnTx/>
                <a:uFillTx/>
                <a:latin typeface="Calibri" panose="020F0502020204030204"/>
                <a:ea typeface="+mn-ea"/>
                <a:cs typeface="+mn-cs"/>
              </a:rPr>
              <a:t>Adv</a:t>
            </a:r>
            <a:r>
              <a:rPr kumimoji="0" lang="pl-PL" sz="1600" b="1" i="0" u="none" strike="noStrike" kern="1200" cap="none" spc="0" normalizeH="0" baseline="0" noProof="0" dirty="0">
                <a:ln>
                  <a:noFill/>
                </a:ln>
                <a:solidFill>
                  <a:prstClr val="black"/>
                </a:solidFill>
                <a:effectLst/>
                <a:uLnTx/>
                <a:uFillTx/>
                <a:latin typeface="Calibri" panose="020F0502020204030204"/>
                <a:ea typeface="+mn-ea"/>
                <a:cs typeface="+mn-cs"/>
              </a:rPr>
              <a:t>. 9] </a:t>
            </a:r>
          </a:p>
        </p:txBody>
      </p:sp>
    </p:spTree>
    <p:extLst>
      <p:ext uri="{BB962C8B-B14F-4D97-AF65-F5344CB8AC3E}">
        <p14:creationId xmlns:p14="http://schemas.microsoft.com/office/powerpoint/2010/main" val="520183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8134BC34-6562-45A4-B3B4-ECBE63B4FA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5197" y="3304264"/>
            <a:ext cx="7787669" cy="2968055"/>
          </a:xfrm>
          <a:prstGeom prst="rect">
            <a:avLst/>
          </a:prstGeom>
        </p:spPr>
      </p:pic>
      <p:sp>
        <p:nvSpPr>
          <p:cNvPr id="3" name="pole tekstowe 2">
            <a:extLst>
              <a:ext uri="{FF2B5EF4-FFF2-40B4-BE49-F238E27FC236}">
                <a16:creationId xmlns:a16="http://schemas.microsoft.com/office/drawing/2014/main" id="{33DA6ED3-457B-4F6E-A001-C72041D9D53D}"/>
              </a:ext>
            </a:extLst>
          </p:cNvPr>
          <p:cNvSpPr txBox="1"/>
          <p:nvPr/>
        </p:nvSpPr>
        <p:spPr>
          <a:xfrm>
            <a:off x="9370474" y="6481696"/>
            <a:ext cx="25415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(Hansen i </a:t>
            </a:r>
            <a:r>
              <a:rPr kumimoji="0" lang="pl-PL" sz="1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wsp</a:t>
            </a:r>
            <a:r>
              <a:rPr kumimoji="0" lang="pl-PL"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2013, PLOS One)</a:t>
            </a:r>
          </a:p>
        </p:txBody>
      </p:sp>
      <p:sp>
        <p:nvSpPr>
          <p:cNvPr id="4" name="Rectangle 2">
            <a:extLst>
              <a:ext uri="{FF2B5EF4-FFF2-40B4-BE49-F238E27FC236}">
                <a16:creationId xmlns:a16="http://schemas.microsoft.com/office/drawing/2014/main" id="{DC66EE85-8AC2-449F-A62D-7C4A250F0287}"/>
              </a:ext>
            </a:extLst>
          </p:cNvPr>
          <p:cNvSpPr txBox="1">
            <a:spLocks noChangeArrowheads="1"/>
          </p:cNvSpPr>
          <p:nvPr/>
        </p:nvSpPr>
        <p:spPr>
          <a:xfrm>
            <a:off x="638077" y="1090991"/>
            <a:ext cx="7886700" cy="96405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4800" b="1" i="0" u="none" strike="noStrike" kern="1200" cap="none" spc="0" normalizeH="0" baseline="0" noProof="0" dirty="0">
                <a:ln>
                  <a:noFill/>
                </a:ln>
                <a:solidFill>
                  <a:prstClr val="black"/>
                </a:solidFill>
                <a:effectLst/>
                <a:uLnTx/>
                <a:uFillTx/>
                <a:latin typeface="Palatino Linotype" panose="02040502050505030304" pitchFamily="18" charset="0"/>
                <a:ea typeface="+mj-ea"/>
                <a:cs typeface="+mj-cs"/>
              </a:rPr>
              <a:t>Zmiany klimatu …</a:t>
            </a:r>
          </a:p>
        </p:txBody>
      </p:sp>
      <p:sp>
        <p:nvSpPr>
          <p:cNvPr id="5" name="Rectangle 4">
            <a:extLst>
              <a:ext uri="{FF2B5EF4-FFF2-40B4-BE49-F238E27FC236}">
                <a16:creationId xmlns:a16="http://schemas.microsoft.com/office/drawing/2014/main" id="{C8EAB546-2980-41A4-B38B-A3B5E091504D}"/>
              </a:ext>
            </a:extLst>
          </p:cNvPr>
          <p:cNvSpPr txBox="1">
            <a:spLocks noChangeArrowheads="1"/>
          </p:cNvSpPr>
          <p:nvPr/>
        </p:nvSpPr>
        <p:spPr>
          <a:xfrm>
            <a:off x="737108" y="1889397"/>
            <a:ext cx="10923849" cy="13255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pl-PL" altLang="pl-PL" sz="20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Ocieplenie klimatu Ziemi jest niepodważalnym faktem.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pl-PL" altLang="pl-PL" sz="20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Działalność człowieka może jedynie ograniczyć tempo wzrostu temperatury, ale nie może tego procesu powstrzymać.</a:t>
            </a: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pl-PL" altLang="pl-PL" sz="24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p:txBody>
      </p:sp>
    </p:spTree>
    <p:extLst>
      <p:ext uri="{BB962C8B-B14F-4D97-AF65-F5344CB8AC3E}">
        <p14:creationId xmlns:p14="http://schemas.microsoft.com/office/powerpoint/2010/main" val="1066584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C66EE85-8AC2-449F-A62D-7C4A250F0287}"/>
              </a:ext>
            </a:extLst>
          </p:cNvPr>
          <p:cNvSpPr txBox="1">
            <a:spLocks noChangeArrowheads="1"/>
          </p:cNvSpPr>
          <p:nvPr/>
        </p:nvSpPr>
        <p:spPr>
          <a:xfrm>
            <a:off x="638077" y="1090991"/>
            <a:ext cx="7886700" cy="96405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4800" b="1" i="0" u="none" strike="noStrike" kern="1200" cap="none" spc="0" normalizeH="0" baseline="0" noProof="0" dirty="0">
                <a:ln>
                  <a:noFill/>
                </a:ln>
                <a:solidFill>
                  <a:prstClr val="black"/>
                </a:solidFill>
                <a:effectLst/>
                <a:uLnTx/>
                <a:uFillTx/>
                <a:latin typeface="Palatino Linotype" panose="02040502050505030304" pitchFamily="18" charset="0"/>
                <a:ea typeface="+mj-ea"/>
                <a:cs typeface="+mj-cs"/>
              </a:rPr>
              <a:t>Zmiany klimatu …</a:t>
            </a:r>
          </a:p>
        </p:txBody>
      </p:sp>
      <p:sp>
        <p:nvSpPr>
          <p:cNvPr id="5" name="Rectangle 2">
            <a:extLst>
              <a:ext uri="{FF2B5EF4-FFF2-40B4-BE49-F238E27FC236}">
                <a16:creationId xmlns:a16="http://schemas.microsoft.com/office/drawing/2014/main" id="{BEAAE99B-EC27-4686-8936-20F568B4DE8A}"/>
              </a:ext>
            </a:extLst>
          </p:cNvPr>
          <p:cNvSpPr txBox="1">
            <a:spLocks noChangeArrowheads="1"/>
          </p:cNvSpPr>
          <p:nvPr/>
        </p:nvSpPr>
        <p:spPr>
          <a:xfrm>
            <a:off x="638076" y="2164173"/>
            <a:ext cx="8302723" cy="413293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altLang="pl-PL" sz="2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W skali globalnej, wzrost średniej temperatury o 1°C może skutkować redukcją plonów:</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pl-PL" altLang="pl-PL" sz="2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pszenicy o 6,0%, </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pl-PL" altLang="pl-PL" sz="2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kukurydzy o 7,4%, </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pl-PL" altLang="pl-PL" sz="2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ryżu o 3,2% i </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pl-PL" altLang="pl-PL" sz="2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soi o 3,1%.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altLang="pl-PL" sz="2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Poza ilością plonu, zagrożona jest również jakość odżywcza. Np. pszenica wykazuje zmniejszoną zawartość białka, cynku i żelaza w warunkach podwyższonego CO</a:t>
            </a:r>
            <a:r>
              <a:rPr kumimoji="0" lang="pl-PL" altLang="pl-PL" sz="2800" b="1" i="0" u="none" strike="noStrike" kern="1200" cap="none" spc="0" normalizeH="0" baseline="-25000" noProof="0" dirty="0">
                <a:ln>
                  <a:noFill/>
                </a:ln>
                <a:solidFill>
                  <a:prstClr val="black"/>
                </a:solidFill>
                <a:effectLst/>
                <a:uLnTx/>
                <a:uFillTx/>
                <a:latin typeface="Palatino Linotype" panose="02040502050505030304" pitchFamily="18" charset="0"/>
                <a:ea typeface="+mn-ea"/>
                <a:cs typeface="+mn-cs"/>
              </a:rPr>
              <a:t>2</a:t>
            </a:r>
            <a:r>
              <a:rPr kumimoji="0" lang="pl-PL" altLang="pl-PL" sz="2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a:t>
            </a:r>
          </a:p>
        </p:txBody>
      </p:sp>
      <p:pic>
        <p:nvPicPr>
          <p:cNvPr id="7" name="Obraz 6">
            <a:extLst>
              <a:ext uri="{FF2B5EF4-FFF2-40B4-BE49-F238E27FC236}">
                <a16:creationId xmlns:a16="http://schemas.microsoft.com/office/drawing/2014/main" id="{6265B671-60EF-49F7-92FF-EE1B5E515C6A}"/>
              </a:ext>
            </a:extLst>
          </p:cNvPr>
          <p:cNvPicPr>
            <a:picLocks noChangeAspect="1"/>
          </p:cNvPicPr>
          <p:nvPr/>
        </p:nvPicPr>
        <p:blipFill>
          <a:blip r:embed="rId3"/>
          <a:stretch>
            <a:fillRect/>
          </a:stretch>
        </p:blipFill>
        <p:spPr>
          <a:xfrm>
            <a:off x="9211122" y="4256630"/>
            <a:ext cx="2342801" cy="23428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3634429"/>
      </p:ext>
    </p:extLst>
  </p:cSld>
  <p:clrMapOvr>
    <a:masterClrMapping/>
  </p:clrMapOvr>
</p:sld>
</file>

<file path=ppt/theme/theme1.xml><?xml version="1.0" encoding="utf-8"?>
<a:theme xmlns:a="http://schemas.openxmlformats.org/drawingml/2006/main" name="1_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1975</Words>
  <Application>Microsoft Office PowerPoint</Application>
  <PresentationFormat>Panoramiczny</PresentationFormat>
  <Paragraphs>180</Paragraphs>
  <Slides>40</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40</vt:i4>
      </vt:variant>
    </vt:vector>
  </HeadingPairs>
  <TitlesOfParts>
    <vt:vector size="46" baseType="lpstr">
      <vt:lpstr>Arial</vt:lpstr>
      <vt:lpstr>Calibri</vt:lpstr>
      <vt:lpstr>Calibri Light</vt:lpstr>
      <vt:lpstr>Palatino Linotype</vt:lpstr>
      <vt:lpstr>Symbol</vt:lpstr>
      <vt:lpstr>1_Motyw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Odmiany roślin uprawnych, dostosowanych do prognozowanych zmian klimatu (tzw. climate-ready  varieties):</vt:lpstr>
      <vt:lpstr>Odmiany roślin uprawnych, dostosowanych do prognozowanych zmian klimatu (tzw. climate-ready  varieties):</vt:lpstr>
      <vt:lpstr>Odporność na warunki ekstremalne </vt:lpstr>
      <vt:lpstr>Zwiększona wydajność i efektywność upraw</vt:lpstr>
      <vt:lpstr>Zwiększona wartość odżywcza</vt:lpstr>
      <vt:lpstr>Prezentacja programu PowerPoint</vt:lpstr>
      <vt:lpstr>Proces hodowli może prowadzić do zmiany pokroju rośliny</vt:lpstr>
      <vt:lpstr>Cechy „nowoczesnych” odmian zbóż:</vt:lpstr>
      <vt:lpstr>Przykłady odmian z grupy „climate – redy”</vt:lpstr>
      <vt:lpstr>Przykłady odmian z grupy „climate – redy”</vt:lpstr>
      <vt:lpstr>Przykłady odmian z grupy „climate – redy”</vt:lpstr>
      <vt:lpstr>Przykłady odmian z grupy „climate – redy”</vt:lpstr>
      <vt:lpstr>Podejście kompleksowe do zagadnienia suszy…</vt:lpstr>
      <vt:lpstr>Nowe Techniki Genomowe (NGT)</vt:lpstr>
      <vt:lpstr>Nowe Techniki Genomowe (NGT)</vt:lpstr>
      <vt:lpstr>Technika edycji genów (CRISPR/Cas9) …</vt:lpstr>
      <vt:lpstr>Technika edycji genów (CRISPR/Cas9) …</vt:lpstr>
      <vt:lpstr>A może … zmiana rośliny uprawnej jako reakcja na niekorzystne warunki środowiska ? </vt:lpstr>
      <vt:lpstr>A może … zmiana rośliny uprawnej jako reakcja na niekorzystne warunki środowiska ? </vt:lpstr>
      <vt:lpstr>Uprawa jara –&gt; uprawa ozima</vt:lpstr>
      <vt:lpstr>Prezentacja programu PowerPoint</vt:lpstr>
      <vt:lpstr>Podsumowanie</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Grzegorz Żurek</dc:creator>
  <cp:lastModifiedBy>Grzegorz Żurek</cp:lastModifiedBy>
  <cp:revision>6</cp:revision>
  <dcterms:created xsi:type="dcterms:W3CDTF">2025-10-02T06:52:56Z</dcterms:created>
  <dcterms:modified xsi:type="dcterms:W3CDTF">2025-10-06T05:47:36Z</dcterms:modified>
</cp:coreProperties>
</file>