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0" r:id="rId2"/>
    <p:sldId id="365" r:id="rId3"/>
    <p:sldId id="274" r:id="rId4"/>
    <p:sldId id="312" r:id="rId5"/>
    <p:sldId id="313" r:id="rId6"/>
    <p:sldId id="314" r:id="rId7"/>
    <p:sldId id="321" r:id="rId8"/>
    <p:sldId id="362" r:id="rId9"/>
    <p:sldId id="361" r:id="rId10"/>
    <p:sldId id="360" r:id="rId11"/>
    <p:sldId id="338" r:id="rId12"/>
    <p:sldId id="276" r:id="rId13"/>
    <p:sldId id="319" r:id="rId14"/>
    <p:sldId id="275" r:id="rId15"/>
    <p:sldId id="277" r:id="rId16"/>
    <p:sldId id="323" r:id="rId17"/>
    <p:sldId id="315" r:id="rId18"/>
    <p:sldId id="337" r:id="rId19"/>
    <p:sldId id="278" r:id="rId20"/>
    <p:sldId id="325" r:id="rId21"/>
    <p:sldId id="339" r:id="rId22"/>
    <p:sldId id="333" r:id="rId23"/>
    <p:sldId id="335" r:id="rId24"/>
    <p:sldId id="336" r:id="rId25"/>
    <p:sldId id="279" r:id="rId26"/>
    <p:sldId id="331" r:id="rId27"/>
    <p:sldId id="280" r:id="rId28"/>
    <p:sldId id="332" r:id="rId29"/>
    <p:sldId id="27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ADAE78C-5C77-3067-EFF1-9C604AC166D8}" name="Aleksandra Pindor" initials="AP" userId="S::a.pindor@ihar.edu.pl::a1fdb559-9dbd-47fd-864a-8e21e96fbb9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683D"/>
    <a:srgbClr val="0F4529"/>
    <a:srgbClr val="FFC603"/>
    <a:srgbClr val="5A9DDB"/>
    <a:srgbClr val="053D20"/>
    <a:srgbClr val="00602B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85" autoAdjust="0"/>
  </p:normalViewPr>
  <p:slideViewPr>
    <p:cSldViewPr snapToGrid="0">
      <p:cViewPr varScale="1">
        <p:scale>
          <a:sx n="102" d="100"/>
          <a:sy n="102" d="100"/>
        </p:scale>
        <p:origin x="918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704F4-CB11-4600-9856-663842AF3881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07A012-E528-401B-BB76-05CF8B0F8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5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7A012-E528-401B-BB76-05CF8B0F8F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204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627F9A-277B-427D-9A39-0F86388476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39A966D-4AEF-4B03-A4D5-ED392E5FCA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ABAAD9D-B919-4CCB-98AE-DE277E5CA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B3481-0F08-406F-861A-A58AA4D70C6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1A284C5-294E-4F1D-910C-4F6A986C6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FD5B0E3-8ED9-4674-8A1D-3371AB234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F5CCD-B337-4256-B317-FFE858F9E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652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4C64DC-8F71-46A3-8189-69FA45966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1026F34-A157-42E5-B3A9-A72DB078C5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F738681-964F-42EF-B090-8F0676B32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B3481-0F08-406F-861A-A58AA4D70C6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7071DEA-4172-4BDD-91F4-2B98F4E84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877B44D-C1A8-4249-A217-10DE1B280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F5CCD-B337-4256-B317-FFE858F9E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87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718A37B-C3D1-4B92-86F5-1F61BD7554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966C168-0069-4C6E-9365-70D6BC8234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A4B96C1-3B80-4F72-96A0-4A3C60C2B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B3481-0F08-406F-861A-A58AA4D70C6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95EAB24-779E-4B5D-A7C3-BEC1F66A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D692832-C1F4-451B-B97E-D3AFDE95E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F5CCD-B337-4256-B317-FFE858F9E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963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CD0EFE-C535-40F9-BA73-50717B77C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5435CB6-334A-4AB8-B40D-1DBEABA19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5F39F21-AE77-4A58-A3D3-8839D4F54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B3481-0F08-406F-861A-A58AA4D70C6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ACD4571-7A5C-464D-A5E2-ED19417E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3B283A9-A50E-4601-936F-6701E87A9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F5CCD-B337-4256-B317-FFE858F9E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03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80EBC1-E5FA-402D-9345-D1971AFBA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F8B0CDA-4E5C-4C4C-917F-F91E3B14A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81AFD6C-04E3-4A1C-9747-C31C3253A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B3481-0F08-406F-861A-A58AA4D70C6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55BE9C4-94B0-4EF9-8691-95271395F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23F036B-BC09-4D94-AA9D-245AED4FC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F5CCD-B337-4256-B317-FFE858F9E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63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FCF58D-F1E4-49E2-B0FE-D6809679B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1937CBE-E447-4A00-9822-3FA8833C43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9DB6C52-F7F3-459C-B34F-3DE58932FB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3C76583-90FE-47DB-BAAB-24F656746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B3481-0F08-406F-861A-A58AA4D70C6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63F4726-8FE6-4E4B-977C-D61156D25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7F5C2C0-7AF0-4A4E-8915-A3D2DF478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F5CCD-B337-4256-B317-FFE858F9E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8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A467F0-D57B-4B28-85E5-690473FEC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E890E1C-29A4-449C-A757-882954150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25EB7CF-2DDF-46E8-BFC7-FC6E8CEB6B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557E22E-F265-4518-AFFE-CEA14D2FD8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7B2B219-F55C-4CA5-9000-43CC4C7423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8FA3D206-58EF-4B5B-9C92-B7715765A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B3481-0F08-406F-861A-A58AA4D70C6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895B2358-30E4-4FFD-8D61-E4A3BCDFF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35C3320-5089-46BE-8398-0EA3DCA6E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F5CCD-B337-4256-B317-FFE858F9E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01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851F28-DADF-4555-810F-E2B421DE3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F3DF181-5A58-45AF-A6ED-B0B5102FB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B3481-0F08-406F-861A-A58AA4D70C6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1D3B418-77F9-4628-94D4-B97FC3EE1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49E8C45-90E8-4F10-8E62-B0E615B4F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F5CCD-B337-4256-B317-FFE858F9E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71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72D9423-6ACC-4B7B-928C-E2CDD3AAE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B3481-0F08-406F-861A-A58AA4D70C6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4D41D05-2767-4F49-A0CD-BD2222AB9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1B09A4A-33E1-4B62-AC7B-2798952A1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F5CCD-B337-4256-B317-FFE858F9E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259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9213A7-4B5E-43E6-82AB-443DF8947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49B46A6-38DA-48D3-BD72-64E83D4D0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10E4677-18CE-4FD3-B3C5-E714BA53E1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B6EA550-47A6-498D-88FC-EAE44611F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B3481-0F08-406F-861A-A58AA4D70C6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4313716-313D-409C-97A5-F66641A92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78F63CE-A883-475D-B79F-7FA5BFA5C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F5CCD-B337-4256-B317-FFE858F9E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09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5B592C-556A-46A0-A27A-367D7B5BF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D2B43A7-6CA6-4717-9C9A-118056DDFD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F6FBF62-DE10-4524-BE3E-C72949B05C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BE37A2F-21BB-4616-8DA5-5010DFCD4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B3481-0F08-406F-861A-A58AA4D70C6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4C064AE-F97C-4B98-AE79-EF980F085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8E8295C-7432-462B-8AC0-FD34E75DA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F5CCD-B337-4256-B317-FFE858F9E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075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7424EF3-1113-4A79-B9C5-2DC0A0559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410CC05-3582-4B31-B520-B80CF0EC71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7F287B7-CB45-43B3-ACE0-E7E9130008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B3481-0F08-406F-861A-A58AA4D70C6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440A35B-C194-4AF5-A6EC-98D0376D1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5310D89-9BC1-42CD-9158-C14BC4DB6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F5CCD-B337-4256-B317-FFE858F9E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140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8990D85-1922-4457-A864-F61A0D71D325}"/>
              </a:ext>
            </a:extLst>
          </p:cNvPr>
          <p:cNvSpPr/>
          <p:nvPr/>
        </p:nvSpPr>
        <p:spPr>
          <a:xfrm>
            <a:off x="849745" y="2228671"/>
            <a:ext cx="10104581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pl-PL" altLang="zh-CN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Susza czynnikiem ograniczającym produkcję roślinną</a:t>
            </a:r>
          </a:p>
          <a:p>
            <a:pPr algn="ctr"/>
            <a:endParaRPr kumimoji="1" lang="pl-PL" altLang="zh-CN" sz="3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kumimoji="1" lang="pl-PL" altLang="zh-CN" sz="3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2800" b="1" dirty="0">
                <a:solidFill>
                  <a:srgbClr val="F2F2F2"/>
                </a:solidFill>
              </a:rPr>
              <a:t>Prof. dr hab. inż. Grzegorz Żurek</a:t>
            </a:r>
            <a:endParaRPr kumimoji="1" lang="pl-PL" altLang="zh-CN" sz="2800" b="1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kumimoji="1" lang="pl-PL" altLang="zh-CN" sz="1600" b="1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kumimoji="1" lang="pl-PL" altLang="zh-CN" sz="1600" b="1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kumimoji="1" lang="pl-PL" altLang="zh-CN" sz="1600" b="1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1" lang="pl-PL" altLang="zh-CN" b="1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g.zurek@ihar.edu.pl</a:t>
            </a:r>
            <a:endParaRPr kumimoji="1" lang="en-US" altLang="zh-CN" b="1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az 2" descr="Obraz zawierający tekst, flaga, Czcionka, logo&#10;&#10;Opis wygenerowany automatycznie">
            <a:extLst>
              <a:ext uri="{FF2B5EF4-FFF2-40B4-BE49-F238E27FC236}">
                <a16:creationId xmlns:a16="http://schemas.microsoft.com/office/drawing/2014/main" id="{CBC9E332-C8DE-4940-B682-1B4797EB56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086" y="4618816"/>
            <a:ext cx="2038462" cy="1333951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1040D040-E8B1-4E2C-B41C-E3DBB3867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0452" y="4421290"/>
            <a:ext cx="1884932" cy="133395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C4F4AA8F-156A-49AF-9943-A3C1590A10D8}"/>
              </a:ext>
            </a:extLst>
          </p:cNvPr>
          <p:cNvSpPr txBox="1"/>
          <p:nvPr/>
        </p:nvSpPr>
        <p:spPr>
          <a:xfrm>
            <a:off x="685800" y="6198577"/>
            <a:ext cx="10498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>
                <a:solidFill>
                  <a:schemeClr val="bg1"/>
                </a:solidFill>
              </a:rPr>
              <a:t>Konferencja pt. „Gospodarowanie zasobami wody w rolnictwie i na obszarach wiejskich”, 8 października 2025 r.</a:t>
            </a:r>
          </a:p>
        </p:txBody>
      </p:sp>
    </p:spTree>
    <p:extLst>
      <p:ext uri="{BB962C8B-B14F-4D97-AF65-F5344CB8AC3E}">
        <p14:creationId xmlns:p14="http://schemas.microsoft.com/office/powerpoint/2010/main" val="1542783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86CA02C6-5FBD-4E02-BDFB-EC85A5B9E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9814"/>
            <a:ext cx="10515600" cy="700874"/>
          </a:xfrm>
        </p:spPr>
        <p:txBody>
          <a:bodyPr>
            <a:normAutofit fontScale="90000"/>
          </a:bodyPr>
          <a:lstStyle/>
          <a:p>
            <a:r>
              <a:rPr lang="pl-PL" b="1" dirty="0">
                <a:latin typeface="Palatino Linotype" panose="02040502050505030304" pitchFamily="18" charset="0"/>
              </a:rPr>
              <a:t>Dlaczego susza jest problemem dla roślin?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729380F-E52A-4966-ACB8-D96111BE17DA}"/>
              </a:ext>
            </a:extLst>
          </p:cNvPr>
          <p:cNvSpPr txBox="1"/>
          <p:nvPr/>
        </p:nvSpPr>
        <p:spPr>
          <a:xfrm>
            <a:off x="1362364" y="1982343"/>
            <a:ext cx="10515599" cy="41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3600" dirty="0">
                <a:latin typeface="Palatino Linotype" panose="02040502050505030304" pitchFamily="18" charset="0"/>
              </a:rPr>
              <a:t>Fotosynteza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3600" dirty="0">
                <a:latin typeface="Palatino Linotype" panose="02040502050505030304" pitchFamily="18" charset="0"/>
              </a:rPr>
              <a:t>Termoregulacja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3600" dirty="0">
                <a:latin typeface="Palatino Linotype" panose="02040502050505030304" pitchFamily="18" charset="0"/>
              </a:rPr>
              <a:t>Transport składników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3600" dirty="0">
                <a:latin typeface="Palatino Linotype" panose="02040502050505030304" pitchFamily="18" charset="0"/>
              </a:rPr>
              <a:t>Turgor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3600" dirty="0">
                <a:latin typeface="Palatino Linotype" panose="02040502050505030304" pitchFamily="18" charset="0"/>
              </a:rPr>
              <a:t>Odporność </a:t>
            </a:r>
          </a:p>
        </p:txBody>
      </p:sp>
    </p:spTree>
    <p:extLst>
      <p:ext uri="{BB962C8B-B14F-4D97-AF65-F5344CB8AC3E}">
        <p14:creationId xmlns:p14="http://schemas.microsoft.com/office/powerpoint/2010/main" val="959984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86CA02C6-5FBD-4E02-BDFB-EC85A5B9E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9814"/>
            <a:ext cx="10515600" cy="700874"/>
          </a:xfrm>
        </p:spPr>
        <p:txBody>
          <a:bodyPr>
            <a:normAutofit fontScale="90000"/>
          </a:bodyPr>
          <a:lstStyle/>
          <a:p>
            <a:r>
              <a:rPr lang="pl-PL" b="1" dirty="0">
                <a:latin typeface="Palatino Linotype" panose="02040502050505030304" pitchFamily="18" charset="0"/>
              </a:rPr>
              <a:t>Dlaczego susza jest problemem dla roślin?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1AADBCC-84B8-40AD-A78D-5E463285C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0400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latin typeface="Palatino Linotype" panose="02040502050505030304" pitchFamily="18" charset="0"/>
              </a:rPr>
              <a:t>Podstawową reakcją na brak wody jest </a:t>
            </a:r>
            <a:r>
              <a:rPr lang="pl-PL" b="1" dirty="0">
                <a:latin typeface="Palatino Linotype" panose="02040502050505030304" pitchFamily="18" charset="0"/>
              </a:rPr>
              <a:t>zamykanie aparatów szparkowych </a:t>
            </a:r>
            <a:r>
              <a:rPr lang="pl-PL" dirty="0">
                <a:latin typeface="Palatino Linotype" panose="02040502050505030304" pitchFamily="18" charset="0"/>
              </a:rPr>
              <a:t>– aby ograniczyć transpirację czyli ucieczkę wody z rośliny …</a:t>
            </a:r>
          </a:p>
          <a:p>
            <a:pPr marL="0" indent="0">
              <a:buNone/>
            </a:pPr>
            <a:r>
              <a:rPr lang="pl-PL" dirty="0">
                <a:latin typeface="Palatino Linotype" panose="02040502050505030304" pitchFamily="18" charset="0"/>
              </a:rPr>
              <a:t>Jest to reakcja </a:t>
            </a:r>
            <a:r>
              <a:rPr lang="pl-PL" b="1" dirty="0">
                <a:latin typeface="Palatino Linotype" panose="02040502050505030304" pitchFamily="18" charset="0"/>
              </a:rPr>
              <a:t>obronna</a:t>
            </a:r>
            <a:r>
              <a:rPr lang="pl-PL" dirty="0">
                <a:latin typeface="Palatino Linotype" panose="02040502050505030304" pitchFamily="18" charset="0"/>
              </a:rPr>
              <a:t>, jednocześnie uniemożliwiająca pobieranie </a:t>
            </a:r>
            <a:r>
              <a:rPr lang="pl-PL" b="1" dirty="0">
                <a:latin typeface="Palatino Linotype" panose="02040502050505030304" pitchFamily="18" charset="0"/>
              </a:rPr>
              <a:t>CO</a:t>
            </a:r>
            <a:r>
              <a:rPr lang="pl-PL" b="1" baseline="-25000" dirty="0">
                <a:latin typeface="Palatino Linotype" panose="02040502050505030304" pitchFamily="18" charset="0"/>
              </a:rPr>
              <a:t>2</a:t>
            </a:r>
            <a:r>
              <a:rPr lang="pl-PL" dirty="0">
                <a:latin typeface="Palatino Linotype" panose="02040502050505030304" pitchFamily="18" charset="0"/>
              </a:rPr>
              <a:t> – kluczowego elementu fotosyntezy…</a:t>
            </a:r>
          </a:p>
          <a:p>
            <a:pPr marL="0" indent="0">
              <a:buNone/>
            </a:pPr>
            <a:endParaRPr lang="pl-PL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endParaRPr lang="pl-PL" dirty="0">
              <a:latin typeface="Palatino Linotype" panose="02040502050505030304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F93F2390-9123-4932-9615-75A39E52A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4944" y="1877775"/>
            <a:ext cx="4887013" cy="498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60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86CA02C6-5FBD-4E02-BDFB-EC85A5B9E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9814"/>
            <a:ext cx="10515600" cy="700874"/>
          </a:xfrm>
        </p:spPr>
        <p:txBody>
          <a:bodyPr>
            <a:normAutofit fontScale="90000"/>
          </a:bodyPr>
          <a:lstStyle/>
          <a:p>
            <a:r>
              <a:rPr lang="pl-PL" b="1" dirty="0">
                <a:latin typeface="Palatino Linotype" panose="02040502050505030304" pitchFamily="18" charset="0"/>
              </a:rPr>
              <a:t>Dlaczego susza jest problemem dla roślin?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93CE60A-F3B5-41E7-B59E-8FDE4A920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163" cy="4351338"/>
          </a:xfrm>
        </p:spPr>
        <p:txBody>
          <a:bodyPr/>
          <a:lstStyle/>
          <a:p>
            <a:pPr marL="0" indent="0">
              <a:buNone/>
            </a:pPr>
            <a:r>
              <a:rPr lang="pl-PL" dirty="0">
                <a:latin typeface="Palatino Linotype" panose="02040502050505030304" pitchFamily="18" charset="0"/>
              </a:rPr>
              <a:t>Konsekwencją reakcji obronnej jest spowolnienie fotosyntezy –&gt; spadek produkcji biomasy.</a:t>
            </a:r>
          </a:p>
          <a:p>
            <a:pPr marL="0" indent="0">
              <a:buNone/>
            </a:pPr>
            <a:r>
              <a:rPr lang="pl-PL" dirty="0">
                <a:latin typeface="Palatino Linotype" panose="02040502050505030304" pitchFamily="18" charset="0"/>
              </a:rPr>
              <a:t>Jest to tzw. </a:t>
            </a:r>
            <a:r>
              <a:rPr lang="pl-PL" b="1" dirty="0">
                <a:latin typeface="Palatino Linotype" panose="02040502050505030304" pitchFamily="18" charset="0"/>
              </a:rPr>
              <a:t>kompromis fizjologiczny </a:t>
            </a:r>
            <a:r>
              <a:rPr lang="pl-PL" dirty="0">
                <a:latin typeface="Palatino Linotype" panose="02040502050505030304" pitchFamily="18" charset="0"/>
              </a:rPr>
              <a:t>– przetrwać za wszelką cenę …</a:t>
            </a:r>
          </a:p>
        </p:txBody>
      </p:sp>
      <p:pic>
        <p:nvPicPr>
          <p:cNvPr id="8" name="Obraz 7" descr="Obraz zawierający skala, drewniany&#10;&#10;Opis wygenerowany automatycznie">
            <a:extLst>
              <a:ext uri="{FF2B5EF4-FFF2-40B4-BE49-F238E27FC236}">
                <a16:creationId xmlns:a16="http://schemas.microsoft.com/office/drawing/2014/main" id="{67942195-668A-45FF-BD68-4F8BD1AC2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327" y="2217190"/>
            <a:ext cx="4351338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187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86CA02C6-5FBD-4E02-BDFB-EC85A5B9E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9814"/>
            <a:ext cx="10515600" cy="700874"/>
          </a:xfrm>
        </p:spPr>
        <p:txBody>
          <a:bodyPr>
            <a:normAutofit fontScale="90000"/>
          </a:bodyPr>
          <a:lstStyle/>
          <a:p>
            <a:r>
              <a:rPr lang="pl-PL" b="1" dirty="0">
                <a:latin typeface="Palatino Linotype" panose="02040502050505030304" pitchFamily="18" charset="0"/>
              </a:rPr>
              <a:t>Dlaczego susza jest problemem dla roślin?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1AADBCC-84B8-40AD-A78D-5E463285C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79037" cy="4351338"/>
          </a:xfrm>
        </p:spPr>
        <p:txBody>
          <a:bodyPr/>
          <a:lstStyle/>
          <a:p>
            <a:pPr marL="0" indent="0">
              <a:buNone/>
            </a:pPr>
            <a:r>
              <a:rPr lang="pl-PL" dirty="0">
                <a:latin typeface="Palatino Linotype" panose="02040502050505030304" pitchFamily="18" charset="0"/>
              </a:rPr>
              <a:t>Są również tzw. </a:t>
            </a:r>
            <a:r>
              <a:rPr lang="pl-PL" b="1" dirty="0">
                <a:latin typeface="Palatino Linotype" panose="02040502050505030304" pitchFamily="18" charset="0"/>
              </a:rPr>
              <a:t>ukryte koszty suszy</a:t>
            </a:r>
            <a:r>
              <a:rPr lang="pl-PL" dirty="0">
                <a:latin typeface="Palatino Linotype" panose="02040502050505030304" pitchFamily="18" charset="0"/>
              </a:rPr>
              <a:t>, wynikające z braku oczekiwanej efektywności  nawożenia. </a:t>
            </a:r>
          </a:p>
          <a:p>
            <a:pPr marL="0" indent="0">
              <a:buNone/>
            </a:pPr>
            <a:r>
              <a:rPr lang="pl-PL" dirty="0">
                <a:latin typeface="Palatino Linotype" panose="02040502050505030304" pitchFamily="18" charset="0"/>
              </a:rPr>
              <a:t>Jest to najbardziej dotkliwe w przypadku nawozów azotowych zwłaszcza tych w formie mocznika lub roztworu saletrzano-mocznikowego (RSM).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258637DE-FDD1-404E-9C4E-E6C7FC58D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1547" y="2215299"/>
            <a:ext cx="4217709" cy="4217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3390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7C65101-FF15-45F3-9A4B-051799744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19" y="2407643"/>
            <a:ext cx="11203161" cy="358218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AC85B23-8BA3-4247-B87A-A5956D7BAEA6}"/>
              </a:ext>
            </a:extLst>
          </p:cNvPr>
          <p:cNvSpPr txBox="1"/>
          <p:nvPr/>
        </p:nvSpPr>
        <p:spPr>
          <a:xfrm>
            <a:off x="2001627" y="1083892"/>
            <a:ext cx="8444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1B1C1D"/>
                </a:solidFill>
                <a:effectLst/>
                <a:latin typeface="Palatino Linotype" panose="02040502050505030304" pitchFamily="18" charset="0"/>
                <a:ea typeface="Google Sans Text"/>
              </a:rPr>
              <a:t>Występowanie suszy w Polsce według upraw i regionów (na podstawie danych z raportów IUNG-PIB, 2025)</a:t>
            </a:r>
            <a:endParaRPr lang="pl-PL" sz="2400" b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242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DF0A11D4-3108-49CF-9A90-9ADD229AE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848" y="186016"/>
            <a:ext cx="6533560" cy="1807305"/>
          </a:xfrm>
        </p:spPr>
        <p:txBody>
          <a:bodyPr>
            <a:normAutofit/>
          </a:bodyPr>
          <a:lstStyle/>
          <a:p>
            <a:r>
              <a:rPr lang="pl-PL" sz="4100" b="1" dirty="0">
                <a:latin typeface="Palatino Linotype" panose="02040502050505030304" pitchFamily="18" charset="0"/>
              </a:rPr>
              <a:t>Bezpośrednie i pośrednie straty w produkcji …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F88722A-ACC4-4D94-A3B2-4BE9D657D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792" y="1838227"/>
            <a:ext cx="5962784" cy="4338736"/>
          </a:xfrm>
        </p:spPr>
        <p:txBody>
          <a:bodyPr>
            <a:normAutofit/>
          </a:bodyPr>
          <a:lstStyle/>
          <a:p>
            <a:r>
              <a:rPr lang="pl-PL" sz="2400" dirty="0">
                <a:effectLst/>
                <a:latin typeface="Palatino Linotype" panose="02040502050505030304" pitchFamily="18" charset="0"/>
                <a:ea typeface="Google Sans Text"/>
              </a:rPr>
              <a:t>Wartość plonów traconych przeciętnie co roku w Polsce w wyniku susz  - ok. </a:t>
            </a:r>
            <a:r>
              <a:rPr lang="pl-PL" sz="2400" b="1" dirty="0">
                <a:effectLst/>
                <a:latin typeface="Palatino Linotype" panose="02040502050505030304" pitchFamily="18" charset="0"/>
                <a:ea typeface="Google Sans Text"/>
              </a:rPr>
              <a:t>6,5 miliarda złotych</a:t>
            </a:r>
            <a:r>
              <a:rPr lang="pl-PL" sz="2400" dirty="0">
                <a:effectLst/>
                <a:latin typeface="Palatino Linotype" panose="02040502050505030304" pitchFamily="18" charset="0"/>
                <a:ea typeface="Google Sans Text"/>
              </a:rPr>
              <a:t>. </a:t>
            </a:r>
          </a:p>
          <a:p>
            <a:r>
              <a:rPr lang="pl-PL" sz="2400" dirty="0">
                <a:latin typeface="Palatino Linotype" panose="02040502050505030304" pitchFamily="18" charset="0"/>
                <a:ea typeface="Google Sans Text"/>
              </a:rPr>
              <a:t>S</a:t>
            </a:r>
            <a:r>
              <a:rPr lang="pl-PL" sz="2400" dirty="0">
                <a:effectLst/>
                <a:latin typeface="Palatino Linotype" panose="02040502050505030304" pitchFamily="18" charset="0"/>
                <a:ea typeface="Google Sans Text"/>
              </a:rPr>
              <a:t>zacuje się, że w najtrudniejszych okresach straty te mogły przekraczać 50% plonów, a w rekordowo suchym roku 2006  - aż </a:t>
            </a:r>
            <a:r>
              <a:rPr lang="pl-PL" sz="2400" b="1" dirty="0">
                <a:effectLst/>
                <a:latin typeface="Palatino Linotype" panose="02040502050505030304" pitchFamily="18" charset="0"/>
                <a:ea typeface="Google Sans Text"/>
              </a:rPr>
              <a:t>10 miliardów złotych</a:t>
            </a:r>
            <a:r>
              <a:rPr lang="pl-PL" sz="2400" dirty="0">
                <a:effectLst/>
                <a:latin typeface="Palatino Linotype" panose="02040502050505030304" pitchFamily="18" charset="0"/>
                <a:ea typeface="Google Sans Text"/>
              </a:rPr>
              <a:t>.</a:t>
            </a:r>
            <a:endParaRPr lang="pl-PL" sz="2400" baseline="30000" dirty="0">
              <a:latin typeface="Palatino Linotype" panose="02040502050505030304" pitchFamily="18" charset="0"/>
              <a:ea typeface="Google Sans Text"/>
            </a:endParaRPr>
          </a:p>
          <a:p>
            <a:r>
              <a:rPr lang="pl-PL" sz="2400" dirty="0">
                <a:effectLst/>
                <a:latin typeface="Palatino Linotype" panose="02040502050505030304" pitchFamily="18" charset="0"/>
                <a:ea typeface="Google Sans Text"/>
              </a:rPr>
              <a:t>Koszty te są częściowo niwelowane przez państwowe programy pomocowe. </a:t>
            </a:r>
          </a:p>
          <a:p>
            <a:endParaRPr lang="pl-PL" sz="2400" dirty="0">
              <a:latin typeface="Palatino Linotype" panose="0204050205050503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E67809E-7B5B-492D-8C96-F1D2E9CAEF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17" r="11237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50059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DF0A11D4-3108-49CF-9A90-9ADD229AE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848" y="186016"/>
            <a:ext cx="6533560" cy="1807305"/>
          </a:xfrm>
        </p:spPr>
        <p:txBody>
          <a:bodyPr>
            <a:normAutofit/>
          </a:bodyPr>
          <a:lstStyle/>
          <a:p>
            <a:r>
              <a:rPr lang="pl-PL" sz="4100" b="1" dirty="0">
                <a:latin typeface="Palatino Linotype" panose="02040502050505030304" pitchFamily="18" charset="0"/>
              </a:rPr>
              <a:t>Bezpośrednie i pośrednie straty w produkcji …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F88722A-ACC4-4D94-A3B2-4BE9D657D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792" y="1838227"/>
            <a:ext cx="5962784" cy="4338736"/>
          </a:xfrm>
        </p:spPr>
        <p:txBody>
          <a:bodyPr>
            <a:normAutofit/>
          </a:bodyPr>
          <a:lstStyle/>
          <a:p>
            <a:r>
              <a:rPr lang="pl-PL" sz="2400" dirty="0">
                <a:effectLst/>
                <a:latin typeface="Palatino Linotype" panose="02040502050505030304" pitchFamily="18" charset="0"/>
                <a:ea typeface="Google Sans Text"/>
              </a:rPr>
              <a:t>Według raportu NIK z 2021 roku, pomoc państwa dla rolników wzrosła z około </a:t>
            </a:r>
            <a:r>
              <a:rPr lang="pl-PL" sz="2400" b="1" dirty="0">
                <a:effectLst/>
                <a:latin typeface="Palatino Linotype" panose="02040502050505030304" pitchFamily="18" charset="0"/>
                <a:ea typeface="Google Sans Text"/>
              </a:rPr>
              <a:t>500 milionów </a:t>
            </a:r>
            <a:r>
              <a:rPr lang="pl-PL" sz="2400" dirty="0">
                <a:effectLst/>
                <a:latin typeface="Palatino Linotype" panose="02040502050505030304" pitchFamily="18" charset="0"/>
                <a:ea typeface="Google Sans Text"/>
              </a:rPr>
              <a:t>złotych w 2015 roku do ponad </a:t>
            </a:r>
            <a:r>
              <a:rPr lang="pl-PL" sz="2400" b="1" dirty="0">
                <a:effectLst/>
                <a:latin typeface="Palatino Linotype" panose="02040502050505030304" pitchFamily="18" charset="0"/>
                <a:ea typeface="Google Sans Text"/>
              </a:rPr>
              <a:t>2 miliardów złotych </a:t>
            </a:r>
            <a:r>
              <a:rPr lang="pl-PL" sz="2400" dirty="0">
                <a:effectLst/>
                <a:latin typeface="Palatino Linotype" panose="02040502050505030304" pitchFamily="18" charset="0"/>
                <a:ea typeface="Google Sans Text"/>
              </a:rPr>
              <a:t>w 2018 roku i niemal </a:t>
            </a:r>
            <a:r>
              <a:rPr lang="pl-PL" sz="2400" b="1" dirty="0">
                <a:effectLst/>
                <a:latin typeface="Palatino Linotype" panose="02040502050505030304" pitchFamily="18" charset="0"/>
                <a:ea typeface="Google Sans Text"/>
              </a:rPr>
              <a:t>1,9 miliarda złotych </a:t>
            </a:r>
            <a:r>
              <a:rPr lang="pl-PL" sz="2400" dirty="0">
                <a:effectLst/>
                <a:latin typeface="Palatino Linotype" panose="02040502050505030304" pitchFamily="18" charset="0"/>
                <a:ea typeface="Google Sans Text"/>
              </a:rPr>
              <a:t>w 2019 roku.</a:t>
            </a:r>
          </a:p>
          <a:p>
            <a:r>
              <a:rPr lang="pl-PL" sz="2400" dirty="0">
                <a:effectLst/>
                <a:latin typeface="Palatino Linotype" panose="02040502050505030304" pitchFamily="18" charset="0"/>
                <a:ea typeface="Google Sans Text"/>
              </a:rPr>
              <a:t>W 2024 roku, w ramach trzech programów pomocowych, do rolników poszkodowanych w wyniku suszy trafiło ponad </a:t>
            </a:r>
            <a:r>
              <a:rPr lang="pl-PL" sz="2400" b="1" dirty="0">
                <a:effectLst/>
                <a:latin typeface="Palatino Linotype" panose="02040502050505030304" pitchFamily="18" charset="0"/>
                <a:ea typeface="Google Sans Text"/>
              </a:rPr>
              <a:t>205 milionów złotych</a:t>
            </a:r>
            <a:r>
              <a:rPr lang="pl-PL" sz="2400" dirty="0">
                <a:effectLst/>
                <a:latin typeface="Palatino Linotype" panose="02040502050505030304" pitchFamily="18" charset="0"/>
                <a:ea typeface="Google Sans Text"/>
              </a:rPr>
              <a:t>.</a:t>
            </a:r>
            <a:endParaRPr lang="pl-PL" sz="2400" dirty="0">
              <a:effectLst/>
              <a:latin typeface="Palatino Linotype" panose="02040502050505030304" pitchFamily="18" charset="0"/>
              <a:ea typeface="Arial" panose="020B0604020202020204" pitchFamily="34" charset="0"/>
            </a:endParaRPr>
          </a:p>
          <a:p>
            <a:endParaRPr lang="pl-PL" sz="2400" dirty="0">
              <a:latin typeface="Palatino Linotype" panose="0204050205050503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E67809E-7B5B-492D-8C96-F1D2E9CAEF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17" r="11237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63228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DF0A11D4-3108-49CF-9A90-9ADD229AE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848" y="186016"/>
            <a:ext cx="6533560" cy="1807305"/>
          </a:xfrm>
        </p:spPr>
        <p:txBody>
          <a:bodyPr>
            <a:normAutofit/>
          </a:bodyPr>
          <a:lstStyle/>
          <a:p>
            <a:r>
              <a:rPr lang="pl-PL" sz="4100" b="1" dirty="0">
                <a:latin typeface="Palatino Linotype" panose="02040502050505030304" pitchFamily="18" charset="0"/>
              </a:rPr>
              <a:t>Bezpośrednie i pośrednie straty w produkcji …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F88722A-ACC4-4D94-A3B2-4BE9D657D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792" y="1838227"/>
            <a:ext cx="5962784" cy="4338736"/>
          </a:xfrm>
        </p:spPr>
        <p:txBody>
          <a:bodyPr>
            <a:normAutofit lnSpcReduction="10000"/>
          </a:bodyPr>
          <a:lstStyle/>
          <a:p>
            <a:r>
              <a:rPr lang="pl-PL" sz="2400" dirty="0">
                <a:latin typeface="Palatino Linotype" panose="02040502050505030304" pitchFamily="18" charset="0"/>
              </a:rPr>
              <a:t>Zmniejszona ilość plonów z hektara prowadzi do </a:t>
            </a:r>
            <a:r>
              <a:rPr lang="pl-PL" sz="2400" b="1" dirty="0">
                <a:latin typeface="Palatino Linotype" panose="02040502050505030304" pitchFamily="18" charset="0"/>
              </a:rPr>
              <a:t>wzrostu cen rynkowych</a:t>
            </a:r>
            <a:r>
              <a:rPr lang="pl-PL" sz="2400" dirty="0">
                <a:latin typeface="Palatino Linotype" panose="02040502050505030304" pitchFamily="18" charset="0"/>
              </a:rPr>
              <a:t> warzyw, owoców i zbóż. </a:t>
            </a:r>
          </a:p>
          <a:p>
            <a:r>
              <a:rPr lang="pl-PL" sz="2400" dirty="0">
                <a:latin typeface="Palatino Linotype" panose="02040502050505030304" pitchFamily="18" charset="0"/>
              </a:rPr>
              <a:t>Susza wpływa na jakość produktów … co ma dalsze konsekwencje dla łańcucha dostaw. </a:t>
            </a:r>
          </a:p>
          <a:p>
            <a:r>
              <a:rPr lang="pl-PL" sz="2400" dirty="0">
                <a:latin typeface="Palatino Linotype" panose="02040502050505030304" pitchFamily="18" charset="0"/>
              </a:rPr>
              <a:t>Plony uzyskane po okresie suszy często charakteryzują się </a:t>
            </a:r>
            <a:r>
              <a:rPr lang="pl-PL" sz="2400" b="1" dirty="0">
                <a:latin typeface="Palatino Linotype" panose="02040502050505030304" pitchFamily="18" charset="0"/>
              </a:rPr>
              <a:t>gorszymi parametrami </a:t>
            </a:r>
            <a:r>
              <a:rPr lang="pl-PL" sz="2400" dirty="0">
                <a:latin typeface="Palatino Linotype" panose="02040502050505030304" pitchFamily="18" charset="0"/>
              </a:rPr>
              <a:t>– są mniej atrakcyjne dla konsumenta i słabiej się przechowują.</a:t>
            </a:r>
          </a:p>
          <a:p>
            <a:r>
              <a:rPr lang="pl-PL" sz="2400" dirty="0">
                <a:latin typeface="Palatino Linotype" panose="02040502050505030304" pitchFamily="18" charset="0"/>
              </a:rPr>
              <a:t>W efekcie, </a:t>
            </a:r>
            <a:r>
              <a:rPr lang="pl-PL" sz="2400" b="1" dirty="0">
                <a:latin typeface="Palatino Linotype" panose="02040502050505030304" pitchFamily="18" charset="0"/>
              </a:rPr>
              <a:t>wzrastają</a:t>
            </a:r>
            <a:r>
              <a:rPr lang="pl-PL" sz="2400" dirty="0">
                <a:latin typeface="Palatino Linotype" panose="02040502050505030304" pitchFamily="18" charset="0"/>
              </a:rPr>
              <a:t> również </a:t>
            </a:r>
            <a:r>
              <a:rPr lang="pl-PL" sz="2400" b="1" dirty="0">
                <a:latin typeface="Palatino Linotype" panose="02040502050505030304" pitchFamily="18" charset="0"/>
              </a:rPr>
              <a:t>ceny produktów przetworzonych</a:t>
            </a:r>
            <a:r>
              <a:rPr lang="pl-PL" sz="2400" dirty="0">
                <a:latin typeface="Palatino Linotype" panose="02040502050505030304" pitchFamily="18" charset="0"/>
              </a:rPr>
              <a:t>. </a:t>
            </a:r>
          </a:p>
          <a:p>
            <a:endParaRPr lang="pl-PL" sz="2400" dirty="0">
              <a:latin typeface="Palatino Linotype" panose="0204050205050503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E67809E-7B5B-492D-8C96-F1D2E9CAEF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17" r="11237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43226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A8310A-8C61-45B1-B4C3-D90578EB9016}"/>
              </a:ext>
            </a:extLst>
          </p:cNvPr>
          <p:cNvSpPr txBox="1">
            <a:spLocks/>
          </p:cNvSpPr>
          <p:nvPr/>
        </p:nvSpPr>
        <p:spPr>
          <a:xfrm>
            <a:off x="624674" y="896265"/>
            <a:ext cx="3808933" cy="8250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kumimoji="1" lang="pl-PL" sz="3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BC8E5AD0-458B-4A12-BB8E-5AE65FCBA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5643"/>
            <a:ext cx="10515600" cy="825045"/>
          </a:xfrm>
        </p:spPr>
        <p:txBody>
          <a:bodyPr/>
          <a:lstStyle/>
          <a:p>
            <a:r>
              <a:rPr lang="pl-PL" b="1" dirty="0">
                <a:latin typeface="Palatino Linotype" panose="02040502050505030304" pitchFamily="18" charset="0"/>
              </a:rPr>
              <a:t>Co można zrobić?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BCB3A1C-8976-4962-9E92-A3C658E29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62979" cy="2416437"/>
          </a:xfrm>
        </p:spPr>
        <p:txBody>
          <a:bodyPr>
            <a:normAutofit fontScale="92500" lnSpcReduction="10000"/>
          </a:bodyPr>
          <a:lstStyle/>
          <a:p>
            <a:r>
              <a:rPr lang="pl-PL" sz="3600" dirty="0">
                <a:latin typeface="Palatino Linotype" panose="02040502050505030304" pitchFamily="18" charset="0"/>
              </a:rPr>
              <a:t>Finansowanie programów dot. retencji (PG Wody Polskie)</a:t>
            </a:r>
          </a:p>
          <a:p>
            <a:r>
              <a:rPr lang="pl-PL" sz="3600" dirty="0">
                <a:latin typeface="Palatino Linotype" panose="02040502050505030304" pitchFamily="18" charset="0"/>
              </a:rPr>
              <a:t>Odszkodowania dla rolników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E1F7A53-8800-4FAB-BDC1-294A2E54C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103" y="1825625"/>
            <a:ext cx="4792745" cy="4792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536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4A56CA06-6A65-4977-8862-627F99849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949" y="1244048"/>
            <a:ext cx="1508289" cy="1508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0A8310A-8C61-45B1-B4C3-D90578EB9016}"/>
              </a:ext>
            </a:extLst>
          </p:cNvPr>
          <p:cNvSpPr txBox="1">
            <a:spLocks/>
          </p:cNvSpPr>
          <p:nvPr/>
        </p:nvSpPr>
        <p:spPr>
          <a:xfrm>
            <a:off x="624674" y="896265"/>
            <a:ext cx="3808933" cy="8250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kumimoji="1" lang="pl-PL" sz="3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BC8E5AD0-458B-4A12-BB8E-5AE65FCBA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5643"/>
            <a:ext cx="10515600" cy="825045"/>
          </a:xfrm>
        </p:spPr>
        <p:txBody>
          <a:bodyPr/>
          <a:lstStyle/>
          <a:p>
            <a:r>
              <a:rPr lang="pl-PL" b="1" dirty="0">
                <a:latin typeface="Palatino Linotype" panose="02040502050505030304" pitchFamily="18" charset="0"/>
              </a:rPr>
              <a:t>Co można zrobić?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B52797A5-0609-4450-B807-A97161DF6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08" y="3029220"/>
            <a:ext cx="11116383" cy="2913621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64AB5815-8F2D-40A7-8277-26DF388E4E07}"/>
              </a:ext>
            </a:extLst>
          </p:cNvPr>
          <p:cNvSpPr txBox="1"/>
          <p:nvPr/>
        </p:nvSpPr>
        <p:spPr>
          <a:xfrm>
            <a:off x="1015786" y="1998193"/>
            <a:ext cx="8976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Palatino Linotype" panose="02040502050505030304" pitchFamily="18" charset="0"/>
              </a:rPr>
              <a:t>Rodzaje wsparcia finansowego dla rolników poszkodowanych przez suszę w 2024 roku (na podstawie danych z programów ARiMR)</a:t>
            </a:r>
          </a:p>
        </p:txBody>
      </p:sp>
    </p:spTree>
    <p:extLst>
      <p:ext uri="{BB962C8B-B14F-4D97-AF65-F5344CB8AC3E}">
        <p14:creationId xmlns:p14="http://schemas.microsoft.com/office/powerpoint/2010/main" val="4005781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>
            <a:extLst>
              <a:ext uri="{FF2B5EF4-FFF2-40B4-BE49-F238E27FC236}">
                <a16:creationId xmlns:a16="http://schemas.microsoft.com/office/drawing/2014/main" id="{EB247726-4123-473C-8CB2-C521997AC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5902" y="804318"/>
            <a:ext cx="643159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pl-PL" altLang="pl-P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</a:br>
            <a:endParaRPr kumimoji="0" lang="pl-PL" altLang="pl-PL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E32853D-492D-4845-B9E4-352E6E08AF0A}"/>
              </a:ext>
            </a:extLst>
          </p:cNvPr>
          <p:cNvSpPr txBox="1"/>
          <p:nvPr/>
        </p:nvSpPr>
        <p:spPr>
          <a:xfrm>
            <a:off x="744717" y="1127484"/>
            <a:ext cx="105280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latin typeface="Monotype Corsiva" panose="03010101010201010101" pitchFamily="66" charset="0"/>
              </a:rPr>
              <a:t>„Woda jest siłą napędową wszelkiej natury.”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9CD7EE7-169A-44EA-A72B-12CC2E975D15}"/>
              </a:ext>
            </a:extLst>
          </p:cNvPr>
          <p:cNvSpPr txBox="1"/>
          <p:nvPr/>
        </p:nvSpPr>
        <p:spPr>
          <a:xfrm>
            <a:off x="7437748" y="2000012"/>
            <a:ext cx="435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lbertus Extra Bold" panose="020E0802040304020204" pitchFamily="34" charset="0"/>
              </a:rPr>
              <a:t>Leonardo Da Vinci (1452 – 1519)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AAB8FB14-4578-4C07-871C-DFFFFB09C52E}"/>
              </a:ext>
            </a:extLst>
          </p:cNvPr>
          <p:cNvSpPr txBox="1"/>
          <p:nvPr/>
        </p:nvSpPr>
        <p:spPr>
          <a:xfrm>
            <a:off x="744717" y="3307850"/>
            <a:ext cx="106145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latin typeface="Albertus" panose="020E0702040304020204" pitchFamily="34" charset="0"/>
              </a:rPr>
              <a:t>"Woda ma kluczowe znaczenie dla zrównoważonego rozwoju, w tym integralności środowiska oraz łagodzenia ubóstwa i głodu, i jest niezbędna dla zdrowia i dobrobytu człowieka."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BC7A62E-C2D4-4D3B-8474-8B556FC550AD}"/>
              </a:ext>
            </a:extLst>
          </p:cNvPr>
          <p:cNvSpPr txBox="1"/>
          <p:nvPr/>
        </p:nvSpPr>
        <p:spPr>
          <a:xfrm>
            <a:off x="7682844" y="5545850"/>
            <a:ext cx="435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lbertus Extra Bold" panose="020E0802040304020204" pitchFamily="34" charset="0"/>
              </a:rPr>
              <a:t>ONZ (1945 - …..)</a:t>
            </a:r>
          </a:p>
        </p:txBody>
      </p:sp>
    </p:spTree>
    <p:extLst>
      <p:ext uri="{BB962C8B-B14F-4D97-AF65-F5344CB8AC3E}">
        <p14:creationId xmlns:p14="http://schemas.microsoft.com/office/powerpoint/2010/main" val="102182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A8310A-8C61-45B1-B4C3-D90578EB9016}"/>
              </a:ext>
            </a:extLst>
          </p:cNvPr>
          <p:cNvSpPr txBox="1">
            <a:spLocks/>
          </p:cNvSpPr>
          <p:nvPr/>
        </p:nvSpPr>
        <p:spPr>
          <a:xfrm>
            <a:off x="624674" y="896265"/>
            <a:ext cx="3808933" cy="8250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kumimoji="1" lang="pl-PL" sz="3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3873C530-9678-42E9-8AC1-725DD74B8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5643"/>
            <a:ext cx="10515600" cy="825045"/>
          </a:xfrm>
        </p:spPr>
        <p:txBody>
          <a:bodyPr/>
          <a:lstStyle/>
          <a:p>
            <a:r>
              <a:rPr lang="pl-PL" b="1" dirty="0">
                <a:latin typeface="Palatino Linotype" panose="02040502050505030304" pitchFamily="18" charset="0"/>
              </a:rPr>
              <a:t>Fundamentalny problem …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22DBBE4-915E-4FFB-A6F9-45B180F44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926" y="1825625"/>
            <a:ext cx="663401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rgbClr val="1B1C1D"/>
                </a:solidFill>
                <a:effectLst/>
                <a:latin typeface="Palatino Linotype" panose="02040502050505030304" pitchFamily="18" charset="0"/>
                <a:ea typeface="Google Sans Text"/>
              </a:rPr>
              <a:t>… </a:t>
            </a:r>
            <a:r>
              <a:rPr lang="pl-PL" sz="2400" dirty="0">
                <a:solidFill>
                  <a:srgbClr val="1B1C1D"/>
                </a:solidFill>
                <a:effectLst/>
                <a:latin typeface="Palatino Linotype" panose="02040502050505030304" pitchFamily="18" charset="0"/>
                <a:ea typeface="Google Sans Text"/>
              </a:rPr>
              <a:t>polski model zarządzania kryzysowego to </a:t>
            </a:r>
            <a:r>
              <a:rPr lang="pl-PL" sz="2400" b="1" dirty="0">
                <a:solidFill>
                  <a:srgbClr val="1B1C1D"/>
                </a:solidFill>
                <a:effectLst/>
                <a:latin typeface="Palatino Linotype" panose="02040502050505030304" pitchFamily="18" charset="0"/>
                <a:ea typeface="Google Sans Text"/>
              </a:rPr>
              <a:t>pomocy reaktywna</a:t>
            </a:r>
            <a:r>
              <a:rPr lang="pl-PL" sz="2400" dirty="0">
                <a:solidFill>
                  <a:srgbClr val="1B1C1D"/>
                </a:solidFill>
                <a:effectLst/>
                <a:latin typeface="Palatino Linotype" panose="02040502050505030304" pitchFamily="18" charset="0"/>
                <a:ea typeface="Google Sans Text"/>
              </a:rPr>
              <a:t>, miliardy złotych na doraźne odszkodowania dla poszkodowanych rolników</a:t>
            </a:r>
            <a:r>
              <a:rPr lang="pl-PL" sz="2400" dirty="0">
                <a:solidFill>
                  <a:srgbClr val="1B1C1D"/>
                </a:solidFill>
                <a:latin typeface="Palatino Linotype" panose="02040502050505030304" pitchFamily="18" charset="0"/>
                <a:ea typeface="Google Sans Text"/>
              </a:rPr>
              <a:t> …</a:t>
            </a:r>
            <a:endParaRPr lang="pl-PL" sz="2400" dirty="0">
              <a:solidFill>
                <a:srgbClr val="1B1C1D"/>
              </a:solidFill>
              <a:effectLst/>
              <a:latin typeface="Palatino Linotype" panose="02040502050505030304" pitchFamily="18" charset="0"/>
              <a:ea typeface="Google Sans Text"/>
            </a:endParaRPr>
          </a:p>
          <a:p>
            <a:pPr marL="0" indent="0">
              <a:buNone/>
            </a:pPr>
            <a:r>
              <a:rPr lang="pl-PL" sz="2400" dirty="0">
                <a:solidFill>
                  <a:srgbClr val="1B1C1D"/>
                </a:solidFill>
                <a:effectLst/>
                <a:latin typeface="Palatino Linotype" panose="02040502050505030304" pitchFamily="18" charset="0"/>
                <a:ea typeface="Google Sans Text"/>
              </a:rPr>
              <a:t>zamiast na </a:t>
            </a:r>
            <a:r>
              <a:rPr lang="pl-PL" sz="2400" b="1" dirty="0">
                <a:solidFill>
                  <a:srgbClr val="1B1C1D"/>
                </a:solidFill>
                <a:effectLst/>
                <a:latin typeface="Palatino Linotype" panose="02040502050505030304" pitchFamily="18" charset="0"/>
                <a:ea typeface="Google Sans Text"/>
              </a:rPr>
              <a:t>proaktywne, wielkoskalowe inwestycje</a:t>
            </a:r>
            <a:r>
              <a:rPr lang="pl-PL" sz="2400" dirty="0">
                <a:solidFill>
                  <a:srgbClr val="1B1C1D"/>
                </a:solidFill>
                <a:effectLst/>
                <a:latin typeface="Palatino Linotype" panose="02040502050505030304" pitchFamily="18" charset="0"/>
                <a:ea typeface="Google Sans Text"/>
              </a:rPr>
              <a:t> w infrastrukturę retencyjną, które zapobiegałyby stratom w przyszłości.</a:t>
            </a:r>
          </a:p>
          <a:p>
            <a:pPr marL="0" indent="0">
              <a:buNone/>
            </a:pPr>
            <a:endParaRPr lang="pl-PL" sz="3600" dirty="0">
              <a:latin typeface="Palatino Linotype" panose="0204050205050503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C4AFFC8-CEA2-4FF7-8E0C-169F19114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927" y="1825625"/>
            <a:ext cx="4351338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8909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A8310A-8C61-45B1-B4C3-D90578EB9016}"/>
              </a:ext>
            </a:extLst>
          </p:cNvPr>
          <p:cNvSpPr txBox="1">
            <a:spLocks/>
          </p:cNvSpPr>
          <p:nvPr/>
        </p:nvSpPr>
        <p:spPr>
          <a:xfrm>
            <a:off x="624674" y="896265"/>
            <a:ext cx="3808933" cy="8250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kumimoji="1" lang="pl-PL" sz="3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3873C530-9678-42E9-8AC1-725DD74B8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5643"/>
            <a:ext cx="10515600" cy="825045"/>
          </a:xfrm>
        </p:spPr>
        <p:txBody>
          <a:bodyPr/>
          <a:lstStyle/>
          <a:p>
            <a:r>
              <a:rPr lang="pl-PL" b="1" dirty="0">
                <a:latin typeface="Palatino Linotype" panose="02040502050505030304" pitchFamily="18" charset="0"/>
              </a:rPr>
              <a:t>Fundamentalny problem …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22DBBE4-915E-4FFB-A6F9-45B180F44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926" y="1825625"/>
            <a:ext cx="698500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4000" dirty="0">
                <a:solidFill>
                  <a:srgbClr val="1B1C1D"/>
                </a:solidFill>
                <a:effectLst/>
                <a:latin typeface="Palatino Linotype" panose="02040502050505030304" pitchFamily="18" charset="0"/>
                <a:ea typeface="Google Sans Text"/>
              </a:rPr>
              <a:t>Taki model jest </a:t>
            </a:r>
            <a:r>
              <a:rPr lang="pl-PL" sz="4000" b="1" dirty="0">
                <a:solidFill>
                  <a:srgbClr val="1B1C1D"/>
                </a:solidFill>
                <a:effectLst/>
                <a:latin typeface="Palatino Linotype" panose="02040502050505030304" pitchFamily="18" charset="0"/>
                <a:ea typeface="Google Sans Text"/>
              </a:rPr>
              <a:t>ekonomicznie nieefektywny</a:t>
            </a:r>
            <a:r>
              <a:rPr lang="pl-PL" sz="4000" dirty="0">
                <a:solidFill>
                  <a:srgbClr val="1B1C1D"/>
                </a:solidFill>
                <a:effectLst/>
                <a:latin typeface="Palatino Linotype" panose="02040502050505030304" pitchFamily="18" charset="0"/>
                <a:ea typeface="Google Sans Text"/>
              </a:rPr>
              <a:t> i nie rozwiązuje systemowego problemu deficytu wody.</a:t>
            </a:r>
            <a:endParaRPr lang="pl-PL" sz="4000" dirty="0">
              <a:effectLst/>
              <a:latin typeface="Palatino Linotype" panose="02040502050505030304" pitchFamily="18" charset="0"/>
              <a:ea typeface="Arial" panose="020B0604020202020204" pitchFamily="34" charset="0"/>
            </a:endParaRPr>
          </a:p>
          <a:p>
            <a:endParaRPr lang="pl-PL" sz="3600" dirty="0">
              <a:latin typeface="Palatino Linotype" panose="0204050205050503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C4AFFC8-CEA2-4FF7-8E0C-169F19114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927" y="1825625"/>
            <a:ext cx="4351338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4343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A8310A-8C61-45B1-B4C3-D90578EB9016}"/>
              </a:ext>
            </a:extLst>
          </p:cNvPr>
          <p:cNvSpPr txBox="1">
            <a:spLocks/>
          </p:cNvSpPr>
          <p:nvPr/>
        </p:nvSpPr>
        <p:spPr>
          <a:xfrm>
            <a:off x="624674" y="896265"/>
            <a:ext cx="3808933" cy="8250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kumimoji="1" lang="pl-PL" sz="3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BC8E5AD0-458B-4A12-BB8E-5AE65FCBA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5643"/>
            <a:ext cx="10515600" cy="825045"/>
          </a:xfrm>
        </p:spPr>
        <p:txBody>
          <a:bodyPr/>
          <a:lstStyle/>
          <a:p>
            <a:r>
              <a:rPr lang="pl-PL" b="1" dirty="0">
                <a:latin typeface="Palatino Linotype" panose="02040502050505030304" pitchFamily="18" charset="0"/>
              </a:rPr>
              <a:t>Co można zrobić?  … agrotechnika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F98B898-4213-4A9E-8E54-3F6DE29EE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71" y="2092699"/>
            <a:ext cx="11115658" cy="328057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11F5C07-5C7F-4E33-9088-7FCDA27A12A2}"/>
              </a:ext>
            </a:extLst>
          </p:cNvPr>
          <p:cNvSpPr txBox="1"/>
          <p:nvPr/>
        </p:nvSpPr>
        <p:spPr>
          <a:xfrm>
            <a:off x="537328" y="5850955"/>
            <a:ext cx="10816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Palatino Linotype" panose="02040502050505030304" pitchFamily="18" charset="0"/>
              </a:rPr>
              <a:t>* burak (cukrowy, pastewny), marchew, pietruszka, łubin, lucerna, koniczyna czerwona, komonica, słonecznik, mak, rzepak ozimy, len </a:t>
            </a:r>
          </a:p>
        </p:txBody>
      </p:sp>
    </p:spTree>
    <p:extLst>
      <p:ext uri="{BB962C8B-B14F-4D97-AF65-F5344CB8AC3E}">
        <p14:creationId xmlns:p14="http://schemas.microsoft.com/office/powerpoint/2010/main" val="749055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A8310A-8C61-45B1-B4C3-D90578EB9016}"/>
              </a:ext>
            </a:extLst>
          </p:cNvPr>
          <p:cNvSpPr txBox="1">
            <a:spLocks/>
          </p:cNvSpPr>
          <p:nvPr/>
        </p:nvSpPr>
        <p:spPr>
          <a:xfrm>
            <a:off x="624674" y="896265"/>
            <a:ext cx="3808933" cy="8250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kumimoji="1" lang="pl-PL" sz="3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BC8E5AD0-458B-4A12-BB8E-5AE65FCBA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5643"/>
            <a:ext cx="10515600" cy="825045"/>
          </a:xfrm>
        </p:spPr>
        <p:txBody>
          <a:bodyPr/>
          <a:lstStyle/>
          <a:p>
            <a:r>
              <a:rPr lang="pl-PL" b="1" dirty="0">
                <a:latin typeface="Palatino Linotype" panose="02040502050505030304" pitchFamily="18" charset="0"/>
              </a:rPr>
              <a:t>Co można zrobić? … nawożenie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00A59D1-365E-46C3-AEB0-BB454F434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66964"/>
            <a:ext cx="10585293" cy="402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63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A8310A-8C61-45B1-B4C3-D90578EB9016}"/>
              </a:ext>
            </a:extLst>
          </p:cNvPr>
          <p:cNvSpPr txBox="1">
            <a:spLocks/>
          </p:cNvSpPr>
          <p:nvPr/>
        </p:nvSpPr>
        <p:spPr>
          <a:xfrm>
            <a:off x="624674" y="896265"/>
            <a:ext cx="3808933" cy="8250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kumimoji="1" lang="pl-PL" sz="3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BC8E5AD0-458B-4A12-BB8E-5AE65FCBA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5643"/>
            <a:ext cx="10515600" cy="825045"/>
          </a:xfrm>
        </p:spPr>
        <p:txBody>
          <a:bodyPr/>
          <a:lstStyle/>
          <a:p>
            <a:r>
              <a:rPr lang="pl-PL" b="1" dirty="0">
                <a:latin typeface="Palatino Linotype" panose="02040502050505030304" pitchFamily="18" charset="0"/>
              </a:rPr>
              <a:t>Co można zrobić? … NGT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4F476B3-A8DC-415A-A0CC-0E08188E4F8E}"/>
              </a:ext>
            </a:extLst>
          </p:cNvPr>
          <p:cNvSpPr txBox="1"/>
          <p:nvPr/>
        </p:nvSpPr>
        <p:spPr>
          <a:xfrm>
            <a:off x="1253764" y="2696065"/>
            <a:ext cx="50904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>
                <a:latin typeface="Palatino Linotype" panose="02040502050505030304" pitchFamily="18" charset="0"/>
              </a:rPr>
              <a:t>Postęp biologiczny – nowe techniki genomowe (NGT)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6AE68C1-9894-4719-B381-5F68C478A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8938" y="2374980"/>
            <a:ext cx="4086519" cy="4086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7109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6F401391-EC7A-4063-9FD0-3AC4D4E8D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5643"/>
            <a:ext cx="10515600" cy="825045"/>
          </a:xfrm>
        </p:spPr>
        <p:txBody>
          <a:bodyPr>
            <a:normAutofit/>
          </a:bodyPr>
          <a:lstStyle/>
          <a:p>
            <a:r>
              <a:rPr lang="pl-PL" sz="2800" b="1" dirty="0">
                <a:solidFill>
                  <a:srgbClr val="1B1C1D"/>
                </a:solidFill>
                <a:effectLst/>
                <a:latin typeface="Palatino Linotype" panose="02040502050505030304" pitchFamily="18" charset="0"/>
                <a:ea typeface="Google Sans"/>
              </a:rPr>
              <a:t>Rekomendacje dla rolników i przedsiębiorców (poziom mikro)</a:t>
            </a:r>
            <a:endParaRPr lang="pl-PL" sz="6000" dirty="0">
              <a:latin typeface="Palatino Linotype" panose="02040502050505030304" pitchFamily="18" charset="0"/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A935747-72AA-4571-8DA3-0709CD6F9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352" y="1825624"/>
            <a:ext cx="11199043" cy="4876833"/>
          </a:xfrm>
        </p:spPr>
        <p:txBody>
          <a:bodyPr>
            <a:normAutofit/>
          </a:bodyPr>
          <a:lstStyle/>
          <a:p>
            <a:r>
              <a:rPr lang="pl-PL" sz="2400" b="1" dirty="0">
                <a:latin typeface="Palatino Linotype" panose="02040502050505030304" pitchFamily="18" charset="0"/>
              </a:rPr>
              <a:t>Zmiana myślenia o suszy </a:t>
            </a:r>
            <a:r>
              <a:rPr lang="pl-PL" sz="2400" dirty="0">
                <a:latin typeface="Palatino Linotype" panose="02040502050505030304" pitchFamily="18" charset="0"/>
              </a:rPr>
              <a:t>- należy traktować suszę jako </a:t>
            </a:r>
            <a:r>
              <a:rPr lang="pl-PL" sz="2400" u="sng" dirty="0">
                <a:latin typeface="Palatino Linotype" panose="02040502050505030304" pitchFamily="18" charset="0"/>
              </a:rPr>
              <a:t>stały element planowania biznesowego, </a:t>
            </a:r>
            <a:r>
              <a:rPr lang="pl-PL" sz="2400" dirty="0">
                <a:latin typeface="Palatino Linotype" panose="02040502050505030304" pitchFamily="18" charset="0"/>
              </a:rPr>
              <a:t>a nie jako incydent. Oznacza to strategiczne, a nie doraźne, podejście do problemu.</a:t>
            </a:r>
          </a:p>
          <a:p>
            <a:r>
              <a:rPr lang="pl-PL" sz="2400" b="1" dirty="0">
                <a:latin typeface="Palatino Linotype" panose="02040502050505030304" pitchFamily="18" charset="0"/>
              </a:rPr>
              <a:t>Wdrażanie agrotechniki retencyjnej</a:t>
            </a:r>
            <a:r>
              <a:rPr lang="pl-PL" sz="2400" dirty="0">
                <a:latin typeface="Palatino Linotype" panose="02040502050505030304" pitchFamily="18" charset="0"/>
              </a:rPr>
              <a:t> – np. uprawa konserwująca, płodozmian z roślinami wykształcającymi głęboki (palowy) system korzeniowy, zwiększanie zawartości próchnicy w glebie  - to najbardziej efektywne i opłacalne metody walki z suszą na poziomie gospodarstwa.</a:t>
            </a:r>
          </a:p>
          <a:p>
            <a:r>
              <a:rPr lang="pl-PL" sz="2400" b="1" dirty="0">
                <a:latin typeface="Palatino Linotype" panose="02040502050505030304" pitchFamily="18" charset="0"/>
              </a:rPr>
              <a:t>Zbilansowane nawożenie i biostymulacja</a:t>
            </a:r>
            <a:r>
              <a:rPr lang="pl-PL" sz="2400" dirty="0">
                <a:latin typeface="Palatino Linotype" panose="02040502050505030304" pitchFamily="18" charset="0"/>
              </a:rPr>
              <a:t> - nawożenie należy postrzegać jako </a:t>
            </a:r>
            <a:r>
              <a:rPr lang="pl-PL" sz="2400" u="sng" dirty="0">
                <a:latin typeface="Palatino Linotype" panose="02040502050505030304" pitchFamily="18" charset="0"/>
              </a:rPr>
              <a:t>narzędzie budowania odporności roślin</a:t>
            </a:r>
            <a:r>
              <a:rPr lang="pl-PL" sz="2400" dirty="0">
                <a:latin typeface="Palatino Linotype" panose="02040502050505030304" pitchFamily="18" charset="0"/>
              </a:rPr>
              <a:t>, a nie tylko jako czynnik plonotwórczy. Użycie biostymulatorów może dodatkowo wzmocnić naturalne mechanizmy obronne roślin.</a:t>
            </a:r>
          </a:p>
          <a:p>
            <a:endParaRPr lang="pl-PL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8498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6F401391-EC7A-4063-9FD0-3AC4D4E8D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5643"/>
            <a:ext cx="10515600" cy="825045"/>
          </a:xfrm>
        </p:spPr>
        <p:txBody>
          <a:bodyPr>
            <a:normAutofit/>
          </a:bodyPr>
          <a:lstStyle/>
          <a:p>
            <a:r>
              <a:rPr lang="pl-PL" sz="2800" b="1" dirty="0">
                <a:solidFill>
                  <a:srgbClr val="1B1C1D"/>
                </a:solidFill>
                <a:effectLst/>
                <a:latin typeface="Palatino Linotype" panose="02040502050505030304" pitchFamily="18" charset="0"/>
                <a:ea typeface="Google Sans"/>
              </a:rPr>
              <a:t>Rekomendacje dla rolników i przedsiębiorców (poziom mikro)</a:t>
            </a:r>
            <a:endParaRPr lang="pl-PL" sz="6000" dirty="0">
              <a:latin typeface="Palatino Linotype" panose="02040502050505030304" pitchFamily="18" charset="0"/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A935747-72AA-4571-8DA3-0709CD6F9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353" y="1825624"/>
            <a:ext cx="11321591" cy="4876833"/>
          </a:xfrm>
        </p:spPr>
        <p:txBody>
          <a:bodyPr>
            <a:normAutofit/>
          </a:bodyPr>
          <a:lstStyle/>
          <a:p>
            <a:r>
              <a:rPr lang="pl-PL" b="1" dirty="0">
                <a:latin typeface="Palatino Linotype" panose="02040502050505030304" pitchFamily="18" charset="0"/>
              </a:rPr>
              <a:t>Inwestycje w nawadnianie - </a:t>
            </a:r>
            <a:r>
              <a:rPr lang="pl-PL" dirty="0">
                <a:latin typeface="Palatino Linotype" panose="02040502050505030304" pitchFamily="18" charset="0"/>
              </a:rPr>
              <a:t>w regionach najbardziej zagrożonych, inwestycje w systemy nawadniania precyzyjnego, powinny być traktowane jako </a:t>
            </a:r>
            <a:r>
              <a:rPr lang="pl-PL" u="sng" dirty="0">
                <a:latin typeface="Palatino Linotype" panose="02040502050505030304" pitchFamily="18" charset="0"/>
              </a:rPr>
              <a:t>długoterminowa strategia zwiększania rentowności i stabilności produkcji</a:t>
            </a:r>
            <a:r>
              <a:rPr lang="pl-PL" dirty="0">
                <a:latin typeface="Palatino Linotype" panose="02040502050505030304" pitchFamily="18" charset="0"/>
              </a:rPr>
              <a:t>.</a:t>
            </a:r>
          </a:p>
          <a:p>
            <a:r>
              <a:rPr lang="pl-PL" b="1" dirty="0">
                <a:latin typeface="Palatino Linotype" panose="02040502050505030304" pitchFamily="18" charset="0"/>
              </a:rPr>
              <a:t>Zarządzanie ryzykiem finansowym - </a:t>
            </a:r>
            <a:r>
              <a:rPr lang="pl-PL" dirty="0">
                <a:latin typeface="Palatino Linotype" panose="02040502050505030304" pitchFamily="18" charset="0"/>
              </a:rPr>
              <a:t>aktywne korzystanie z dostępnych programów pomocowych, ubezpieczeń oraz bieżące monitorowanie danych z IUNG-PIB jest kluczowe dla minimalizowania strat w przypadku wystąpienia suszy.</a:t>
            </a:r>
          </a:p>
          <a:p>
            <a:endParaRPr lang="pl-PL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5473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3D659374-E3EC-45B4-8925-30182867E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2680"/>
            <a:ext cx="10515600" cy="748008"/>
          </a:xfrm>
        </p:spPr>
        <p:txBody>
          <a:bodyPr>
            <a:normAutofit/>
          </a:bodyPr>
          <a:lstStyle/>
          <a:p>
            <a:r>
              <a:rPr lang="pl-PL" sz="2800" b="1" dirty="0">
                <a:solidFill>
                  <a:srgbClr val="1B1C1D"/>
                </a:solidFill>
                <a:effectLst/>
                <a:latin typeface="Palatino Linotype" panose="02040502050505030304" pitchFamily="18" charset="0"/>
                <a:ea typeface="Google Sans"/>
              </a:rPr>
              <a:t>Rekomendacje dla decydentów i instytucji (poziom makro)</a:t>
            </a:r>
            <a:endParaRPr lang="pl-PL" sz="6000" b="1" dirty="0">
              <a:latin typeface="Palatino Linotype" panose="02040502050505030304" pitchFamily="18" charset="0"/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8698790-803E-4B99-9113-3162CEA45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690780" cy="4351338"/>
          </a:xfrm>
        </p:spPr>
        <p:txBody>
          <a:bodyPr>
            <a:normAutofit/>
          </a:bodyPr>
          <a:lstStyle/>
          <a:p>
            <a:r>
              <a:rPr lang="pl-PL" b="1" dirty="0">
                <a:latin typeface="Palatino Linotype" panose="02040502050505030304" pitchFamily="18" charset="0"/>
              </a:rPr>
              <a:t>Przesunięcie priorytetów - </a:t>
            </a:r>
            <a:r>
              <a:rPr lang="pl-PL" dirty="0">
                <a:latin typeface="Palatino Linotype" panose="02040502050505030304" pitchFamily="18" charset="0"/>
              </a:rPr>
              <a:t>konieczne jest odejście od modelu reaktywnej pomocy finansowej na rzecz proaktywnych, wielkoskalowych inwestycji w retencję wodną. </a:t>
            </a:r>
          </a:p>
          <a:p>
            <a:r>
              <a:rPr lang="pl-PL" b="1" dirty="0">
                <a:latin typeface="Palatino Linotype" panose="02040502050505030304" pitchFamily="18" charset="0"/>
              </a:rPr>
              <a:t>Ujednolicenie prawa </a:t>
            </a:r>
            <a:r>
              <a:rPr lang="pl-PL" dirty="0">
                <a:latin typeface="Palatino Linotype" panose="02040502050505030304" pitchFamily="18" charset="0"/>
              </a:rPr>
              <a:t>– wymagane jest skoordynowanie polityk rolnych i wodnych na poziomie krajowym i europejskim, tak aby cele produkcyjne nie podważały celów środowiskowych.</a:t>
            </a:r>
          </a:p>
          <a:p>
            <a:endParaRPr lang="pl-PL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9377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3D659374-E3EC-45B4-8925-30182867E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2680"/>
            <a:ext cx="10515600" cy="748008"/>
          </a:xfrm>
        </p:spPr>
        <p:txBody>
          <a:bodyPr>
            <a:normAutofit/>
          </a:bodyPr>
          <a:lstStyle/>
          <a:p>
            <a:r>
              <a:rPr lang="pl-PL" sz="2800" b="1" dirty="0">
                <a:solidFill>
                  <a:srgbClr val="1B1C1D"/>
                </a:solidFill>
                <a:effectLst/>
                <a:latin typeface="Palatino Linotype" panose="02040502050505030304" pitchFamily="18" charset="0"/>
                <a:ea typeface="Google Sans"/>
              </a:rPr>
              <a:t>Rekomendacje dla decydentów i instytucji (poziom makro)</a:t>
            </a:r>
            <a:endParaRPr lang="pl-PL" sz="6000" b="1" dirty="0">
              <a:latin typeface="Palatino Linotype" panose="02040502050505030304" pitchFamily="18" charset="0"/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8698790-803E-4B99-9113-3162CEA45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061" y="1825625"/>
            <a:ext cx="11114201" cy="4351338"/>
          </a:xfrm>
        </p:spPr>
        <p:txBody>
          <a:bodyPr>
            <a:normAutofit/>
          </a:bodyPr>
          <a:lstStyle/>
          <a:p>
            <a:r>
              <a:rPr lang="pl-PL" b="1" dirty="0">
                <a:latin typeface="Palatino Linotype" panose="02040502050505030304" pitchFamily="18" charset="0"/>
              </a:rPr>
              <a:t>Modernizacja regulacji </a:t>
            </a:r>
            <a:r>
              <a:rPr lang="pl-PL" dirty="0">
                <a:latin typeface="Palatino Linotype" panose="02040502050505030304" pitchFamily="18" charset="0"/>
              </a:rPr>
              <a:t>- pilne uproszczenie przepisów dotyczących wdrażania nowych technik genomowych (NGT) w rolnictwie. Otwarcie dostępu do tych technologii  = dostęp do odmian tolerancyjnych na suszę =  zwiększenie konkurencyjności i odporności sektora.</a:t>
            </a:r>
          </a:p>
          <a:p>
            <a:r>
              <a:rPr lang="pl-PL" b="1" dirty="0">
                <a:latin typeface="Palatino Linotype" panose="02040502050505030304" pitchFamily="18" charset="0"/>
              </a:rPr>
              <a:t>Wzmacnianie współpracy </a:t>
            </a:r>
            <a:r>
              <a:rPr lang="pl-PL" dirty="0">
                <a:latin typeface="Palatino Linotype" panose="02040502050505030304" pitchFamily="18" charset="0"/>
              </a:rPr>
              <a:t>- budowa spójnego systemu zarządzania wodą. Połączenie działań na poziomie centralnym, regionalnym i lokalnym, z uwzględnieniem doświadczeń innych krajów (np. Hiszpania).</a:t>
            </a:r>
          </a:p>
          <a:p>
            <a:endParaRPr lang="pl-PL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320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0EB02937-43E8-4378-8E25-51A6C8A03FFD}"/>
              </a:ext>
            </a:extLst>
          </p:cNvPr>
          <p:cNvSpPr txBox="1"/>
          <p:nvPr/>
        </p:nvSpPr>
        <p:spPr>
          <a:xfrm>
            <a:off x="739223" y="3892090"/>
            <a:ext cx="665463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sz="1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pl-PL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Radzików</a:t>
            </a:r>
            <a:br>
              <a:rPr lang="pl-PL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05-870 Błonie</a:t>
            </a:r>
            <a:br>
              <a:rPr lang="pl-PL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tel. +48 22 733 45 00</a:t>
            </a:r>
            <a:br>
              <a:rPr lang="pl-PL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NIP: 529 000 70 29</a:t>
            </a:r>
            <a:br>
              <a:rPr lang="pl-PL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REGON: 000079480</a:t>
            </a:r>
            <a:br>
              <a:rPr lang="pl-PL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 postbox@ihar.edu.pl</a:t>
            </a:r>
          </a:p>
          <a:p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www.ihar.edu.pl/</a:t>
            </a:r>
          </a:p>
        </p:txBody>
      </p:sp>
      <p:sp>
        <p:nvSpPr>
          <p:cNvPr id="6" name="矩形 1">
            <a:extLst>
              <a:ext uri="{FF2B5EF4-FFF2-40B4-BE49-F238E27FC236}">
                <a16:creationId xmlns:a16="http://schemas.microsoft.com/office/drawing/2014/main" id="{F2E7EB20-4B4F-4A8B-B3AF-16552FB918AD}"/>
              </a:ext>
            </a:extLst>
          </p:cNvPr>
          <p:cNvSpPr/>
          <p:nvPr/>
        </p:nvSpPr>
        <p:spPr>
          <a:xfrm>
            <a:off x="1810986" y="2442690"/>
            <a:ext cx="85700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pl-PL" altLang="zh-CN" sz="2800" b="1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Dziękuję za uwagę.</a:t>
            </a:r>
            <a:endParaRPr kumimoji="1" lang="en-US" altLang="zh-CN" sz="2800" b="1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F2A81A6-EC61-4F86-A080-35712CDD50A8}"/>
              </a:ext>
            </a:extLst>
          </p:cNvPr>
          <p:cNvSpPr txBox="1"/>
          <p:nvPr/>
        </p:nvSpPr>
        <p:spPr>
          <a:xfrm>
            <a:off x="6988630" y="3892090"/>
            <a:ext cx="44641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dr hab. inż. Grzegorz  Żurek</a:t>
            </a:r>
          </a:p>
          <a:p>
            <a:endParaRPr lang="pl-PL" sz="1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Dane kontaktowe: g.zurek@ihar.edu.pl </a:t>
            </a:r>
            <a:br>
              <a:rPr lang="pl-PL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1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264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2F204841-3AC7-4320-98BB-7CBD54034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736" y="1085603"/>
            <a:ext cx="10515600" cy="870556"/>
          </a:xfrm>
        </p:spPr>
        <p:txBody>
          <a:bodyPr>
            <a:normAutofit/>
          </a:bodyPr>
          <a:lstStyle/>
          <a:p>
            <a:r>
              <a:rPr lang="pl-PL" sz="4800" b="1" dirty="0">
                <a:latin typeface="Palatino Linotype" panose="02040502050505030304" pitchFamily="18" charset="0"/>
              </a:rPr>
              <a:t>Zamiast planu prezentacji …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EB2853A-2A3A-4BD3-A221-83F8881D5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204" y="2042860"/>
            <a:ext cx="1114192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>
                <a:latin typeface="Palatino Linotype" panose="02040502050505030304" pitchFamily="18" charset="0"/>
              </a:rPr>
              <a:t>Susza rolnicza w Polsce nie jest już zjawiskiem rzadkim, lecz staje się </a:t>
            </a:r>
            <a:r>
              <a:rPr lang="pl-PL" sz="3600" b="1" dirty="0">
                <a:latin typeface="Palatino Linotype" panose="02040502050505030304" pitchFamily="18" charset="0"/>
              </a:rPr>
              <a:t>trwałą cechą klimatyczną</a:t>
            </a:r>
            <a:r>
              <a:rPr lang="pl-PL" sz="3600" dirty="0">
                <a:latin typeface="Palatino Linotype" panose="02040502050505030304" pitchFamily="18" charset="0"/>
              </a:rPr>
              <a:t>,  zagrażającą produkcji roślinnej i bezpieczeństwu żywnościowemu.</a:t>
            </a:r>
          </a:p>
          <a:p>
            <a:pPr marL="0" indent="0">
              <a:buNone/>
            </a:pPr>
            <a:r>
              <a:rPr lang="pl-PL" sz="3600" dirty="0">
                <a:latin typeface="Palatino Linotype" panose="02040502050505030304" pitchFamily="18" charset="0"/>
              </a:rPr>
              <a:t>Historycznie, susze występowały w Polsce średnio co 4 - 5 lat. Jednak od 2011 roku obserwuje się </a:t>
            </a:r>
            <a:r>
              <a:rPr lang="pl-PL" sz="3600" b="1" dirty="0">
                <a:latin typeface="Palatino Linotype" panose="02040502050505030304" pitchFamily="18" charset="0"/>
              </a:rPr>
              <a:t>permanentną suszę letnią</a:t>
            </a:r>
            <a:r>
              <a:rPr lang="pl-PL" sz="3600" dirty="0">
                <a:latin typeface="Palatino Linotype" panose="02040502050505030304" pitchFamily="18" charset="0"/>
              </a:rPr>
              <a:t>, co wskazuje na nowy, niepokojący trend.</a:t>
            </a:r>
          </a:p>
          <a:p>
            <a:pPr marL="0" indent="0">
              <a:buNone/>
            </a:pPr>
            <a:endParaRPr lang="pl-PL" sz="36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111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919B6350-C8FB-41A4-82AE-54D0A8B54AC5}"/>
              </a:ext>
            </a:extLst>
          </p:cNvPr>
          <p:cNvSpPr txBox="1">
            <a:spLocks/>
          </p:cNvSpPr>
          <p:nvPr/>
        </p:nvSpPr>
        <p:spPr>
          <a:xfrm>
            <a:off x="799293" y="1994917"/>
            <a:ext cx="10239493" cy="34241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915AF1FB-38A2-43FA-95BA-02B309FFF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871" y="845622"/>
            <a:ext cx="11569831" cy="25833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>
                <a:latin typeface="Palatino Linotype" panose="02040502050505030304" pitchFamily="18" charset="0"/>
              </a:rPr>
              <a:t>Modele klimatyczne prognozują częstsze i poważniejsze susze w przyszłości,</a:t>
            </a:r>
            <a:r>
              <a:rPr lang="pl-PL" dirty="0">
                <a:latin typeface="Palatino Linotype" panose="02040502050505030304" pitchFamily="18" charset="0"/>
              </a:rPr>
              <a:t> a dowody na ich rosnące skutki wymagają natychmiastowych działań na wszystkich szczeblach polityki, międzynarodowych wysiłków i zobowiązań.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77C3FC1-B2D9-416D-B1B6-ADE49164CE40}"/>
              </a:ext>
            </a:extLst>
          </p:cNvPr>
          <p:cNvSpPr txBox="1"/>
          <p:nvPr/>
        </p:nvSpPr>
        <p:spPr>
          <a:xfrm>
            <a:off x="6096000" y="3900792"/>
            <a:ext cx="5651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(EU, World </a:t>
            </a:r>
            <a:r>
              <a:rPr kumimoji="0" lang="pl-PL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Drought</a:t>
            </a:r>
            <a:r>
              <a:rPr kumimoji="0" lang="pl-PL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Atlas, 2024)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008F9A9-E86C-4176-9FA7-B30553D76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338" y="2817952"/>
            <a:ext cx="4936744" cy="3292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8399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469E87E-853F-494C-B7E5-55E8EDEF474C}"/>
              </a:ext>
            </a:extLst>
          </p:cNvPr>
          <p:cNvSpPr txBox="1"/>
          <p:nvPr/>
        </p:nvSpPr>
        <p:spPr>
          <a:xfrm>
            <a:off x="615644" y="1008669"/>
            <a:ext cx="113752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Według najnowszych szacunków, susze o nasileniu określanym dotychczas jako „1 na 100 lat” mogą w najbliższej przyszłości pojawiać się co </a:t>
            </a: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2 do 5 lat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…. (PNAS, 2024)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56CB526-0197-4C86-BEA4-8104BA28FDC0}"/>
              </a:ext>
            </a:extLst>
          </p:cNvPr>
          <p:cNvSpPr txBox="1"/>
          <p:nvPr/>
        </p:nvSpPr>
        <p:spPr>
          <a:xfrm>
            <a:off x="6205980" y="2817952"/>
            <a:ext cx="59860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Badania sugerują, że globalne konsekwencje narastającej suszy zostały </a:t>
            </a: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niedoszacowane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. Wzrost jej intensywności najbardziej dotknie obszary suche i o mniejszej bioróżnorodności.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1D6EFCE-CA63-4071-928F-DBCCB8963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338" y="2817952"/>
            <a:ext cx="4936744" cy="3292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424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0356C778-2083-4131-A89A-2230ABA2B3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8" r="2500" b="36678"/>
          <a:stretch/>
        </p:blipFill>
        <p:spPr>
          <a:xfrm>
            <a:off x="472911" y="1072278"/>
            <a:ext cx="11246177" cy="422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FE3EEA44-5D84-4F5D-9718-0692EECB9348}"/>
              </a:ext>
            </a:extLst>
          </p:cNvPr>
          <p:cNvSpPr txBox="1"/>
          <p:nvPr/>
        </p:nvSpPr>
        <p:spPr>
          <a:xfrm>
            <a:off x="863337" y="5688233"/>
            <a:ext cx="10465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Ryzyko zagrożenia suszą dla rolnictwa (uprawy nie nawadniane sztucznie). [wg.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Meza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i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wsp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. 2020]</a:t>
            </a:r>
          </a:p>
        </p:txBody>
      </p:sp>
    </p:spTree>
    <p:extLst>
      <p:ext uri="{BB962C8B-B14F-4D97-AF65-F5344CB8AC3E}">
        <p14:creationId xmlns:p14="http://schemas.microsoft.com/office/powerpoint/2010/main" val="161352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5590F6B1-66F4-44BD-A837-AC109257357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2620651" y="1876021"/>
            <a:ext cx="7089973" cy="4565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39C1FD1D-C733-439D-90B4-62920E0888D5}"/>
              </a:ext>
            </a:extLst>
          </p:cNvPr>
          <p:cNvSpPr txBox="1"/>
          <p:nvPr/>
        </p:nvSpPr>
        <p:spPr>
          <a:xfrm>
            <a:off x="2310121" y="791344"/>
            <a:ext cx="7571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latin typeface="Palatino Linotype" panose="02040502050505030304" pitchFamily="18" charset="0"/>
              </a:rPr>
              <a:t>Obszary zagrożone suszą oraz powodziami w Polsce (</a:t>
            </a:r>
            <a:r>
              <a:rPr lang="pl-PL" sz="2400" b="1" dirty="0" err="1">
                <a:latin typeface="Palatino Linotype" panose="02040502050505030304" pitchFamily="18" charset="0"/>
              </a:rPr>
              <a:t>wp</a:t>
            </a:r>
            <a:r>
              <a:rPr lang="pl-PL" sz="2400" b="1" dirty="0">
                <a:latin typeface="Palatino Linotype" panose="02040502050505030304" pitchFamily="18" charset="0"/>
              </a:rPr>
              <a:t>. PGW Wody Polskie, 2025)</a:t>
            </a:r>
          </a:p>
        </p:txBody>
      </p:sp>
    </p:spTree>
    <p:extLst>
      <p:ext uri="{BB962C8B-B14F-4D97-AF65-F5344CB8AC3E}">
        <p14:creationId xmlns:p14="http://schemas.microsoft.com/office/powerpoint/2010/main" val="3685638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>
            <a:extLst>
              <a:ext uri="{FF2B5EF4-FFF2-40B4-BE49-F238E27FC236}">
                <a16:creationId xmlns:a16="http://schemas.microsoft.com/office/drawing/2014/main" id="{1E137844-BD53-4A8A-A0CC-7D3D84DEB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29" y="926545"/>
            <a:ext cx="11198941" cy="1143000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>
                <a:latin typeface="Palatino Linotype" panose="02040502050505030304" pitchFamily="18" charset="0"/>
              </a:rPr>
              <a:t>Zasoby wodne </a:t>
            </a:r>
            <a:r>
              <a:rPr lang="pl-PL" sz="2800" b="1" i="1" dirty="0">
                <a:latin typeface="Palatino Linotype" panose="02040502050505030304" pitchFamily="18" charset="0"/>
              </a:rPr>
              <a:t>per capita </a:t>
            </a:r>
            <a:r>
              <a:rPr lang="pl-PL" sz="2800" b="1" dirty="0">
                <a:latin typeface="Palatino Linotype" panose="02040502050505030304" pitchFamily="18" charset="0"/>
              </a:rPr>
              <a:t>w Polsce w latach 1945 – 2016, wyrażone średnim odpływem rocznym na 1 mieszkańca (wg IMGW-PIB, Suchożebrski 2018)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7FF1F70-6A6A-4922-9AD2-C7891DC40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850" y="2550451"/>
            <a:ext cx="10557827" cy="3959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3489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2">
            <a:extLst>
              <a:ext uri="{FF2B5EF4-FFF2-40B4-BE49-F238E27FC236}">
                <a16:creationId xmlns:a16="http://schemas.microsoft.com/office/drawing/2014/main" id="{28A52153-3C6B-47B8-8E5B-3AA8FC416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228" y="624087"/>
            <a:ext cx="4343400" cy="19293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 err="1">
                <a:latin typeface="Palatino Linotype" panose="02040502050505030304" pitchFamily="18" charset="0"/>
              </a:rPr>
              <a:t>Poziom</a:t>
            </a:r>
            <a:r>
              <a:rPr lang="en-US" sz="4000" b="1" dirty="0">
                <a:latin typeface="Palatino Linotype" panose="02040502050505030304" pitchFamily="18" charset="0"/>
              </a:rPr>
              <a:t> </a:t>
            </a:r>
            <a:r>
              <a:rPr lang="en-US" sz="4000" b="1" dirty="0" err="1">
                <a:latin typeface="Palatino Linotype" panose="02040502050505030304" pitchFamily="18" charset="0"/>
              </a:rPr>
              <a:t>retencji</a:t>
            </a:r>
            <a:r>
              <a:rPr lang="en-US" sz="4000" b="1" dirty="0">
                <a:latin typeface="Palatino Linotype" panose="02040502050505030304" pitchFamily="18" charset="0"/>
              </a:rPr>
              <a:t> </a:t>
            </a:r>
            <a:r>
              <a:rPr lang="en-US" sz="4000" b="1" dirty="0" err="1">
                <a:latin typeface="Palatino Linotype" panose="02040502050505030304" pitchFamily="18" charset="0"/>
              </a:rPr>
              <a:t>wody</a:t>
            </a:r>
            <a:r>
              <a:rPr lang="en-US" sz="4000" b="1" dirty="0">
                <a:latin typeface="Palatino Linotype" panose="02040502050505030304" pitchFamily="18" charset="0"/>
              </a:rPr>
              <a:t>…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D1C2DE8-BAC1-4FA0-B855-7DEC36F0539D}"/>
              </a:ext>
            </a:extLst>
          </p:cNvPr>
          <p:cNvSpPr txBox="1"/>
          <p:nvPr/>
        </p:nvSpPr>
        <p:spPr>
          <a:xfrm>
            <a:off x="5714998" y="657856"/>
            <a:ext cx="6233541" cy="1550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 err="1">
                <a:latin typeface="Palatino Linotype" panose="02040502050505030304" pitchFamily="18" charset="0"/>
              </a:rPr>
              <a:t>Jednym</a:t>
            </a:r>
            <a:r>
              <a:rPr lang="en-US" sz="2200" b="1" dirty="0">
                <a:latin typeface="Palatino Linotype" panose="02040502050505030304" pitchFamily="18" charset="0"/>
              </a:rPr>
              <a:t> z </a:t>
            </a:r>
            <a:r>
              <a:rPr lang="en-US" sz="2200" b="1" dirty="0" err="1">
                <a:latin typeface="Palatino Linotype" panose="02040502050505030304" pitchFamily="18" charset="0"/>
              </a:rPr>
              <a:t>celów</a:t>
            </a:r>
            <a:r>
              <a:rPr lang="en-US" sz="2200" b="1" dirty="0">
                <a:latin typeface="Palatino Linotype" panose="02040502050505030304" pitchFamily="18" charset="0"/>
              </a:rPr>
              <a:t> Program </a:t>
            </a:r>
            <a:r>
              <a:rPr lang="en-US" sz="2200" b="1" dirty="0" err="1">
                <a:latin typeface="Palatino Linotype" panose="02040502050505030304" pitchFamily="18" charset="0"/>
              </a:rPr>
              <a:t>Przeciwdziałania</a:t>
            </a:r>
            <a:r>
              <a:rPr lang="en-US" sz="2200" b="1" dirty="0">
                <a:latin typeface="Palatino Linotype" panose="02040502050505030304" pitchFamily="18" charset="0"/>
              </a:rPr>
              <a:t> </a:t>
            </a:r>
            <a:r>
              <a:rPr lang="en-US" sz="2200" b="1" dirty="0" err="1">
                <a:latin typeface="Palatino Linotype" panose="02040502050505030304" pitchFamily="18" charset="0"/>
              </a:rPr>
              <a:t>Niedoborowi</a:t>
            </a:r>
            <a:r>
              <a:rPr lang="en-US" sz="2200" b="1" dirty="0">
                <a:latin typeface="Palatino Linotype" panose="02040502050505030304" pitchFamily="18" charset="0"/>
              </a:rPr>
              <a:t> </a:t>
            </a:r>
            <a:r>
              <a:rPr lang="en-US" sz="2200" b="1" dirty="0" err="1">
                <a:latin typeface="Palatino Linotype" panose="02040502050505030304" pitchFamily="18" charset="0"/>
              </a:rPr>
              <a:t>Wody</a:t>
            </a:r>
            <a:r>
              <a:rPr lang="en-US" sz="2200" b="1" dirty="0">
                <a:latin typeface="Palatino Linotype" panose="02040502050505030304" pitchFamily="18" charset="0"/>
              </a:rPr>
              <a:t> (PPNW), jest </a:t>
            </a:r>
            <a:r>
              <a:rPr lang="en-US" sz="2200" b="1" dirty="0" err="1">
                <a:latin typeface="Palatino Linotype" panose="02040502050505030304" pitchFamily="18" charset="0"/>
              </a:rPr>
              <a:t>zwiększenie</a:t>
            </a:r>
            <a:r>
              <a:rPr lang="en-US" sz="2200" b="1" dirty="0">
                <a:latin typeface="Palatino Linotype" panose="02040502050505030304" pitchFamily="18" charset="0"/>
              </a:rPr>
              <a:t> </a:t>
            </a:r>
            <a:r>
              <a:rPr lang="en-US" sz="2200" b="1" dirty="0" err="1">
                <a:latin typeface="Palatino Linotype" panose="02040502050505030304" pitchFamily="18" charset="0"/>
              </a:rPr>
              <a:t>retencji</a:t>
            </a:r>
            <a:r>
              <a:rPr lang="en-US" sz="2200" b="1" dirty="0">
                <a:latin typeface="Palatino Linotype" panose="02040502050505030304" pitchFamily="18" charset="0"/>
              </a:rPr>
              <a:t> do </a:t>
            </a:r>
            <a:r>
              <a:rPr lang="en-US" sz="2200" b="1" dirty="0" err="1">
                <a:latin typeface="Palatino Linotype" panose="02040502050505030304" pitchFamily="18" charset="0"/>
              </a:rPr>
              <a:t>poziomu</a:t>
            </a:r>
            <a:r>
              <a:rPr lang="en-US" sz="2200" b="1" dirty="0">
                <a:latin typeface="Palatino Linotype" panose="02040502050505030304" pitchFamily="18" charset="0"/>
              </a:rPr>
              <a:t> 15% do </a:t>
            </a:r>
            <a:r>
              <a:rPr lang="en-US" sz="2200" b="1" dirty="0" err="1">
                <a:latin typeface="Palatino Linotype" panose="02040502050505030304" pitchFamily="18" charset="0"/>
              </a:rPr>
              <a:t>roku</a:t>
            </a:r>
            <a:r>
              <a:rPr lang="en-US" sz="2200" b="1" dirty="0">
                <a:latin typeface="Palatino Linotype" panose="02040502050505030304" pitchFamily="18" charset="0"/>
              </a:rPr>
              <a:t> 2030 ….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B7C960DE-E3E6-4A63-BF0E-4AA7C042C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44" y="2994024"/>
            <a:ext cx="4853767" cy="3239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DB694B7-406E-45E1-9FE9-A2FF7015F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2947229"/>
            <a:ext cx="5468112" cy="3286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4F7F657-1D66-46C5-AC20-D44C5C025A6E}"/>
              </a:ext>
            </a:extLst>
          </p:cNvPr>
          <p:cNvSpPr txBox="1"/>
          <p:nvPr/>
        </p:nvSpPr>
        <p:spPr>
          <a:xfrm>
            <a:off x="5714999" y="2577897"/>
            <a:ext cx="4077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Palatino Linotype" panose="02040502050505030304" pitchFamily="18" charset="0"/>
              </a:rPr>
              <a:t>% średniego rocznego odpływu</a:t>
            </a:r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5A5BE073-B348-454A-9C65-3FC525E34C20}"/>
              </a:ext>
            </a:extLst>
          </p:cNvPr>
          <p:cNvCxnSpPr/>
          <p:nvPr/>
        </p:nvCxnSpPr>
        <p:spPr>
          <a:xfrm>
            <a:off x="6094476" y="4920792"/>
            <a:ext cx="4821763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trzałka: w dół 12">
            <a:extLst>
              <a:ext uri="{FF2B5EF4-FFF2-40B4-BE49-F238E27FC236}">
                <a16:creationId xmlns:a16="http://schemas.microsoft.com/office/drawing/2014/main" id="{8933D95A-070E-41B1-B0F2-3C831C42FAFA}"/>
              </a:ext>
            </a:extLst>
          </p:cNvPr>
          <p:cNvSpPr/>
          <p:nvPr/>
        </p:nvSpPr>
        <p:spPr>
          <a:xfrm>
            <a:off x="6796726" y="4518014"/>
            <a:ext cx="320262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1ED5AA0-7188-4409-9515-FF025EC154A1}"/>
              </a:ext>
            </a:extLst>
          </p:cNvPr>
          <p:cNvSpPr txBox="1"/>
          <p:nvPr/>
        </p:nvSpPr>
        <p:spPr>
          <a:xfrm>
            <a:off x="6187943" y="4179460"/>
            <a:ext cx="2428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średnia dla Europy</a:t>
            </a:r>
          </a:p>
        </p:txBody>
      </p:sp>
    </p:spTree>
    <p:extLst>
      <p:ext uri="{BB962C8B-B14F-4D97-AF65-F5344CB8AC3E}">
        <p14:creationId xmlns:p14="http://schemas.microsoft.com/office/powerpoint/2010/main" val="357970414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</TotalTime>
  <Words>1197</Words>
  <Application>Microsoft Office PowerPoint</Application>
  <PresentationFormat>Panoramiczny</PresentationFormat>
  <Paragraphs>92</Paragraphs>
  <Slides>29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8" baseType="lpstr">
      <vt:lpstr>Albertus</vt:lpstr>
      <vt:lpstr>Albertus Extra Bold</vt:lpstr>
      <vt:lpstr>Arial</vt:lpstr>
      <vt:lpstr>Calibri</vt:lpstr>
      <vt:lpstr>Calibri Light</vt:lpstr>
      <vt:lpstr>Monotype Corsiva</vt:lpstr>
      <vt:lpstr>Palatino Linotype</vt:lpstr>
      <vt:lpstr>Wingdings</vt:lpstr>
      <vt:lpstr>Motyw pakietu Office</vt:lpstr>
      <vt:lpstr>Prezentacja programu PowerPoint</vt:lpstr>
      <vt:lpstr>Prezentacja programu PowerPoint</vt:lpstr>
      <vt:lpstr>Zamiast planu prezentacji …</vt:lpstr>
      <vt:lpstr>Prezentacja programu PowerPoint</vt:lpstr>
      <vt:lpstr>Prezentacja programu PowerPoint</vt:lpstr>
      <vt:lpstr>Prezentacja programu PowerPoint</vt:lpstr>
      <vt:lpstr>Prezentacja programu PowerPoint</vt:lpstr>
      <vt:lpstr>Zasoby wodne per capita w Polsce w latach 1945 – 2016, wyrażone średnim odpływem rocznym na 1 mieszkańca (wg IMGW-PIB, Suchożebrski 2018)</vt:lpstr>
      <vt:lpstr>Poziom retencji wody…</vt:lpstr>
      <vt:lpstr>Dlaczego susza jest problemem dla roślin?</vt:lpstr>
      <vt:lpstr>Dlaczego susza jest problemem dla roślin?</vt:lpstr>
      <vt:lpstr>Dlaczego susza jest problemem dla roślin?</vt:lpstr>
      <vt:lpstr>Dlaczego susza jest problemem dla roślin?</vt:lpstr>
      <vt:lpstr>Prezentacja programu PowerPoint</vt:lpstr>
      <vt:lpstr>Bezpośrednie i pośrednie straty w produkcji …</vt:lpstr>
      <vt:lpstr>Bezpośrednie i pośrednie straty w produkcji …</vt:lpstr>
      <vt:lpstr>Bezpośrednie i pośrednie straty w produkcji …</vt:lpstr>
      <vt:lpstr>Co można zrobić?</vt:lpstr>
      <vt:lpstr>Co można zrobić?</vt:lpstr>
      <vt:lpstr>Fundamentalny problem …</vt:lpstr>
      <vt:lpstr>Fundamentalny problem …</vt:lpstr>
      <vt:lpstr>Co można zrobić?  … agrotechnika</vt:lpstr>
      <vt:lpstr>Co można zrobić? … nawożenie</vt:lpstr>
      <vt:lpstr>Co można zrobić? … NGT</vt:lpstr>
      <vt:lpstr>Rekomendacje dla rolników i przedsiębiorców (poziom mikro)</vt:lpstr>
      <vt:lpstr>Rekomendacje dla rolników i przedsiębiorców (poziom mikro)</vt:lpstr>
      <vt:lpstr>Rekomendacje dla decydentów i instytucji (poziom makro)</vt:lpstr>
      <vt:lpstr>Rekomendacje dla decydentów i instytucji (poziom makro)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Grzegorz Żurek</dc:creator>
  <cp:lastModifiedBy>Grzegorz Żurek</cp:lastModifiedBy>
  <cp:revision>22</cp:revision>
  <dcterms:created xsi:type="dcterms:W3CDTF">2025-09-24T09:05:12Z</dcterms:created>
  <dcterms:modified xsi:type="dcterms:W3CDTF">2025-10-06T06:03:27Z</dcterms:modified>
</cp:coreProperties>
</file>