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6" r:id="rId3"/>
    <p:sldId id="302" r:id="rId4"/>
    <p:sldId id="300" r:id="rId5"/>
    <p:sldId id="301" r:id="rId6"/>
    <p:sldId id="299" r:id="rId7"/>
    <p:sldId id="303" r:id="rId8"/>
    <p:sldId id="273" r:id="rId9"/>
    <p:sldId id="293" r:id="rId10"/>
    <p:sldId id="275" r:id="rId11"/>
    <p:sldId id="276" r:id="rId12"/>
    <p:sldId id="277" r:id="rId13"/>
    <p:sldId id="298" r:id="rId14"/>
    <p:sldId id="297" r:id="rId15"/>
    <p:sldId id="263" r:id="rId16"/>
    <p:sldId id="282" r:id="rId17"/>
    <p:sldId id="261" r:id="rId18"/>
    <p:sldId id="284" r:id="rId19"/>
    <p:sldId id="295" r:id="rId20"/>
    <p:sldId id="283" r:id="rId21"/>
    <p:sldId id="294" r:id="rId22"/>
    <p:sldId id="264" r:id="rId23"/>
    <p:sldId id="265" r:id="rId24"/>
    <p:sldId id="266" r:id="rId25"/>
    <p:sldId id="267" r:id="rId26"/>
    <p:sldId id="269" r:id="rId27"/>
    <p:sldId id="292" r:id="rId28"/>
    <p:sldId id="279" r:id="rId29"/>
    <p:sldId id="280" r:id="rId30"/>
    <p:sldId id="304" r:id="rId3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3" d="100"/>
          <a:sy n="143" d="100"/>
        </p:scale>
        <p:origin x="68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89510D-7D0A-4061-8764-F3162DA5FA60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1FAAD66-43F9-43C9-81EF-303C36BF81A7}">
      <dgm:prSet phldrT="[Tekst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sz="1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Cel 1. Skierowanie do odkrywki węgla brunatnego Tomisławice </a:t>
          </a:r>
          <a:r>
            <a:rPr lang="pl-PL" sz="1800" b="1" dirty="0">
              <a:solidFill>
                <a:srgbClr val="0000FF"/>
              </a:solidFill>
              <a:cs typeface="Calibri" pitchFamily="34" charset="0"/>
            </a:rPr>
            <a:t>ok 65 mln m</a:t>
          </a:r>
          <a:r>
            <a:rPr lang="pl-PL" sz="1800" b="1" baseline="30000" dirty="0">
              <a:solidFill>
                <a:srgbClr val="0000FF"/>
              </a:solidFill>
              <a:cs typeface="Calibri" pitchFamily="34" charset="0"/>
            </a:rPr>
            <a:t>3</a:t>
          </a:r>
          <a:r>
            <a:rPr lang="pl-PL" sz="1800" b="1" dirty="0">
              <a:solidFill>
                <a:srgbClr val="0000FF"/>
              </a:solidFill>
              <a:cs typeface="Calibri" pitchFamily="34" charset="0"/>
            </a:rPr>
            <a:t> w pierwszych latach funkcjonowanie transferu wody</a:t>
          </a:r>
          <a:r>
            <a:rPr lang="pl-PL" sz="1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</a:p>
      </dgm:t>
    </dgm:pt>
    <dgm:pt modelId="{6A797348-4D6C-48AB-A0E5-44820C3C3FE9}" type="parTrans" cxnId="{D1D7E39B-DB5C-445E-A87F-E09DAE3A318C}">
      <dgm:prSet/>
      <dgm:spPr/>
      <dgm:t>
        <a:bodyPr/>
        <a:lstStyle/>
        <a:p>
          <a:endParaRPr lang="en-US"/>
        </a:p>
      </dgm:t>
    </dgm:pt>
    <dgm:pt modelId="{140A03BC-1A2F-4EFC-8167-4CD4E41AFEA0}" type="sibTrans" cxnId="{D1D7E39B-DB5C-445E-A87F-E09DAE3A318C}">
      <dgm:prSet/>
      <dgm:spPr/>
      <dgm:t>
        <a:bodyPr/>
        <a:lstStyle/>
        <a:p>
          <a:endParaRPr lang="en-US"/>
        </a:p>
      </dgm:t>
    </dgm:pt>
    <dgm:pt modelId="{DCAA7D35-B603-4686-A4C0-FD7EC915B916}">
      <dgm:prSet phldrT="[Teks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16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Cel 2. Dostarczenie alternatywnego dla wód podziemnych źródła zaopatrzenia w wodę do </a:t>
          </a:r>
          <a:r>
            <a:rPr lang="pl-PL" sz="1600" b="1" dirty="0" err="1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nawodnień</a:t>
          </a:r>
          <a:endParaRPr lang="en-US" sz="1600" dirty="0">
            <a:solidFill>
              <a:srgbClr val="0000FF"/>
            </a:solidFill>
          </a:endParaRPr>
        </a:p>
      </dgm:t>
    </dgm:pt>
    <dgm:pt modelId="{5B6C3916-735D-4212-A36C-2D5D178C92EE}" type="parTrans" cxnId="{4A2AEA90-0434-430F-A3B4-7ED409E0ABEE}">
      <dgm:prSet/>
      <dgm:spPr/>
      <dgm:t>
        <a:bodyPr/>
        <a:lstStyle/>
        <a:p>
          <a:endParaRPr lang="en-US"/>
        </a:p>
      </dgm:t>
    </dgm:pt>
    <dgm:pt modelId="{EB56328D-2699-49D9-9915-AF6F0894EFD5}" type="sibTrans" cxnId="{4A2AEA90-0434-430F-A3B4-7ED409E0ABEE}">
      <dgm:prSet/>
      <dgm:spPr/>
      <dgm:t>
        <a:bodyPr/>
        <a:lstStyle/>
        <a:p>
          <a:endParaRPr lang="en-US"/>
        </a:p>
      </dgm:t>
    </dgm:pt>
    <dgm:pt modelId="{8760C0A6-E61D-44F8-BDB1-40D5BCD18C8A}">
      <dgm:prSet phldrT="[Tekst]" custT="1"/>
      <dgm:spPr/>
      <dgm:t>
        <a:bodyPr/>
        <a:lstStyle/>
        <a:p>
          <a:endParaRPr lang="en-US" sz="2000" dirty="0">
            <a:solidFill>
              <a:srgbClr val="0000FF"/>
            </a:solidFill>
          </a:endParaRPr>
        </a:p>
      </dgm:t>
    </dgm:pt>
    <dgm:pt modelId="{164B88DE-CEC9-4107-8176-4BE4544C7D39}" type="parTrans" cxnId="{B937A86E-4601-4E7D-8484-55CFB6514407}">
      <dgm:prSet/>
      <dgm:spPr/>
      <dgm:t>
        <a:bodyPr/>
        <a:lstStyle/>
        <a:p>
          <a:endParaRPr lang="en-GB"/>
        </a:p>
      </dgm:t>
    </dgm:pt>
    <dgm:pt modelId="{C9701601-87E0-4DC4-A95C-FED1EEB5A627}" type="sibTrans" cxnId="{B937A86E-4601-4E7D-8484-55CFB6514407}">
      <dgm:prSet/>
      <dgm:spPr/>
      <dgm:t>
        <a:bodyPr/>
        <a:lstStyle/>
        <a:p>
          <a:endParaRPr lang="en-GB"/>
        </a:p>
      </dgm:t>
    </dgm:pt>
    <dgm:pt modelId="{02CC0648-C039-4E24-8C29-52C74A0B47DF}">
      <dgm:prSet custT="1"/>
      <dgm:spPr/>
      <dgm:t>
        <a:bodyPr/>
        <a:lstStyle/>
        <a:p>
          <a:r>
            <a:rPr lang="pl-PL" sz="18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Cel 4. Odbudowa i wzmocnienie obszarów podmokłych w dolinie Noteci</a:t>
          </a:r>
          <a:endParaRPr lang="en-GB" sz="1800" dirty="0"/>
        </a:p>
      </dgm:t>
    </dgm:pt>
    <dgm:pt modelId="{04BC1079-5ED9-4C3C-85CC-A049B2108CEE}" type="parTrans" cxnId="{01D48F2E-58DA-4E34-9DFC-98FC6F9EAAE1}">
      <dgm:prSet/>
      <dgm:spPr/>
      <dgm:t>
        <a:bodyPr/>
        <a:lstStyle/>
        <a:p>
          <a:endParaRPr lang="en-GB"/>
        </a:p>
      </dgm:t>
    </dgm:pt>
    <dgm:pt modelId="{6297769A-97A0-49AC-B55E-575B970F3DCF}" type="sibTrans" cxnId="{01D48F2E-58DA-4E34-9DFC-98FC6F9EAAE1}">
      <dgm:prSet/>
      <dgm:spPr/>
      <dgm:t>
        <a:bodyPr/>
        <a:lstStyle/>
        <a:p>
          <a:endParaRPr lang="en-GB"/>
        </a:p>
      </dgm:t>
    </dgm:pt>
    <dgm:pt modelId="{7F4EC718-4676-4A9F-9E45-86AA335E4EFF}" type="pres">
      <dgm:prSet presAssocID="{E889510D-7D0A-4061-8764-F3162DA5FA60}" presName="Name0" presStyleCnt="0">
        <dgm:presLayoutVars>
          <dgm:dir/>
          <dgm:animLvl val="lvl"/>
          <dgm:resizeHandles val="exact"/>
        </dgm:presLayoutVars>
      </dgm:prSet>
      <dgm:spPr/>
    </dgm:pt>
    <dgm:pt modelId="{8CA25DD8-BF28-47D4-871C-FA7E6F9B9372}" type="pres">
      <dgm:prSet presAssocID="{E1FAAD66-43F9-43C9-81EF-303C36BF81A7}" presName="boxAndChildren" presStyleCnt="0"/>
      <dgm:spPr/>
    </dgm:pt>
    <dgm:pt modelId="{F9880E5C-D0D5-4A35-A9D8-E3E659A33A47}" type="pres">
      <dgm:prSet presAssocID="{E1FAAD66-43F9-43C9-81EF-303C36BF81A7}" presName="parentTextBox" presStyleLbl="node1" presStyleIdx="0" presStyleCnt="1"/>
      <dgm:spPr/>
    </dgm:pt>
    <dgm:pt modelId="{7852C0B2-9C49-4EDC-B946-82AD1FA0A27A}" type="pres">
      <dgm:prSet presAssocID="{E1FAAD66-43F9-43C9-81EF-303C36BF81A7}" presName="entireBox" presStyleLbl="node1" presStyleIdx="0" presStyleCnt="1" custLinFactNeighborX="-1038" custLinFactNeighborY="-16291"/>
      <dgm:spPr/>
    </dgm:pt>
    <dgm:pt modelId="{A383F5BC-8C7E-4DDE-AAFE-9117DA9788F4}" type="pres">
      <dgm:prSet presAssocID="{E1FAAD66-43F9-43C9-81EF-303C36BF81A7}" presName="descendantBox" presStyleCnt="0"/>
      <dgm:spPr/>
    </dgm:pt>
    <dgm:pt modelId="{F8AE3FBC-2681-4DBA-AB5F-08A669EBF626}" type="pres">
      <dgm:prSet presAssocID="{DCAA7D35-B603-4686-A4C0-FD7EC915B916}" presName="childTextBox" presStyleLbl="fgAccFollowNode1" presStyleIdx="0" presStyleCnt="3">
        <dgm:presLayoutVars>
          <dgm:bulletEnabled val="1"/>
        </dgm:presLayoutVars>
      </dgm:prSet>
      <dgm:spPr/>
    </dgm:pt>
    <dgm:pt modelId="{1643C61A-C851-4E1B-B466-7A389CA64F41}" type="pres">
      <dgm:prSet presAssocID="{8760C0A6-E61D-44F8-BDB1-40D5BCD18C8A}" presName="childTextBox" presStyleLbl="fgAccFollowNode1" presStyleIdx="1" presStyleCnt="3">
        <dgm:presLayoutVars>
          <dgm:bulletEnabled val="1"/>
        </dgm:presLayoutVars>
      </dgm:prSet>
      <dgm:spPr/>
    </dgm:pt>
    <dgm:pt modelId="{F5E68748-12E2-4109-A717-0586BF3B7B42}" type="pres">
      <dgm:prSet presAssocID="{02CC0648-C039-4E24-8C29-52C74A0B47DF}" presName="childTextBox" presStyleLbl="fgAccFollowNode1" presStyleIdx="2" presStyleCnt="3">
        <dgm:presLayoutVars>
          <dgm:bulletEnabled val="1"/>
        </dgm:presLayoutVars>
      </dgm:prSet>
      <dgm:spPr/>
    </dgm:pt>
  </dgm:ptLst>
  <dgm:cxnLst>
    <dgm:cxn modelId="{6CB45810-25E7-4861-A84E-EAB1437CA133}" type="presOf" srcId="{8760C0A6-E61D-44F8-BDB1-40D5BCD18C8A}" destId="{1643C61A-C851-4E1B-B466-7A389CA64F41}" srcOrd="0" destOrd="0" presId="urn:microsoft.com/office/officeart/2005/8/layout/process4"/>
    <dgm:cxn modelId="{01D48F2E-58DA-4E34-9DFC-98FC6F9EAAE1}" srcId="{E1FAAD66-43F9-43C9-81EF-303C36BF81A7}" destId="{02CC0648-C039-4E24-8C29-52C74A0B47DF}" srcOrd="2" destOrd="0" parTransId="{04BC1079-5ED9-4C3C-85CC-A049B2108CEE}" sibTransId="{6297769A-97A0-49AC-B55E-575B970F3DCF}"/>
    <dgm:cxn modelId="{AE93B93D-4321-4CB5-BDDD-573555BA07EE}" type="presOf" srcId="{E1FAAD66-43F9-43C9-81EF-303C36BF81A7}" destId="{7852C0B2-9C49-4EDC-B946-82AD1FA0A27A}" srcOrd="1" destOrd="0" presId="urn:microsoft.com/office/officeart/2005/8/layout/process4"/>
    <dgm:cxn modelId="{3C0EA546-B399-449C-A4A6-A0AFE933F95D}" type="presOf" srcId="{DCAA7D35-B603-4686-A4C0-FD7EC915B916}" destId="{F8AE3FBC-2681-4DBA-AB5F-08A669EBF626}" srcOrd="0" destOrd="0" presId="urn:microsoft.com/office/officeart/2005/8/layout/process4"/>
    <dgm:cxn modelId="{B937A86E-4601-4E7D-8484-55CFB6514407}" srcId="{E1FAAD66-43F9-43C9-81EF-303C36BF81A7}" destId="{8760C0A6-E61D-44F8-BDB1-40D5BCD18C8A}" srcOrd="1" destOrd="0" parTransId="{164B88DE-CEC9-4107-8176-4BE4544C7D39}" sibTransId="{C9701601-87E0-4DC4-A95C-FED1EEB5A627}"/>
    <dgm:cxn modelId="{115C3756-CA1F-4AF2-AEDA-D4ECAEDDE0F7}" type="presOf" srcId="{E889510D-7D0A-4061-8764-F3162DA5FA60}" destId="{7F4EC718-4676-4A9F-9E45-86AA335E4EFF}" srcOrd="0" destOrd="0" presId="urn:microsoft.com/office/officeart/2005/8/layout/process4"/>
    <dgm:cxn modelId="{4A2AEA90-0434-430F-A3B4-7ED409E0ABEE}" srcId="{E1FAAD66-43F9-43C9-81EF-303C36BF81A7}" destId="{DCAA7D35-B603-4686-A4C0-FD7EC915B916}" srcOrd="0" destOrd="0" parTransId="{5B6C3916-735D-4212-A36C-2D5D178C92EE}" sibTransId="{EB56328D-2699-49D9-9915-AF6F0894EFD5}"/>
    <dgm:cxn modelId="{D1D7E39B-DB5C-445E-A87F-E09DAE3A318C}" srcId="{E889510D-7D0A-4061-8764-F3162DA5FA60}" destId="{E1FAAD66-43F9-43C9-81EF-303C36BF81A7}" srcOrd="0" destOrd="0" parTransId="{6A797348-4D6C-48AB-A0E5-44820C3C3FE9}" sibTransId="{140A03BC-1A2F-4EFC-8167-4CD4E41AFEA0}"/>
    <dgm:cxn modelId="{4C8FD59D-50A8-43C9-B20A-2E76191BE73F}" type="presOf" srcId="{E1FAAD66-43F9-43C9-81EF-303C36BF81A7}" destId="{F9880E5C-D0D5-4A35-A9D8-E3E659A33A47}" srcOrd="0" destOrd="0" presId="urn:microsoft.com/office/officeart/2005/8/layout/process4"/>
    <dgm:cxn modelId="{7B8592CC-D9DF-44C1-85E8-18A91AE635AE}" type="presOf" srcId="{02CC0648-C039-4E24-8C29-52C74A0B47DF}" destId="{F5E68748-12E2-4109-A717-0586BF3B7B42}" srcOrd="0" destOrd="0" presId="urn:microsoft.com/office/officeart/2005/8/layout/process4"/>
    <dgm:cxn modelId="{DF3B4E26-80B8-4D03-B66B-8C87CFE8F48A}" type="presParOf" srcId="{7F4EC718-4676-4A9F-9E45-86AA335E4EFF}" destId="{8CA25DD8-BF28-47D4-871C-FA7E6F9B9372}" srcOrd="0" destOrd="0" presId="urn:microsoft.com/office/officeart/2005/8/layout/process4"/>
    <dgm:cxn modelId="{447A01B3-6A2B-4F8E-A7A9-886D52C61B08}" type="presParOf" srcId="{8CA25DD8-BF28-47D4-871C-FA7E6F9B9372}" destId="{F9880E5C-D0D5-4A35-A9D8-E3E659A33A47}" srcOrd="0" destOrd="0" presId="urn:microsoft.com/office/officeart/2005/8/layout/process4"/>
    <dgm:cxn modelId="{254F7506-4608-4898-BE32-A3605CA2CACF}" type="presParOf" srcId="{8CA25DD8-BF28-47D4-871C-FA7E6F9B9372}" destId="{7852C0B2-9C49-4EDC-B946-82AD1FA0A27A}" srcOrd="1" destOrd="0" presId="urn:microsoft.com/office/officeart/2005/8/layout/process4"/>
    <dgm:cxn modelId="{45F5B3CC-4ACD-4012-B16A-468CB128BAD2}" type="presParOf" srcId="{8CA25DD8-BF28-47D4-871C-FA7E6F9B9372}" destId="{A383F5BC-8C7E-4DDE-AAFE-9117DA9788F4}" srcOrd="2" destOrd="0" presId="urn:microsoft.com/office/officeart/2005/8/layout/process4"/>
    <dgm:cxn modelId="{46E5AEBC-B1BF-478C-9E07-4BBF0A75235E}" type="presParOf" srcId="{A383F5BC-8C7E-4DDE-AAFE-9117DA9788F4}" destId="{F8AE3FBC-2681-4DBA-AB5F-08A669EBF626}" srcOrd="0" destOrd="0" presId="urn:microsoft.com/office/officeart/2005/8/layout/process4"/>
    <dgm:cxn modelId="{D184FE23-EBF3-4C6E-B997-438FCC91F10F}" type="presParOf" srcId="{A383F5BC-8C7E-4DDE-AAFE-9117DA9788F4}" destId="{1643C61A-C851-4E1B-B466-7A389CA64F41}" srcOrd="1" destOrd="0" presId="urn:microsoft.com/office/officeart/2005/8/layout/process4"/>
    <dgm:cxn modelId="{3B85E8E3-2526-4634-BD02-CCA3BEE17B1B}" type="presParOf" srcId="{A383F5BC-8C7E-4DDE-AAFE-9117DA9788F4}" destId="{F5E68748-12E2-4109-A717-0586BF3B7B42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52C0B2-9C49-4EDC-B946-82AD1FA0A27A}">
      <dsp:nvSpPr>
        <dsp:cNvPr id="0" name=""/>
        <dsp:cNvSpPr/>
      </dsp:nvSpPr>
      <dsp:spPr>
        <a:xfrm>
          <a:off x="0" y="0"/>
          <a:ext cx="8807533" cy="2598327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Cel 1. Skierowanie do odkrywki węgla brunatnego Tomisławice </a:t>
          </a:r>
          <a:r>
            <a:rPr lang="pl-PL" sz="1800" b="1" kern="1200" dirty="0">
              <a:solidFill>
                <a:srgbClr val="0000FF"/>
              </a:solidFill>
              <a:cs typeface="Calibri" pitchFamily="34" charset="0"/>
            </a:rPr>
            <a:t>ok 65 mln m</a:t>
          </a:r>
          <a:r>
            <a:rPr lang="pl-PL" sz="1800" b="1" kern="1200" baseline="30000" dirty="0">
              <a:solidFill>
                <a:srgbClr val="0000FF"/>
              </a:solidFill>
              <a:cs typeface="Calibri" pitchFamily="34" charset="0"/>
            </a:rPr>
            <a:t>3</a:t>
          </a:r>
          <a:r>
            <a:rPr lang="pl-PL" sz="1800" b="1" kern="1200" dirty="0">
              <a:solidFill>
                <a:srgbClr val="0000FF"/>
              </a:solidFill>
              <a:cs typeface="Calibri" pitchFamily="34" charset="0"/>
            </a:rPr>
            <a:t> w pierwszych latach funkcjonowanie transferu wody</a:t>
          </a:r>
          <a:r>
            <a:rPr lang="pl-PL" sz="1800" b="1" kern="12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</a:p>
      </dsp:txBody>
      <dsp:txXfrm>
        <a:off x="0" y="0"/>
        <a:ext cx="8807533" cy="1403096"/>
      </dsp:txXfrm>
    </dsp:sp>
    <dsp:sp modelId="{F8AE3FBC-2681-4DBA-AB5F-08A669EBF626}">
      <dsp:nvSpPr>
        <dsp:cNvPr id="0" name=""/>
        <dsp:cNvSpPr/>
      </dsp:nvSpPr>
      <dsp:spPr>
        <a:xfrm>
          <a:off x="4300" y="1352400"/>
          <a:ext cx="2932977" cy="119523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1600" b="1" kern="12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Cel 2. Dostarczenie alternatywnego dla wód podziemnych źródła zaopatrzenia w wodę do </a:t>
          </a:r>
          <a:r>
            <a:rPr lang="pl-PL" sz="1600" b="1" kern="1200" dirty="0" err="1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nawodnień</a:t>
          </a:r>
          <a:endParaRPr lang="en-US" sz="1600" kern="1200" dirty="0">
            <a:solidFill>
              <a:srgbClr val="0000FF"/>
            </a:solidFill>
          </a:endParaRPr>
        </a:p>
      </dsp:txBody>
      <dsp:txXfrm>
        <a:off x="4300" y="1352400"/>
        <a:ext cx="2932977" cy="1195230"/>
      </dsp:txXfrm>
    </dsp:sp>
    <dsp:sp modelId="{1643C61A-C851-4E1B-B466-7A389CA64F41}">
      <dsp:nvSpPr>
        <dsp:cNvPr id="0" name=""/>
        <dsp:cNvSpPr/>
      </dsp:nvSpPr>
      <dsp:spPr>
        <a:xfrm>
          <a:off x="2937277" y="1352400"/>
          <a:ext cx="2932977" cy="119523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0000FF"/>
            </a:solidFill>
          </a:endParaRPr>
        </a:p>
      </dsp:txBody>
      <dsp:txXfrm>
        <a:off x="2937277" y="1352400"/>
        <a:ext cx="2932977" cy="1195230"/>
      </dsp:txXfrm>
    </dsp:sp>
    <dsp:sp modelId="{F5E68748-12E2-4109-A717-0586BF3B7B42}">
      <dsp:nvSpPr>
        <dsp:cNvPr id="0" name=""/>
        <dsp:cNvSpPr/>
      </dsp:nvSpPr>
      <dsp:spPr>
        <a:xfrm>
          <a:off x="5870255" y="1352400"/>
          <a:ext cx="2932977" cy="119523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Cel 4. Odbudowa i wzmocnienie obszarów podmokłych w dolinie Noteci</a:t>
          </a:r>
          <a:endParaRPr lang="en-GB" sz="1800" kern="1200" dirty="0"/>
        </a:p>
      </dsp:txBody>
      <dsp:txXfrm>
        <a:off x="5870255" y="1352400"/>
        <a:ext cx="2932977" cy="11952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AF639-2A5A-4E28-B728-599E179E0D42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2F700-E1FF-4355-80DF-BAA1A40CA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526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8A1C-9417-40F1-94A9-2E2ED4279D73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E7EE-E783-4882-AE7C-27AD28942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12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8A1C-9417-40F1-94A9-2E2ED4279D73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E7EE-E783-4882-AE7C-27AD28942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206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8A1C-9417-40F1-94A9-2E2ED4279D73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E7EE-E783-4882-AE7C-27AD28942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847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8A1C-9417-40F1-94A9-2E2ED4279D73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E7EE-E783-4882-AE7C-27AD28942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407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8A1C-9417-40F1-94A9-2E2ED4279D73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E7EE-E783-4882-AE7C-27AD28942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561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8A1C-9417-40F1-94A9-2E2ED4279D73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E7EE-E783-4882-AE7C-27AD28942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574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8A1C-9417-40F1-94A9-2E2ED4279D73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E7EE-E783-4882-AE7C-27AD28942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1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8A1C-9417-40F1-94A9-2E2ED4279D73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E7EE-E783-4882-AE7C-27AD28942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984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8A1C-9417-40F1-94A9-2E2ED4279D73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E7EE-E783-4882-AE7C-27AD28942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762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8A1C-9417-40F1-94A9-2E2ED4279D73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E7EE-E783-4882-AE7C-27AD28942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810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8A1C-9417-40F1-94A9-2E2ED4279D73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E7EE-E783-4882-AE7C-27AD28942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767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58A1C-9417-40F1-94A9-2E2ED4279D73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0E7EE-E783-4882-AE7C-27AD28942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81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2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jpeg"/><Relationship Id="rId7" Type="http://schemas.openxmlformats.org/officeDocument/2006/relationships/hyperlink" Target="mailto:hydro.habel@ukw.edu.pl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wisladlakujaw.pl/" TargetMode="Externa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hydro.habel@ukw.edu.pl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 descr="Obraz zawierający tekst, Czcionka, zrzut ekranu, linia&#10;&#10;Zawartość wygenerowana przez AI może być niepoprawna.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89" y="3723878"/>
            <a:ext cx="5415221" cy="903955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43" y="195486"/>
            <a:ext cx="8145735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5" descr="Inauguracja Roku Rzeki Wisły | www.torun.p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34" y="1399343"/>
            <a:ext cx="3192462" cy="1942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Nawadnianie kropelkowe ogórków - Nasze realizacje - zdjęcia - FELMIX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23524"/>
            <a:ext cx="3139126" cy="1879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787" y="1461825"/>
            <a:ext cx="1933575" cy="1879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043608" y="712365"/>
            <a:ext cx="734481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Dr hab. Michał HABEL prof. uczelni</a:t>
            </a:r>
          </a:p>
          <a:p>
            <a:pPr algn="ctr"/>
            <a:r>
              <a:rPr lang="pl-PL" sz="1400" b="1" dirty="0"/>
              <a:t>Uniwersytetu Kazimierza Wielkiego w Bydgoszczy</a:t>
            </a:r>
          </a:p>
          <a:p>
            <a:pPr algn="ctr"/>
            <a:endParaRPr lang="pl-PL" sz="1400" b="1" dirty="0"/>
          </a:p>
          <a:p>
            <a:pPr algn="ctr"/>
            <a:endParaRPr lang="pl-PL" sz="2400" b="1" dirty="0"/>
          </a:p>
        </p:txBody>
      </p:sp>
      <p:sp>
        <p:nvSpPr>
          <p:cNvPr id="3" name="Prostokąt 2"/>
          <p:cNvSpPr/>
          <p:nvPr/>
        </p:nvSpPr>
        <p:spPr>
          <a:xfrm>
            <a:off x="611560" y="3365606"/>
            <a:ext cx="79569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</a:rPr>
              <a:t>„GOSPODAROWANIE ZASOBAMI WODY W ROLNICTWIE I NA OBSZARACH WIEJSKICH”</a:t>
            </a:r>
            <a:endParaRPr lang="en-GB" sz="1600" dirty="0">
              <a:solidFill>
                <a:srgbClr val="0070C0"/>
              </a:solidFill>
            </a:endParaRPr>
          </a:p>
          <a:p>
            <a:pPr algn="ctr"/>
            <a:r>
              <a:rPr lang="pl-PL" sz="1600" b="1" dirty="0">
                <a:solidFill>
                  <a:srgbClr val="0070C0"/>
                </a:solidFill>
              </a:rPr>
              <a:t>Wrocław, 7-8 października 2025 r.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17543" y="55338"/>
            <a:ext cx="798073" cy="1004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Obraz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71" y="0"/>
            <a:ext cx="936104" cy="134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D5B0F8F-B330-9365-B410-595C745F1C28}"/>
              </a:ext>
            </a:extLst>
          </p:cNvPr>
          <p:cNvSpPr txBox="1"/>
          <p:nvPr/>
        </p:nvSpPr>
        <p:spPr>
          <a:xfrm>
            <a:off x="33372" y="4471741"/>
            <a:ext cx="91440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100" dirty="0"/>
              <a:t>Materiał opracowany przez dr hab. Michała </a:t>
            </a:r>
            <a:r>
              <a:rPr lang="pl-PL" sz="1100" dirty="0" err="1"/>
              <a:t>Habel</a:t>
            </a:r>
            <a:r>
              <a:rPr lang="pl-PL" sz="1100" dirty="0"/>
              <a:t> na zlecenie Centrum Doradztwa Rolniczego w Brwinowie, Oddział w Warszawie</a:t>
            </a:r>
            <a:br>
              <a:rPr lang="pl-PL" sz="1100" dirty="0"/>
            </a:br>
            <a:r>
              <a:rPr lang="pl-PL" sz="1100" dirty="0"/>
              <a:t>Materiał dofinansowany ze środków Unii Europejskiej w ramach Planu Strategicznego WPR 2023-2027 </a:t>
            </a:r>
          </a:p>
          <a:p>
            <a:pPr algn="ctr"/>
            <a:r>
              <a:rPr lang="pl-PL" sz="1100" dirty="0"/>
              <a:t>Instytucja Zarządzająca Planem Strategicznym dla Wspólnej Polityki Rolnej na lata 2023-2027 - Minister Rolnictwa i Rozwoju Wsi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8195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/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76" y="20871"/>
            <a:ext cx="7020272" cy="513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674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9219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0"/>
            <a:ext cx="723629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263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24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9157"/>
            <a:ext cx="6928892" cy="417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pole tekstowe 3"/>
          <p:cNvSpPr txBox="1">
            <a:spLocks noChangeArrowheads="1"/>
          </p:cNvSpPr>
          <p:nvPr/>
        </p:nvSpPr>
        <p:spPr bwMode="auto">
          <a:xfrm>
            <a:off x="142876" y="4435079"/>
            <a:ext cx="87725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pl-PL" sz="1400"/>
              <a:t>Złoża węgla brunatnego rejonu zagłębia górniczo-energetycznego adamowskiego, konińskiego, bełchatowskiego. Kopalnia Konin działa od 1945 roku, węgiel jest wydobywany metodą odkrywkową a obecnie eksploatowane są trzy odkrywki: Jóźwin IIB, Drzewce oraz Tomisławice </a:t>
            </a:r>
            <a:r>
              <a:rPr lang="en-GB" sz="1400"/>
              <a:t>(Kasztelewicz i in. 2014</a:t>
            </a:r>
            <a:r>
              <a:rPr lang="pl-PL" sz="1400"/>
              <a:t>).</a:t>
            </a:r>
          </a:p>
          <a:p>
            <a:pPr eaLnBrk="1" hangingPunct="1"/>
            <a:endParaRPr lang="en-US" sz="1400"/>
          </a:p>
        </p:txBody>
      </p:sp>
      <p:pic>
        <p:nvPicPr>
          <p:cNvPr id="10246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72628"/>
            <a:ext cx="8364537" cy="53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23850" y="204788"/>
            <a:ext cx="77533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455613"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pl-PL" altLang="ru-RU" sz="2000" dirty="0">
                <a:solidFill>
                  <a:srgbClr val="FFCC00"/>
                </a:solidFill>
              </a:rPr>
              <a:t>Odkrywkowa działalność górnicza </a:t>
            </a:r>
            <a:endParaRPr lang="ru-RU" altLang="ru-RU" sz="2000" b="1" dirty="0">
              <a:solidFill>
                <a:srgbClr val="FF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835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az 7" descr="Obraz zawierający mapa&#10;&#10;Opis wygenerowany automatycznie">
            <a:extLst>
              <a:ext uri="{FF2B5EF4-FFF2-40B4-BE49-F238E27FC236}">
                <a16:creationId xmlns:a16="http://schemas.microsoft.com/office/drawing/2014/main" id="{FFF38D39-E884-1B5C-6D57-5789155A5D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3478"/>
            <a:ext cx="546291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Prostokąt 3">
            <a:extLst>
              <a:ext uri="{FF2B5EF4-FFF2-40B4-BE49-F238E27FC236}">
                <a16:creationId xmlns:a16="http://schemas.microsoft.com/office/drawing/2014/main" id="{E064E10A-BCB4-419E-C5A3-ED22BC9BB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23" y="483518"/>
            <a:ext cx="2969617" cy="166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pl-PL" altLang="en-US" sz="16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Rozwiązanie problemu leja depresyjnego w rejonie odkrywki Tomisławice - konieczność skierowania około 65 mln m</a:t>
            </a:r>
            <a:r>
              <a:rPr lang="pl-PL" altLang="en-US" sz="1600" b="1" baseline="30000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l-PL" altLang="en-US" sz="16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wody w pierwszym etapie napełniania.  </a:t>
            </a: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A584AB73-A4E7-5519-DAD6-CFB0CC8B6C91}"/>
              </a:ext>
            </a:extLst>
          </p:cNvPr>
          <p:cNvCxnSpPr/>
          <p:nvPr/>
        </p:nvCxnSpPr>
        <p:spPr>
          <a:xfrm flipH="1">
            <a:off x="3005139" y="2245519"/>
            <a:ext cx="3068637" cy="107037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5" name="Picture 11" descr="Wpływ odwodnienia górniczego i rekultywacji wodnej odkrywek węgla ...">
            <a:extLst>
              <a:ext uri="{FF2B5EF4-FFF2-40B4-BE49-F238E27FC236}">
                <a16:creationId xmlns:a16="http://schemas.microsoft.com/office/drawing/2014/main" id="{82E11BDE-25D5-BEA3-D63C-712BD12E5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164042"/>
            <a:ext cx="3149426" cy="176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">
            <a:extLst>
              <a:ext uri="{FF2B5EF4-FFF2-40B4-BE49-F238E27FC236}">
                <a16:creationId xmlns:a16="http://schemas.microsoft.com/office/drawing/2014/main" id="{4829D18C-CA3A-29D9-CE44-457336A12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57525"/>
            <a:ext cx="3175968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 descr="Obraz zawierający mapa&#10;&#10;Opis wygenerowany automatyczni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99" b="27250"/>
          <a:stretch/>
        </p:blipFill>
        <p:spPr>
          <a:xfrm>
            <a:off x="-1" y="796334"/>
            <a:ext cx="9144001" cy="4351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Dowolny kształt: kształt 26"/>
          <p:cNvSpPr/>
          <p:nvPr/>
        </p:nvSpPr>
        <p:spPr>
          <a:xfrm>
            <a:off x="3949700" y="838200"/>
            <a:ext cx="2693988" cy="1799035"/>
          </a:xfrm>
          <a:custGeom>
            <a:avLst/>
            <a:gdLst>
              <a:gd name="connsiteX0" fmla="*/ 2859932 w 2859932"/>
              <a:gd name="connsiteY0" fmla="*/ 0 h 2120629"/>
              <a:gd name="connsiteX1" fmla="*/ 817123 w 2859932"/>
              <a:gd name="connsiteY1" fmla="*/ 1391055 h 2120629"/>
              <a:gd name="connsiteX2" fmla="*/ 0 w 2859932"/>
              <a:gd name="connsiteY2" fmla="*/ 2120629 h 2120629"/>
              <a:gd name="connsiteX3" fmla="*/ 0 w 2859932"/>
              <a:gd name="connsiteY3" fmla="*/ 2120629 h 2120629"/>
              <a:gd name="connsiteX0" fmla="*/ 2859932 w 2859932"/>
              <a:gd name="connsiteY0" fmla="*/ 0 h 2120629"/>
              <a:gd name="connsiteX1" fmla="*/ 1135713 w 2859932"/>
              <a:gd name="connsiteY1" fmla="*/ 1137471 h 2120629"/>
              <a:gd name="connsiteX2" fmla="*/ 817123 w 2859932"/>
              <a:gd name="connsiteY2" fmla="*/ 1391055 h 2120629"/>
              <a:gd name="connsiteX3" fmla="*/ 0 w 2859932"/>
              <a:gd name="connsiteY3" fmla="*/ 2120629 h 2120629"/>
              <a:gd name="connsiteX4" fmla="*/ 0 w 2859932"/>
              <a:gd name="connsiteY4" fmla="*/ 2120629 h 2120629"/>
              <a:gd name="connsiteX0" fmla="*/ 2859932 w 2859932"/>
              <a:gd name="connsiteY0" fmla="*/ 0 h 2120629"/>
              <a:gd name="connsiteX1" fmla="*/ 1094414 w 2859932"/>
              <a:gd name="connsiteY1" fmla="*/ 1026331 h 2120629"/>
              <a:gd name="connsiteX2" fmla="*/ 817123 w 2859932"/>
              <a:gd name="connsiteY2" fmla="*/ 1391055 h 2120629"/>
              <a:gd name="connsiteX3" fmla="*/ 0 w 2859932"/>
              <a:gd name="connsiteY3" fmla="*/ 2120629 h 2120629"/>
              <a:gd name="connsiteX4" fmla="*/ 0 w 2859932"/>
              <a:gd name="connsiteY4" fmla="*/ 2120629 h 2120629"/>
              <a:gd name="connsiteX0" fmla="*/ 2859932 w 2859932"/>
              <a:gd name="connsiteY0" fmla="*/ 0 h 2120629"/>
              <a:gd name="connsiteX1" fmla="*/ 1094414 w 2859932"/>
              <a:gd name="connsiteY1" fmla="*/ 1026331 h 2120629"/>
              <a:gd name="connsiteX2" fmla="*/ 290565 w 2859932"/>
              <a:gd name="connsiteY2" fmla="*/ 1519293 h 2120629"/>
              <a:gd name="connsiteX3" fmla="*/ 0 w 2859932"/>
              <a:gd name="connsiteY3" fmla="*/ 2120629 h 2120629"/>
              <a:gd name="connsiteX4" fmla="*/ 0 w 2859932"/>
              <a:gd name="connsiteY4" fmla="*/ 2120629 h 2120629"/>
              <a:gd name="connsiteX0" fmla="*/ 2859932 w 2859932"/>
              <a:gd name="connsiteY0" fmla="*/ 0 h 2120629"/>
              <a:gd name="connsiteX1" fmla="*/ 1063440 w 2859932"/>
              <a:gd name="connsiteY1" fmla="*/ 829700 h 2120629"/>
              <a:gd name="connsiteX2" fmla="*/ 290565 w 2859932"/>
              <a:gd name="connsiteY2" fmla="*/ 1519293 h 2120629"/>
              <a:gd name="connsiteX3" fmla="*/ 0 w 2859932"/>
              <a:gd name="connsiteY3" fmla="*/ 2120629 h 2120629"/>
              <a:gd name="connsiteX4" fmla="*/ 0 w 2859932"/>
              <a:gd name="connsiteY4" fmla="*/ 2120629 h 2120629"/>
              <a:gd name="connsiteX0" fmla="*/ 2859932 w 2859932"/>
              <a:gd name="connsiteY0" fmla="*/ 0 h 2120629"/>
              <a:gd name="connsiteX1" fmla="*/ 1063440 w 2859932"/>
              <a:gd name="connsiteY1" fmla="*/ 829700 h 2120629"/>
              <a:gd name="connsiteX2" fmla="*/ 290565 w 2859932"/>
              <a:gd name="connsiteY2" fmla="*/ 1519293 h 2120629"/>
              <a:gd name="connsiteX3" fmla="*/ 0 w 2859932"/>
              <a:gd name="connsiteY3" fmla="*/ 2120629 h 2120629"/>
              <a:gd name="connsiteX4" fmla="*/ 0 w 2859932"/>
              <a:gd name="connsiteY4" fmla="*/ 2120629 h 2120629"/>
              <a:gd name="connsiteX0" fmla="*/ 2859932 w 2859932"/>
              <a:gd name="connsiteY0" fmla="*/ 0 h 2120629"/>
              <a:gd name="connsiteX1" fmla="*/ 1868764 w 2859932"/>
              <a:gd name="connsiteY1" fmla="*/ 444985 h 2120629"/>
              <a:gd name="connsiteX2" fmla="*/ 1063440 w 2859932"/>
              <a:gd name="connsiteY2" fmla="*/ 829700 h 2120629"/>
              <a:gd name="connsiteX3" fmla="*/ 290565 w 2859932"/>
              <a:gd name="connsiteY3" fmla="*/ 1519293 h 2120629"/>
              <a:gd name="connsiteX4" fmla="*/ 0 w 2859932"/>
              <a:gd name="connsiteY4" fmla="*/ 2120629 h 2120629"/>
              <a:gd name="connsiteX5" fmla="*/ 0 w 2859932"/>
              <a:gd name="connsiteY5" fmla="*/ 2120629 h 2120629"/>
              <a:gd name="connsiteX0" fmla="*/ 2859932 w 2859932"/>
              <a:gd name="connsiteY0" fmla="*/ 0 h 2120629"/>
              <a:gd name="connsiteX1" fmla="*/ 1817141 w 2859932"/>
              <a:gd name="connsiteY1" fmla="*/ 427886 h 2120629"/>
              <a:gd name="connsiteX2" fmla="*/ 1063440 w 2859932"/>
              <a:gd name="connsiteY2" fmla="*/ 829700 h 2120629"/>
              <a:gd name="connsiteX3" fmla="*/ 290565 w 2859932"/>
              <a:gd name="connsiteY3" fmla="*/ 1519293 h 2120629"/>
              <a:gd name="connsiteX4" fmla="*/ 0 w 2859932"/>
              <a:gd name="connsiteY4" fmla="*/ 2120629 h 2120629"/>
              <a:gd name="connsiteX5" fmla="*/ 0 w 2859932"/>
              <a:gd name="connsiteY5" fmla="*/ 2120629 h 212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59932" h="2120629">
                <a:moveTo>
                  <a:pt x="2859932" y="0"/>
                </a:moveTo>
                <a:lnTo>
                  <a:pt x="1817141" y="427886"/>
                </a:lnTo>
                <a:lnTo>
                  <a:pt x="1063440" y="829700"/>
                </a:lnTo>
                <a:cubicBezTo>
                  <a:pt x="722972" y="1061542"/>
                  <a:pt x="467805" y="1304138"/>
                  <a:pt x="290565" y="1519293"/>
                </a:cubicBezTo>
                <a:cubicBezTo>
                  <a:pt x="113325" y="1734448"/>
                  <a:pt x="0" y="2120629"/>
                  <a:pt x="0" y="2120629"/>
                </a:cubicBezTo>
                <a:lnTo>
                  <a:pt x="0" y="2120629"/>
                </a:lnTo>
              </a:path>
            </a:pathLst>
          </a:custGeom>
          <a:noFill/>
          <a:ln w="47625" cmpd="tri">
            <a:solidFill>
              <a:srgbClr val="FFFF00"/>
            </a:solidFill>
            <a:prstDash val="sysDash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8" name="pole tekstowe 27"/>
          <p:cNvSpPr txBox="1"/>
          <p:nvPr/>
        </p:nvSpPr>
        <p:spPr>
          <a:xfrm rot="19836335">
            <a:off x="5284788" y="984082"/>
            <a:ext cx="914400" cy="2154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1,5 m</a:t>
            </a:r>
            <a:r>
              <a:rPr lang="pl-PL" sz="8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3</a:t>
            </a:r>
            <a:r>
              <a:rPr lang="pl-PL" sz="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/s</a:t>
            </a:r>
          </a:p>
        </p:txBody>
      </p:sp>
      <p:sp>
        <p:nvSpPr>
          <p:cNvPr id="30" name="Dowolny kształt: kształt 29"/>
          <p:cNvSpPr/>
          <p:nvPr/>
        </p:nvSpPr>
        <p:spPr>
          <a:xfrm>
            <a:off x="4027489" y="1538288"/>
            <a:ext cx="3692525" cy="1098947"/>
          </a:xfrm>
          <a:custGeom>
            <a:avLst/>
            <a:gdLst>
              <a:gd name="connsiteX0" fmla="*/ 2859932 w 2859932"/>
              <a:gd name="connsiteY0" fmla="*/ 0 h 2120629"/>
              <a:gd name="connsiteX1" fmla="*/ 817123 w 2859932"/>
              <a:gd name="connsiteY1" fmla="*/ 1391055 h 2120629"/>
              <a:gd name="connsiteX2" fmla="*/ 0 w 2859932"/>
              <a:gd name="connsiteY2" fmla="*/ 2120629 h 2120629"/>
              <a:gd name="connsiteX3" fmla="*/ 0 w 2859932"/>
              <a:gd name="connsiteY3" fmla="*/ 2120629 h 2120629"/>
              <a:gd name="connsiteX0" fmla="*/ 2859932 w 2859932"/>
              <a:gd name="connsiteY0" fmla="*/ 0 h 2120629"/>
              <a:gd name="connsiteX1" fmla="*/ 1135713 w 2859932"/>
              <a:gd name="connsiteY1" fmla="*/ 1137471 h 2120629"/>
              <a:gd name="connsiteX2" fmla="*/ 817123 w 2859932"/>
              <a:gd name="connsiteY2" fmla="*/ 1391055 h 2120629"/>
              <a:gd name="connsiteX3" fmla="*/ 0 w 2859932"/>
              <a:gd name="connsiteY3" fmla="*/ 2120629 h 2120629"/>
              <a:gd name="connsiteX4" fmla="*/ 0 w 2859932"/>
              <a:gd name="connsiteY4" fmla="*/ 2120629 h 2120629"/>
              <a:gd name="connsiteX0" fmla="*/ 2859932 w 2859932"/>
              <a:gd name="connsiteY0" fmla="*/ 0 h 2120629"/>
              <a:gd name="connsiteX1" fmla="*/ 1094414 w 2859932"/>
              <a:gd name="connsiteY1" fmla="*/ 1026331 h 2120629"/>
              <a:gd name="connsiteX2" fmla="*/ 817123 w 2859932"/>
              <a:gd name="connsiteY2" fmla="*/ 1391055 h 2120629"/>
              <a:gd name="connsiteX3" fmla="*/ 0 w 2859932"/>
              <a:gd name="connsiteY3" fmla="*/ 2120629 h 2120629"/>
              <a:gd name="connsiteX4" fmla="*/ 0 w 2859932"/>
              <a:gd name="connsiteY4" fmla="*/ 2120629 h 2120629"/>
              <a:gd name="connsiteX0" fmla="*/ 2859932 w 2859932"/>
              <a:gd name="connsiteY0" fmla="*/ 0 h 2120629"/>
              <a:gd name="connsiteX1" fmla="*/ 1094414 w 2859932"/>
              <a:gd name="connsiteY1" fmla="*/ 1026331 h 2120629"/>
              <a:gd name="connsiteX2" fmla="*/ 290565 w 2859932"/>
              <a:gd name="connsiteY2" fmla="*/ 1519293 h 2120629"/>
              <a:gd name="connsiteX3" fmla="*/ 0 w 2859932"/>
              <a:gd name="connsiteY3" fmla="*/ 2120629 h 2120629"/>
              <a:gd name="connsiteX4" fmla="*/ 0 w 2859932"/>
              <a:gd name="connsiteY4" fmla="*/ 2120629 h 2120629"/>
              <a:gd name="connsiteX0" fmla="*/ 2859932 w 2859932"/>
              <a:gd name="connsiteY0" fmla="*/ 0 h 2120629"/>
              <a:gd name="connsiteX1" fmla="*/ 1063440 w 2859932"/>
              <a:gd name="connsiteY1" fmla="*/ 829700 h 2120629"/>
              <a:gd name="connsiteX2" fmla="*/ 290565 w 2859932"/>
              <a:gd name="connsiteY2" fmla="*/ 1519293 h 2120629"/>
              <a:gd name="connsiteX3" fmla="*/ 0 w 2859932"/>
              <a:gd name="connsiteY3" fmla="*/ 2120629 h 2120629"/>
              <a:gd name="connsiteX4" fmla="*/ 0 w 2859932"/>
              <a:gd name="connsiteY4" fmla="*/ 2120629 h 2120629"/>
              <a:gd name="connsiteX0" fmla="*/ 2859932 w 2859932"/>
              <a:gd name="connsiteY0" fmla="*/ 0 h 2120629"/>
              <a:gd name="connsiteX1" fmla="*/ 1063440 w 2859932"/>
              <a:gd name="connsiteY1" fmla="*/ 829700 h 2120629"/>
              <a:gd name="connsiteX2" fmla="*/ 290565 w 2859932"/>
              <a:gd name="connsiteY2" fmla="*/ 1519293 h 2120629"/>
              <a:gd name="connsiteX3" fmla="*/ 0 w 2859932"/>
              <a:gd name="connsiteY3" fmla="*/ 2120629 h 2120629"/>
              <a:gd name="connsiteX4" fmla="*/ 0 w 2859932"/>
              <a:gd name="connsiteY4" fmla="*/ 2120629 h 2120629"/>
              <a:gd name="connsiteX0" fmla="*/ 2859932 w 2859932"/>
              <a:gd name="connsiteY0" fmla="*/ 0 h 2120629"/>
              <a:gd name="connsiteX1" fmla="*/ 1868764 w 2859932"/>
              <a:gd name="connsiteY1" fmla="*/ 444985 h 2120629"/>
              <a:gd name="connsiteX2" fmla="*/ 1063440 w 2859932"/>
              <a:gd name="connsiteY2" fmla="*/ 829700 h 2120629"/>
              <a:gd name="connsiteX3" fmla="*/ 290565 w 2859932"/>
              <a:gd name="connsiteY3" fmla="*/ 1519293 h 2120629"/>
              <a:gd name="connsiteX4" fmla="*/ 0 w 2859932"/>
              <a:gd name="connsiteY4" fmla="*/ 2120629 h 2120629"/>
              <a:gd name="connsiteX5" fmla="*/ 0 w 2859932"/>
              <a:gd name="connsiteY5" fmla="*/ 2120629 h 2120629"/>
              <a:gd name="connsiteX0" fmla="*/ 2859932 w 2859932"/>
              <a:gd name="connsiteY0" fmla="*/ 0 h 2120629"/>
              <a:gd name="connsiteX1" fmla="*/ 1817141 w 2859932"/>
              <a:gd name="connsiteY1" fmla="*/ 427886 h 2120629"/>
              <a:gd name="connsiteX2" fmla="*/ 1063440 w 2859932"/>
              <a:gd name="connsiteY2" fmla="*/ 829700 h 2120629"/>
              <a:gd name="connsiteX3" fmla="*/ 290565 w 2859932"/>
              <a:gd name="connsiteY3" fmla="*/ 1519293 h 2120629"/>
              <a:gd name="connsiteX4" fmla="*/ 0 w 2859932"/>
              <a:gd name="connsiteY4" fmla="*/ 2120629 h 2120629"/>
              <a:gd name="connsiteX5" fmla="*/ 0 w 2859932"/>
              <a:gd name="connsiteY5" fmla="*/ 2120629 h 2120629"/>
              <a:gd name="connsiteX0" fmla="*/ 2859932 w 2859932"/>
              <a:gd name="connsiteY0" fmla="*/ 0 h 2120629"/>
              <a:gd name="connsiteX1" fmla="*/ 1817141 w 2859932"/>
              <a:gd name="connsiteY1" fmla="*/ 427886 h 2120629"/>
              <a:gd name="connsiteX2" fmla="*/ 1063440 w 2859932"/>
              <a:gd name="connsiteY2" fmla="*/ 829700 h 2120629"/>
              <a:gd name="connsiteX3" fmla="*/ 445487 w 2859932"/>
              <a:gd name="connsiteY3" fmla="*/ 1640110 h 2120629"/>
              <a:gd name="connsiteX4" fmla="*/ 0 w 2859932"/>
              <a:gd name="connsiteY4" fmla="*/ 2120629 h 2120629"/>
              <a:gd name="connsiteX5" fmla="*/ 0 w 2859932"/>
              <a:gd name="connsiteY5" fmla="*/ 2120629 h 2120629"/>
              <a:gd name="connsiteX0" fmla="*/ 2859932 w 2859932"/>
              <a:gd name="connsiteY0" fmla="*/ 0 h 2120629"/>
              <a:gd name="connsiteX1" fmla="*/ 1817141 w 2859932"/>
              <a:gd name="connsiteY1" fmla="*/ 427886 h 2120629"/>
              <a:gd name="connsiteX2" fmla="*/ 1144590 w 2859932"/>
              <a:gd name="connsiteY2" fmla="*/ 923669 h 2120629"/>
              <a:gd name="connsiteX3" fmla="*/ 445487 w 2859932"/>
              <a:gd name="connsiteY3" fmla="*/ 1640110 h 2120629"/>
              <a:gd name="connsiteX4" fmla="*/ 0 w 2859932"/>
              <a:gd name="connsiteY4" fmla="*/ 2120629 h 2120629"/>
              <a:gd name="connsiteX5" fmla="*/ 0 w 2859932"/>
              <a:gd name="connsiteY5" fmla="*/ 2120629 h 2120629"/>
              <a:gd name="connsiteX0" fmla="*/ 2859932 w 2859932"/>
              <a:gd name="connsiteY0" fmla="*/ 0 h 2120629"/>
              <a:gd name="connsiteX1" fmla="*/ 1890914 w 2859932"/>
              <a:gd name="connsiteY1" fmla="*/ 454734 h 2120629"/>
              <a:gd name="connsiteX2" fmla="*/ 1144590 w 2859932"/>
              <a:gd name="connsiteY2" fmla="*/ 923669 h 2120629"/>
              <a:gd name="connsiteX3" fmla="*/ 445487 w 2859932"/>
              <a:gd name="connsiteY3" fmla="*/ 1640110 h 2120629"/>
              <a:gd name="connsiteX4" fmla="*/ 0 w 2859932"/>
              <a:gd name="connsiteY4" fmla="*/ 2120629 h 2120629"/>
              <a:gd name="connsiteX5" fmla="*/ 0 w 2859932"/>
              <a:gd name="connsiteY5" fmla="*/ 2120629 h 212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59932" h="2120629">
                <a:moveTo>
                  <a:pt x="2859932" y="0"/>
                </a:moveTo>
                <a:lnTo>
                  <a:pt x="1890914" y="454734"/>
                </a:lnTo>
                <a:lnTo>
                  <a:pt x="1144590" y="923669"/>
                </a:lnTo>
                <a:cubicBezTo>
                  <a:pt x="804122" y="1155511"/>
                  <a:pt x="636252" y="1440617"/>
                  <a:pt x="445487" y="1640110"/>
                </a:cubicBezTo>
                <a:cubicBezTo>
                  <a:pt x="254722" y="1839603"/>
                  <a:pt x="0" y="2120629"/>
                  <a:pt x="0" y="2120629"/>
                </a:cubicBezTo>
                <a:lnTo>
                  <a:pt x="0" y="2120629"/>
                </a:lnTo>
              </a:path>
            </a:pathLst>
          </a:custGeom>
          <a:noFill/>
          <a:ln w="47625" cmpd="tri">
            <a:solidFill>
              <a:srgbClr val="FFFF00"/>
            </a:solidFill>
            <a:prstDash val="sysDash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31" name="pole tekstowe 30"/>
          <p:cNvSpPr txBox="1"/>
          <p:nvPr/>
        </p:nvSpPr>
        <p:spPr>
          <a:xfrm rot="20480059">
            <a:off x="5386389" y="1807995"/>
            <a:ext cx="600075" cy="2154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1,5 m</a:t>
            </a:r>
            <a:r>
              <a:rPr lang="pl-PL" sz="8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3</a:t>
            </a:r>
            <a:r>
              <a:rPr lang="pl-PL" sz="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/s</a:t>
            </a:r>
          </a:p>
        </p:txBody>
      </p:sp>
      <p:sp>
        <p:nvSpPr>
          <p:cNvPr id="32" name="Owal 31"/>
          <p:cNvSpPr/>
          <p:nvPr/>
        </p:nvSpPr>
        <p:spPr>
          <a:xfrm>
            <a:off x="3841750" y="2640806"/>
            <a:ext cx="185738" cy="123825"/>
          </a:xfrm>
          <a:prstGeom prst="ellipse">
            <a:avLst/>
          </a:prstGeom>
          <a:solidFill>
            <a:srgbClr val="FFFF00">
              <a:alpha val="80000"/>
            </a:srgbClr>
          </a:solidFill>
          <a:ln>
            <a:solidFill>
              <a:srgbClr val="002060">
                <a:alpha val="2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33" name="Dowolny kształt: kształt 32"/>
          <p:cNvSpPr/>
          <p:nvPr/>
        </p:nvSpPr>
        <p:spPr>
          <a:xfrm>
            <a:off x="4027489" y="2346722"/>
            <a:ext cx="2014537" cy="376238"/>
          </a:xfrm>
          <a:custGeom>
            <a:avLst/>
            <a:gdLst>
              <a:gd name="connsiteX0" fmla="*/ 0 w 2015409"/>
              <a:gd name="connsiteY0" fmla="*/ 421694 h 502028"/>
              <a:gd name="connsiteX1" fmla="*/ 76119 w 2015409"/>
              <a:gd name="connsiteY1" fmla="*/ 422017 h 502028"/>
              <a:gd name="connsiteX2" fmla="*/ 262809 w 2015409"/>
              <a:gd name="connsiteY2" fmla="*/ 502028 h 502028"/>
              <a:gd name="connsiteX3" fmla="*/ 457200 w 2015409"/>
              <a:gd name="connsiteY3" fmla="*/ 421693 h 502028"/>
              <a:gd name="connsiteX4" fmla="*/ 709309 w 2015409"/>
              <a:gd name="connsiteY4" fmla="*/ 295234 h 502028"/>
              <a:gd name="connsiteX5" fmla="*/ 788346 w 2015409"/>
              <a:gd name="connsiteY5" fmla="*/ 428017 h 502028"/>
              <a:gd name="connsiteX6" fmla="*/ 1010299 w 2015409"/>
              <a:gd name="connsiteY6" fmla="*/ 441149 h 502028"/>
              <a:gd name="connsiteX7" fmla="*/ 1200069 w 2015409"/>
              <a:gd name="connsiteY7" fmla="*/ 418208 h 502028"/>
              <a:gd name="connsiteX8" fmla="*/ 1400783 w 2015409"/>
              <a:gd name="connsiteY8" fmla="*/ 499515 h 502028"/>
              <a:gd name="connsiteX9" fmla="*/ 1599552 w 2015409"/>
              <a:gd name="connsiteY9" fmla="*/ 367138 h 502028"/>
              <a:gd name="connsiteX10" fmla="*/ 1573449 w 2015409"/>
              <a:gd name="connsiteY10" fmla="*/ 292478 h 502028"/>
              <a:gd name="connsiteX11" fmla="*/ 1658404 w 2015409"/>
              <a:gd name="connsiteY11" fmla="*/ 176800 h 502028"/>
              <a:gd name="connsiteX12" fmla="*/ 1769542 w 2015409"/>
              <a:gd name="connsiteY12" fmla="*/ 174692 h 502028"/>
              <a:gd name="connsiteX13" fmla="*/ 2015409 w 2015409"/>
              <a:gd name="connsiteY13" fmla="*/ 0 h 502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15409" h="502028" extrusionOk="0">
                <a:moveTo>
                  <a:pt x="0" y="421694"/>
                </a:moveTo>
                <a:cubicBezTo>
                  <a:pt x="10507" y="411227"/>
                  <a:pt x="29859" y="433335"/>
                  <a:pt x="76119" y="422017"/>
                </a:cubicBezTo>
                <a:cubicBezTo>
                  <a:pt x="147003" y="427905"/>
                  <a:pt x="200778" y="491710"/>
                  <a:pt x="262809" y="502028"/>
                </a:cubicBezTo>
                <a:cubicBezTo>
                  <a:pt x="253516" y="514134"/>
                  <a:pt x="372233" y="516880"/>
                  <a:pt x="457200" y="421693"/>
                </a:cubicBezTo>
                <a:cubicBezTo>
                  <a:pt x="537521" y="376473"/>
                  <a:pt x="681081" y="293188"/>
                  <a:pt x="709309" y="295234"/>
                </a:cubicBezTo>
                <a:cubicBezTo>
                  <a:pt x="806882" y="299398"/>
                  <a:pt x="762447" y="354178"/>
                  <a:pt x="788346" y="428017"/>
                </a:cubicBezTo>
                <a:cubicBezTo>
                  <a:pt x="777781" y="455921"/>
                  <a:pt x="920716" y="474820"/>
                  <a:pt x="1010299" y="441149"/>
                </a:cubicBezTo>
                <a:cubicBezTo>
                  <a:pt x="1073764" y="411492"/>
                  <a:pt x="1117271" y="411756"/>
                  <a:pt x="1200069" y="418208"/>
                </a:cubicBezTo>
                <a:cubicBezTo>
                  <a:pt x="1310225" y="460502"/>
                  <a:pt x="1358803" y="517454"/>
                  <a:pt x="1400783" y="499515"/>
                </a:cubicBezTo>
                <a:cubicBezTo>
                  <a:pt x="1428995" y="479722"/>
                  <a:pt x="1591405" y="419776"/>
                  <a:pt x="1599552" y="367138"/>
                </a:cubicBezTo>
                <a:cubicBezTo>
                  <a:pt x="1642584" y="343820"/>
                  <a:pt x="1576615" y="327374"/>
                  <a:pt x="1573449" y="292478"/>
                </a:cubicBezTo>
                <a:cubicBezTo>
                  <a:pt x="1584932" y="291063"/>
                  <a:pt x="1639351" y="211751"/>
                  <a:pt x="1658404" y="176800"/>
                </a:cubicBezTo>
                <a:cubicBezTo>
                  <a:pt x="1699329" y="142247"/>
                  <a:pt x="1729828" y="166458"/>
                  <a:pt x="1769542" y="174692"/>
                </a:cubicBezTo>
                <a:cubicBezTo>
                  <a:pt x="1767893" y="150526"/>
                  <a:pt x="1935056" y="-571"/>
                  <a:pt x="2015409" y="0"/>
                </a:cubicBezTo>
              </a:path>
            </a:pathLst>
          </a:custGeom>
          <a:noFill/>
          <a:ln w="47625" cmpd="tri">
            <a:solidFill>
              <a:srgbClr val="FFFF00"/>
            </a:solidFill>
            <a:prstDash val="dash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34" name="Dowolny kształt: kształt 33"/>
          <p:cNvSpPr/>
          <p:nvPr/>
        </p:nvSpPr>
        <p:spPr>
          <a:xfrm>
            <a:off x="3233739" y="2692004"/>
            <a:ext cx="839787" cy="572690"/>
          </a:xfrm>
          <a:custGeom>
            <a:avLst/>
            <a:gdLst>
              <a:gd name="connsiteX0" fmla="*/ 727995 w 839043"/>
              <a:gd name="connsiteY0" fmla="*/ 144780 h 764604"/>
              <a:gd name="connsiteX1" fmla="*/ 819435 w 839043"/>
              <a:gd name="connsiteY1" fmla="*/ 392430 h 764604"/>
              <a:gd name="connsiteX2" fmla="*/ 827055 w 839043"/>
              <a:gd name="connsiteY2" fmla="*/ 544830 h 764604"/>
              <a:gd name="connsiteX3" fmla="*/ 682275 w 839043"/>
              <a:gd name="connsiteY3" fmla="*/ 582930 h 764604"/>
              <a:gd name="connsiteX4" fmla="*/ 606075 w 839043"/>
              <a:gd name="connsiteY4" fmla="*/ 640080 h 764604"/>
              <a:gd name="connsiteX5" fmla="*/ 567975 w 839043"/>
              <a:gd name="connsiteY5" fmla="*/ 693420 h 764604"/>
              <a:gd name="connsiteX6" fmla="*/ 327945 w 839043"/>
              <a:gd name="connsiteY6" fmla="*/ 681990 h 764604"/>
              <a:gd name="connsiteX7" fmla="*/ 240315 w 839043"/>
              <a:gd name="connsiteY7" fmla="*/ 727710 h 764604"/>
              <a:gd name="connsiteX8" fmla="*/ 114585 w 839043"/>
              <a:gd name="connsiteY8" fmla="*/ 762000 h 764604"/>
              <a:gd name="connsiteX9" fmla="*/ 15525 w 839043"/>
              <a:gd name="connsiteY9" fmla="*/ 655320 h 764604"/>
              <a:gd name="connsiteX10" fmla="*/ 34575 w 839043"/>
              <a:gd name="connsiteY10" fmla="*/ 537210 h 764604"/>
              <a:gd name="connsiteX11" fmla="*/ 285 w 839043"/>
              <a:gd name="connsiteY11" fmla="*/ 468630 h 764604"/>
              <a:gd name="connsiteX12" fmla="*/ 57435 w 839043"/>
              <a:gd name="connsiteY12" fmla="*/ 350520 h 764604"/>
              <a:gd name="connsiteX13" fmla="*/ 91725 w 839043"/>
              <a:gd name="connsiteY13" fmla="*/ 251460 h 764604"/>
              <a:gd name="connsiteX14" fmla="*/ 23145 w 839043"/>
              <a:gd name="connsiteY14" fmla="*/ 186690 h 764604"/>
              <a:gd name="connsiteX15" fmla="*/ 65055 w 839043"/>
              <a:gd name="connsiteY15" fmla="*/ 45720 h 764604"/>
              <a:gd name="connsiteX16" fmla="*/ 26955 w 839043"/>
              <a:gd name="connsiteY16" fmla="*/ 0 h 764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39043" h="764604" extrusionOk="0">
                <a:moveTo>
                  <a:pt x="727995" y="144780"/>
                </a:moveTo>
                <a:cubicBezTo>
                  <a:pt x="753632" y="227971"/>
                  <a:pt x="787118" y="331688"/>
                  <a:pt x="819435" y="392430"/>
                </a:cubicBezTo>
                <a:cubicBezTo>
                  <a:pt x="842272" y="460437"/>
                  <a:pt x="838308" y="513449"/>
                  <a:pt x="827055" y="544830"/>
                </a:cubicBezTo>
                <a:cubicBezTo>
                  <a:pt x="803548" y="577212"/>
                  <a:pt x="718543" y="570161"/>
                  <a:pt x="682275" y="582930"/>
                </a:cubicBezTo>
                <a:cubicBezTo>
                  <a:pt x="639201" y="595389"/>
                  <a:pt x="631518" y="624720"/>
                  <a:pt x="606075" y="640080"/>
                </a:cubicBezTo>
                <a:cubicBezTo>
                  <a:pt x="589769" y="658821"/>
                  <a:pt x="618555" y="677741"/>
                  <a:pt x="567975" y="693420"/>
                </a:cubicBezTo>
                <a:cubicBezTo>
                  <a:pt x="507626" y="698262"/>
                  <a:pt x="376750" y="681741"/>
                  <a:pt x="327945" y="681990"/>
                </a:cubicBezTo>
                <a:cubicBezTo>
                  <a:pt x="272638" y="681061"/>
                  <a:pt x="271283" y="720757"/>
                  <a:pt x="240315" y="727710"/>
                </a:cubicBezTo>
                <a:cubicBezTo>
                  <a:pt x="212430" y="745342"/>
                  <a:pt x="154573" y="774672"/>
                  <a:pt x="114585" y="762000"/>
                </a:cubicBezTo>
                <a:cubicBezTo>
                  <a:pt x="66395" y="748200"/>
                  <a:pt x="36309" y="698877"/>
                  <a:pt x="15525" y="655320"/>
                </a:cubicBezTo>
                <a:cubicBezTo>
                  <a:pt x="3709" y="620116"/>
                  <a:pt x="37203" y="569232"/>
                  <a:pt x="34575" y="537210"/>
                </a:cubicBezTo>
                <a:cubicBezTo>
                  <a:pt x="36263" y="512607"/>
                  <a:pt x="-1736" y="501937"/>
                  <a:pt x="285" y="468630"/>
                </a:cubicBezTo>
                <a:cubicBezTo>
                  <a:pt x="10763" y="431677"/>
                  <a:pt x="43204" y="381967"/>
                  <a:pt x="57435" y="350520"/>
                </a:cubicBezTo>
                <a:cubicBezTo>
                  <a:pt x="71108" y="314582"/>
                  <a:pt x="96137" y="277866"/>
                  <a:pt x="91725" y="251460"/>
                </a:cubicBezTo>
                <a:cubicBezTo>
                  <a:pt x="75806" y="223431"/>
                  <a:pt x="25108" y="215920"/>
                  <a:pt x="23145" y="186690"/>
                </a:cubicBezTo>
                <a:cubicBezTo>
                  <a:pt x="19245" y="145027"/>
                  <a:pt x="57003" y="81166"/>
                  <a:pt x="65055" y="45720"/>
                </a:cubicBezTo>
                <a:cubicBezTo>
                  <a:pt x="65463" y="15011"/>
                  <a:pt x="50454" y="10373"/>
                  <a:pt x="26955" y="0"/>
                </a:cubicBezTo>
              </a:path>
            </a:pathLst>
          </a:custGeom>
          <a:noFill/>
          <a:ln w="47625" cmpd="tri">
            <a:solidFill>
              <a:srgbClr val="FFFF00"/>
            </a:solidFill>
            <a:prstDash val="dash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35" name="pole tekstowe 34"/>
          <p:cNvSpPr txBox="1"/>
          <p:nvPr/>
        </p:nvSpPr>
        <p:spPr>
          <a:xfrm rot="19735421">
            <a:off x="4225926" y="2472363"/>
            <a:ext cx="600075" cy="2154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0,5 m</a:t>
            </a:r>
            <a:r>
              <a:rPr lang="pl-PL" sz="8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3</a:t>
            </a:r>
            <a:r>
              <a:rPr lang="pl-PL" sz="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/s</a:t>
            </a:r>
          </a:p>
        </p:txBody>
      </p:sp>
      <p:sp>
        <p:nvSpPr>
          <p:cNvPr id="36" name="pole tekstowe 35"/>
          <p:cNvSpPr txBox="1"/>
          <p:nvPr/>
        </p:nvSpPr>
        <p:spPr>
          <a:xfrm rot="21400055">
            <a:off x="3354389" y="3048626"/>
            <a:ext cx="600075" cy="2154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1,0 m</a:t>
            </a:r>
            <a:r>
              <a:rPr lang="pl-PL" sz="8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3</a:t>
            </a:r>
            <a:r>
              <a:rPr lang="pl-PL" sz="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/s</a:t>
            </a:r>
          </a:p>
        </p:txBody>
      </p:sp>
      <p:sp>
        <p:nvSpPr>
          <p:cNvPr id="37" name="Prostokąt 36"/>
          <p:cNvSpPr/>
          <p:nvPr/>
        </p:nvSpPr>
        <p:spPr>
          <a:xfrm>
            <a:off x="6391358" y="1420596"/>
            <a:ext cx="50526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Arial" charset="0"/>
              </a:rPr>
              <a:t>?</a:t>
            </a:r>
          </a:p>
        </p:txBody>
      </p:sp>
      <p:sp>
        <p:nvSpPr>
          <p:cNvPr id="38" name="Prostokąt 37"/>
          <p:cNvSpPr/>
          <p:nvPr/>
        </p:nvSpPr>
        <p:spPr>
          <a:xfrm>
            <a:off x="5769886" y="759226"/>
            <a:ext cx="50526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Arial" charset="0"/>
              </a:rPr>
              <a:t>?</a:t>
            </a:r>
          </a:p>
        </p:txBody>
      </p:sp>
      <p:sp>
        <p:nvSpPr>
          <p:cNvPr id="2" name="Prostokąt 1"/>
          <p:cNvSpPr/>
          <p:nvPr/>
        </p:nvSpPr>
        <p:spPr>
          <a:xfrm>
            <a:off x="479425" y="139303"/>
            <a:ext cx="8447088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Przerzut wody z Wisły do „serca Kujaw” i dystrybucja jej w regionie</a:t>
            </a:r>
          </a:p>
        </p:txBody>
      </p:sp>
      <p:cxnSp>
        <p:nvCxnSpPr>
          <p:cNvPr id="6" name="Łącznik prostoliniowy 5"/>
          <p:cNvCxnSpPr>
            <a:endCxn id="32" idx="1"/>
          </p:cNvCxnSpPr>
          <p:nvPr/>
        </p:nvCxnSpPr>
        <p:spPr>
          <a:xfrm flipH="1">
            <a:off x="3868739" y="853678"/>
            <a:ext cx="204787" cy="1804988"/>
          </a:xfrm>
          <a:prstGeom prst="line">
            <a:avLst/>
          </a:prstGeom>
          <a:ln w="57150">
            <a:solidFill>
              <a:srgbClr val="FFFFCC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oliniowy 7"/>
          <p:cNvCxnSpPr>
            <a:stCxn id="32" idx="2"/>
            <a:endCxn id="27" idx="4"/>
          </p:cNvCxnSpPr>
          <p:nvPr/>
        </p:nvCxnSpPr>
        <p:spPr>
          <a:xfrm flipV="1">
            <a:off x="3841750" y="2637235"/>
            <a:ext cx="107950" cy="654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34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2" grpId="0" animBg="1"/>
      <p:bldP spid="35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B9477D8-45FA-7DA7-E856-508EC30F03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3921079"/>
              </p:ext>
            </p:extLst>
          </p:nvPr>
        </p:nvGraphicFramePr>
        <p:xfrm>
          <a:off x="155575" y="1044522"/>
          <a:ext cx="8807533" cy="2600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5" name="Picture 4" descr="Nawadnianie kropelkowe ogórków - Nasze realizacje - zdjęcia - FELMIX ...">
            <a:extLst>
              <a:ext uri="{FF2B5EF4-FFF2-40B4-BE49-F238E27FC236}">
                <a16:creationId xmlns:a16="http://schemas.microsoft.com/office/drawing/2014/main" id="{8F06A119-0CE6-B6DB-999D-A769AC8F4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854053"/>
            <a:ext cx="2871788" cy="128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8" descr="zbiornik wodny w Gródku">
            <a:extLst>
              <a:ext uri="{FF2B5EF4-FFF2-40B4-BE49-F238E27FC236}">
                <a16:creationId xmlns:a16="http://schemas.microsoft.com/office/drawing/2014/main" id="{9FF79543-0BBB-9F9B-CEC1-76B87A6F2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89" y="3912394"/>
            <a:ext cx="2928937" cy="117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Prostokąt 3">
            <a:extLst>
              <a:ext uri="{FF2B5EF4-FFF2-40B4-BE49-F238E27FC236}">
                <a16:creationId xmlns:a16="http://schemas.microsoft.com/office/drawing/2014/main" id="{FC60D5D8-A641-FE97-798F-A68D831F3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9438" y="2419351"/>
            <a:ext cx="2844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en-US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Cel 3. Adaptacji przemysłu chemicznego do zachodzących zmian klimatu</a:t>
            </a:r>
            <a:endParaRPr lang="en-US" altLang="en-US" dirty="0">
              <a:solidFill>
                <a:srgbClr val="0000FF"/>
              </a:solidFill>
              <a:ea typeface="Calibri" panose="020F0502020204030204" pitchFamily="34" charset="0"/>
            </a:endParaRPr>
          </a:p>
        </p:txBody>
      </p:sp>
      <p:pic>
        <p:nvPicPr>
          <p:cNvPr id="8200" name="Picture 6" descr="Os passos fundamentais para gerir a sua exploração agrícola ...">
            <a:extLst>
              <a:ext uri="{FF2B5EF4-FFF2-40B4-BE49-F238E27FC236}">
                <a16:creationId xmlns:a16="http://schemas.microsoft.com/office/drawing/2014/main" id="{7F304947-2C1A-C590-E688-D234C28F6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3912394"/>
            <a:ext cx="2808288" cy="117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723" y="195486"/>
            <a:ext cx="6330280" cy="50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51520" y="4254354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/>
              <a:t>Koncepcja hydrologiczna projektu</a:t>
            </a:r>
            <a:endParaRPr lang="en-GB" sz="3200" b="1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309" y="888916"/>
            <a:ext cx="4500500" cy="2528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 descr="Os passos fundamentais para gerir a sua exploração agrícola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559" y="3417048"/>
            <a:ext cx="2202310" cy="1226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7614"/>
            <a:ext cx="3512687" cy="2618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Łącznik prosty ze strzałką 14"/>
          <p:cNvCxnSpPr/>
          <p:nvPr/>
        </p:nvCxnSpPr>
        <p:spPr>
          <a:xfrm flipH="1">
            <a:off x="2123729" y="1995686"/>
            <a:ext cx="4968551" cy="73603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723" y="195486"/>
            <a:ext cx="6330280" cy="50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338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Symbol zastępczy zawartości 5">
            <a:extLst>
              <a:ext uri="{FF2B5EF4-FFF2-40B4-BE49-F238E27FC236}">
                <a16:creationId xmlns:a16="http://schemas.microsoft.com/office/drawing/2014/main" id="{5CF6B60D-C20C-D457-6056-B969AAFAC0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426" y="690562"/>
            <a:ext cx="8397875" cy="4452938"/>
          </a:xfrm>
        </p:spPr>
      </p:pic>
      <p:sp>
        <p:nvSpPr>
          <p:cNvPr id="6149" name="Prostokąt 6">
            <a:extLst>
              <a:ext uri="{FF2B5EF4-FFF2-40B4-BE49-F238E27FC236}">
                <a16:creationId xmlns:a16="http://schemas.microsoft.com/office/drawing/2014/main" id="{EDE9CBC3-5DB6-A527-F687-8408902A4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613" y="3131344"/>
            <a:ext cx="1920875" cy="147732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en-US">
                <a:ea typeface="Calibri" panose="020F0502020204030204" pitchFamily="34" charset="0"/>
                <a:cs typeface="Times New Roman" panose="02020603050405020304" pitchFamily="18" charset="0"/>
              </a:rPr>
              <a:t>dwa rurociągi o przepustowości 1,5 m</a:t>
            </a:r>
            <a:r>
              <a:rPr lang="pl-PL" altLang="en-US" baseline="3000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l-PL" altLang="en-US">
                <a:ea typeface="Calibri" panose="020F0502020204030204" pitchFamily="34" charset="0"/>
                <a:cs typeface="Times New Roman" panose="02020603050405020304" pitchFamily="18" charset="0"/>
              </a:rPr>
              <a:t>/s, czyli około 47 mln m</a:t>
            </a:r>
            <a:r>
              <a:rPr lang="pl-PL" altLang="en-US" baseline="3000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l-PL" altLang="en-US">
                <a:ea typeface="Calibri" panose="020F0502020204030204" pitchFamily="34" charset="0"/>
                <a:cs typeface="Times New Roman" panose="02020603050405020304" pitchFamily="18" charset="0"/>
              </a:rPr>
              <a:t> rocznie każdy</a:t>
            </a:r>
            <a:endParaRPr lang="en-GB" altLang="en-US">
              <a:ea typeface="Calibri" panose="020F0502020204030204" pitchFamily="34" charset="0"/>
            </a:endParaRPr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9EE3F326-BE66-902D-0919-C200A323AFDE}"/>
              </a:ext>
            </a:extLst>
          </p:cNvPr>
          <p:cNvCxnSpPr/>
          <p:nvPr/>
        </p:nvCxnSpPr>
        <p:spPr>
          <a:xfrm flipV="1">
            <a:off x="2376488" y="2922985"/>
            <a:ext cx="1625600" cy="5476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723" y="195486"/>
            <a:ext cx="6330280" cy="50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411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412" name="Obraz 3" descr="Obraz zawierający stół&#10;&#10;Opis wygenerowany automatyczni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699121"/>
            <a:ext cx="8237537" cy="430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5248275" y="1713433"/>
            <a:ext cx="1162050" cy="328374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723" y="195486"/>
            <a:ext cx="6330280" cy="50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707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Obraz 3" descr="Obraz zawierający stół&#10;&#10;Opis wygenerowany automatyczni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915566"/>
            <a:ext cx="647700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2305050"/>
            <a:ext cx="5611813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723" y="195486"/>
            <a:ext cx="6330280" cy="50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245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Overview Kazimierz Wielki University in Bydgoszcz - ehef.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12" y="3074716"/>
            <a:ext cx="1049338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7" y="3155679"/>
            <a:ext cx="1130300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3206479"/>
            <a:ext cx="14160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az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62" y="3030266"/>
            <a:ext cx="790575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030266"/>
            <a:ext cx="1193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C3984B4C-5310-D5E3-1D95-A736ACDE4D87}"/>
              </a:ext>
            </a:extLst>
          </p:cNvPr>
          <p:cNvSpPr txBox="1"/>
          <p:nvPr/>
        </p:nvSpPr>
        <p:spPr>
          <a:xfrm>
            <a:off x="2043227" y="843558"/>
            <a:ext cx="5408964" cy="18725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1323" tIns="35662" rIns="71323" bIns="35662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700" b="1" dirty="0"/>
              <a:t>Michał HABEL </a:t>
            </a:r>
          </a:p>
          <a:p>
            <a:pPr algn="ctr"/>
            <a:r>
              <a:rPr lang="pl-PL" sz="2000" b="1" dirty="0"/>
              <a:t>dr hab. prof. uczelni </a:t>
            </a:r>
          </a:p>
          <a:p>
            <a:pPr algn="ctr"/>
            <a:r>
              <a:rPr lang="pl-PL" sz="2000" dirty="0"/>
              <a:t>Uniwersytetu Kazimierza Wielkiego w Bydgoszczy</a:t>
            </a:r>
          </a:p>
          <a:p>
            <a:pPr algn="ctr"/>
            <a:r>
              <a:rPr lang="pl-PL" sz="2000" dirty="0"/>
              <a:t>Wydział Nauk Geograficznych – Katedra Rewitalizacji Dróg Wodnych </a:t>
            </a: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E27A625A-C29F-9F9D-66B5-C909053C35C9}"/>
              </a:ext>
            </a:extLst>
          </p:cNvPr>
          <p:cNvSpPr txBox="1"/>
          <p:nvPr/>
        </p:nvSpPr>
        <p:spPr>
          <a:xfrm>
            <a:off x="3563888" y="4586531"/>
            <a:ext cx="3375755" cy="4182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1323" tIns="35662" rIns="71323" bIns="35662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936"/>
              </a:lnSpc>
            </a:pPr>
            <a:r>
              <a:rPr lang="pl-PL" sz="1600" dirty="0">
                <a:latin typeface="Arial Narrow"/>
                <a:cs typeface="Segoe UI"/>
              </a:rPr>
              <a:t>     tel.: +48 535105104</a:t>
            </a:r>
            <a:endParaRPr lang="en-US" sz="1600" dirty="0">
              <a:latin typeface="Arial Narrow"/>
              <a:cs typeface="Segoe UI"/>
            </a:endParaRPr>
          </a:p>
          <a:p>
            <a:pPr>
              <a:lnSpc>
                <a:spcPts val="936"/>
              </a:lnSpc>
            </a:pPr>
            <a:endParaRPr lang="en-US" sz="1600" dirty="0">
              <a:latin typeface="Arial Narrow"/>
              <a:cs typeface="Segoe UI"/>
            </a:endParaRPr>
          </a:p>
          <a:p>
            <a:pPr>
              <a:lnSpc>
                <a:spcPts val="936"/>
              </a:lnSpc>
            </a:pPr>
            <a:r>
              <a:rPr lang="en-US" sz="1600" dirty="0">
                <a:latin typeface="Arial Narrow"/>
                <a:cs typeface="Segoe UI"/>
              </a:rPr>
              <a:t>e-mail: </a:t>
            </a:r>
            <a:r>
              <a:rPr lang="en-US" sz="1600" u="sng" dirty="0">
                <a:solidFill>
                  <a:srgbClr val="0563C1"/>
                </a:solidFill>
                <a:latin typeface="Arial Narrow"/>
                <a:cs typeface="Segoe UI"/>
                <a:hlinkClick r:id="rId7"/>
              </a:rPr>
              <a:t>hydro.habel@ukw.edu.pl</a:t>
            </a:r>
            <a:endParaRPr lang="en-US" sz="2000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723" y="195486"/>
            <a:ext cx="6330280" cy="50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0823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8 glasses of water... a myth | Thir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3097"/>
            <a:ext cx="1571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 descr="8 glasses of water... a myth | Thir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798910"/>
            <a:ext cx="1571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 descr="8 glasses of water... a myth | Thir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584722"/>
            <a:ext cx="1571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 descr="8 glasses of water... a myth | Thir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1" y="13097"/>
            <a:ext cx="1571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2" descr="8 glasses of water... a myth | Thir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1" y="798910"/>
            <a:ext cx="1571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2" descr="8 glasses of water... a myth | Thir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1" y="1584722"/>
            <a:ext cx="1571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2" descr="8 glasses of water... a myth | Thir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391966"/>
            <a:ext cx="1571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2" descr="8 glasses of water... a myth | Thir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3177778"/>
            <a:ext cx="1571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2" descr="8 glasses of water... a myth | Thir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3963591"/>
            <a:ext cx="1571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2" descr="8 glasses of water... a myth | Thir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1" y="2391966"/>
            <a:ext cx="1571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2" descr="8 glasses of water... a myth | Thir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1" y="3177778"/>
            <a:ext cx="1571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2" descr="8 glasses of water... a myth | Thir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1" y="3963591"/>
            <a:ext cx="1571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2" descr="8 glasses of water... a myth | Thir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9" y="13097"/>
            <a:ext cx="1571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2" descr="8 glasses of water... a myth | Thir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9" y="798910"/>
            <a:ext cx="1571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2" descr="8 glasses of water... a myth | Thir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9" y="1584722"/>
            <a:ext cx="1571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2" descr="8 glasses of water... a myth | Thir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6" y="13097"/>
            <a:ext cx="1571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2" descr="8 glasses of water... a myth | Thir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6" y="798910"/>
            <a:ext cx="1571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Picture 2" descr="8 glasses of water... a myth | Thir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6" y="1584722"/>
            <a:ext cx="1571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4" name="Picture 2" descr="8 glasses of water... a myth | Thir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9" y="2391966"/>
            <a:ext cx="1571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5" name="Picture 2" descr="8 glasses of water... a myth | Thir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9" y="3177778"/>
            <a:ext cx="1571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6" name="Picture 2" descr="8 glasses of water... a myth | Thir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9" y="3963591"/>
            <a:ext cx="1571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Picture 2" descr="8 glasses of water... a myth | Thir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6" y="2391966"/>
            <a:ext cx="1571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8" name="Picture 2" descr="8 glasses of water... a myth | Thir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6" y="3177778"/>
            <a:ext cx="1571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9" name="Picture 2" descr="8 glasses of water... a myth | Thir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6" y="3963591"/>
            <a:ext cx="1571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0" name="Picture 2" descr="8 glasses of water... a myth | Thir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6" y="13097"/>
            <a:ext cx="1571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1" name="Picture 2" descr="8 glasses of water... a myth | Thir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6" y="798910"/>
            <a:ext cx="1571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2" name="Picture 2" descr="8 glasses of water... a myth | Thir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6" y="1584722"/>
            <a:ext cx="1571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3" name="Picture 2" descr="8 glasses of water... a myth | Thir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6" y="2391966"/>
            <a:ext cx="1571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4" name="Picture 2" descr="8 glasses of water... a myth | Thir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6" y="3177778"/>
            <a:ext cx="1571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5" name="Picture 2" descr="8 glasses of water... a myth | Thir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6" y="3963591"/>
            <a:ext cx="1571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6" name="Picture 2" descr="8 glasses of water... a myth | Thir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1" y="13097"/>
            <a:ext cx="1571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7" name="Picture 2" descr="8 glasses of water... a myth | Thir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1" y="798910"/>
            <a:ext cx="1571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8" name="Picture 2" descr="8 glasses of water... a myth | Thir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1" y="1584722"/>
            <a:ext cx="1571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9" name="Picture 2" descr="8 glasses of water... a myth | Thir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1" y="2391966"/>
            <a:ext cx="1571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0" name="Picture 2" descr="8 glasses of water... a myth | Thir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1" y="3177778"/>
            <a:ext cx="1571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1" name="Picture 2" descr="8 glasses of water... a myth | Third Sp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1" y="3963591"/>
            <a:ext cx="1571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22" name="pole tekstowe 52223"/>
          <p:cNvSpPr txBox="1">
            <a:spLocks noChangeArrowheads="1"/>
          </p:cNvSpPr>
          <p:nvPr/>
        </p:nvSpPr>
        <p:spPr bwMode="auto">
          <a:xfrm>
            <a:off x="1333500" y="1398985"/>
            <a:ext cx="7200900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pl-PL" sz="2800" b="1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Przewidziany pobór wody od 1 do 2% zasobów wodnych Wisły (dla Q śred. )</a:t>
            </a:r>
            <a:endParaRPr lang="en-GB" sz="2800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2225" name="Elipsa 52224"/>
          <p:cNvSpPr/>
          <p:nvPr/>
        </p:nvSpPr>
        <p:spPr>
          <a:xfrm>
            <a:off x="7710489" y="2924175"/>
            <a:ext cx="1647825" cy="94892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9" name="Prostokąt 68"/>
          <p:cNvSpPr/>
          <p:nvPr/>
        </p:nvSpPr>
        <p:spPr>
          <a:xfrm>
            <a:off x="7943850" y="3294460"/>
            <a:ext cx="228600" cy="209550"/>
          </a:xfrm>
          <a:prstGeom prst="rect">
            <a:avLst/>
          </a:prstGeom>
          <a:solidFill>
            <a:srgbClr val="00B0F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0" name="Prostokąt 69"/>
          <p:cNvSpPr/>
          <p:nvPr/>
        </p:nvSpPr>
        <p:spPr>
          <a:xfrm>
            <a:off x="8420100" y="3293269"/>
            <a:ext cx="228600" cy="210741"/>
          </a:xfrm>
          <a:prstGeom prst="rect">
            <a:avLst/>
          </a:prstGeom>
          <a:solidFill>
            <a:srgbClr val="00B0F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1" name="Prostokąt 70"/>
          <p:cNvSpPr/>
          <p:nvPr/>
        </p:nvSpPr>
        <p:spPr>
          <a:xfrm>
            <a:off x="8801100" y="3399235"/>
            <a:ext cx="228600" cy="120253"/>
          </a:xfrm>
          <a:prstGeom prst="rect">
            <a:avLst/>
          </a:prstGeom>
          <a:solidFill>
            <a:srgbClr val="00B0F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427" name="pole tekstowe 52226"/>
          <p:cNvSpPr txBox="1">
            <a:spLocks noChangeArrowheads="1"/>
          </p:cNvSpPr>
          <p:nvPr/>
        </p:nvSpPr>
        <p:spPr bwMode="auto">
          <a:xfrm>
            <a:off x="2676525" y="4783931"/>
            <a:ext cx="4225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b="1">
                <a:solidFill>
                  <a:srgbClr val="0070C0"/>
                </a:solidFill>
              </a:rPr>
              <a:t>5-6 miesięcy w roku = 150-180 mln m</a:t>
            </a:r>
            <a:r>
              <a:rPr lang="pl-PL" b="1" baseline="30000">
                <a:solidFill>
                  <a:srgbClr val="0070C0"/>
                </a:solidFill>
              </a:rPr>
              <a:t>3</a:t>
            </a:r>
            <a:r>
              <a:rPr lang="pl-PL" b="1">
                <a:solidFill>
                  <a:srgbClr val="0070C0"/>
                </a:solidFill>
              </a:rPr>
              <a:t>/rok</a:t>
            </a:r>
            <a:endParaRPr lang="en-GB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386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67219" y="4011910"/>
            <a:ext cx="7691437" cy="878681"/>
          </a:xfrm>
        </p:spPr>
        <p:txBody>
          <a:bodyPr>
            <a:normAutofit lnSpcReduction="10000"/>
          </a:bodyPr>
          <a:lstStyle/>
          <a:p>
            <a:pPr marL="0" indent="0">
              <a:buFont typeface="Arial" charset="0"/>
              <a:buNone/>
              <a:defRPr/>
            </a:pPr>
            <a:r>
              <a:rPr lang="pl-PL" sz="1800" dirty="0"/>
              <a:t>Przebieg prognozowanego wskaźnika odpływ rocznego z dorzecza Wisły w latach 2021-2050 za pomocą modelu matematycznego </a:t>
            </a:r>
            <a:r>
              <a:rPr lang="en-GB" sz="1800" dirty="0" err="1"/>
              <a:t>Turc's</a:t>
            </a:r>
            <a:r>
              <a:rPr lang="en-GB" sz="1800" dirty="0"/>
              <a:t> </a:t>
            </a:r>
            <a:r>
              <a:rPr lang="pl-PL" sz="1800" dirty="0"/>
              <a:t> dla scenariusza klimatycznego </a:t>
            </a:r>
            <a:r>
              <a:rPr lang="en-GB" sz="1800" dirty="0"/>
              <a:t>RCP4.5</a:t>
            </a:r>
            <a:r>
              <a:rPr lang="pl-PL" sz="1800" dirty="0"/>
              <a:t> (źródło: </a:t>
            </a:r>
            <a:r>
              <a:rPr lang="pl-PL" sz="1800" dirty="0" err="1"/>
              <a:t>Szatten</a:t>
            </a:r>
            <a:r>
              <a:rPr lang="pl-PL" sz="1800" dirty="0"/>
              <a:t> i in. 2025)</a:t>
            </a:r>
            <a:endParaRPr lang="en-GB" sz="1800" dirty="0"/>
          </a:p>
          <a:p>
            <a:pPr>
              <a:buFont typeface="Arial" charset="0"/>
              <a:buChar char="•"/>
              <a:defRPr/>
            </a:pPr>
            <a:endParaRPr lang="en-GB" sz="1800" dirty="0"/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6" y="1203598"/>
            <a:ext cx="815429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641350" y="230981"/>
            <a:ext cx="782955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pl-PL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Prognozowane zmiany wskaźnika odpływu w dorzeczu Wisły  </a:t>
            </a:r>
          </a:p>
        </p:txBody>
      </p:sp>
    </p:spTree>
    <p:extLst>
      <p:ext uri="{BB962C8B-B14F-4D97-AF65-F5344CB8AC3E}">
        <p14:creationId xmlns:p14="http://schemas.microsoft.com/office/powerpoint/2010/main" val="284033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Prostokąt 3">
            <a:extLst>
              <a:ext uri="{FF2B5EF4-FFF2-40B4-BE49-F238E27FC236}">
                <a16:creationId xmlns:a16="http://schemas.microsoft.com/office/drawing/2014/main" id="{89EBDC08-709D-B896-6944-9923B909B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7151" y="923926"/>
            <a:ext cx="67675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en-US" sz="2400" u="sng"/>
              <a:t>Efektywność ekonomiczna nawadniania w projekcie</a:t>
            </a:r>
            <a:endParaRPr lang="en-GB" altLang="en-US" sz="2400"/>
          </a:p>
        </p:txBody>
      </p:sp>
      <p:sp>
        <p:nvSpPr>
          <p:cNvPr id="9219" name="Prostokąt 4">
            <a:extLst>
              <a:ext uri="{FF2B5EF4-FFF2-40B4-BE49-F238E27FC236}">
                <a16:creationId xmlns:a16="http://schemas.microsoft.com/office/drawing/2014/main" id="{C63CE4F3-7E0D-7F98-475D-958DAA6DA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413" y="1308497"/>
            <a:ext cx="7997825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pl-PL" altLang="en-US" sz="1600"/>
              <a:t>Przeprowadzona uproszczona kalkulacja wartości dodanej w produkcji rolnej (wartość przyrostu plonu uzyskanego pod wpływem nawadniania) jest na etapie planowania projektu kalkulacją szacunkową. Bazuje na pewnych założeniach, które naszym zdaniem są wiarygodne i znajdują potwierdzenie w badaniach naukowych prowadzonych w Polsce.</a:t>
            </a:r>
          </a:p>
          <a:p>
            <a:pPr algn="just" eaLnBrk="1" hangingPunct="1"/>
            <a:endParaRPr lang="en-GB" altLang="en-US" sz="1600"/>
          </a:p>
          <a:p>
            <a:pPr algn="just" eaLnBrk="1" hangingPunct="1"/>
            <a:r>
              <a:rPr lang="pl-PL" altLang="en-US" sz="1600"/>
              <a:t>Założyliśmy, że nawadniamy 25% obszaru objętego projektem. Z warzyw przyjęliśmy do kalkulacji gatunki najczęściej uprawiane w regionie Kujaw. Założyliśmy, że zbóż nie nawadniamy (chociaż można to też robić). Przyjęte przyrosty plonów są zgodne z wynikami badań z nawadnianiem roślin w Polsce oraz regionie Kujaw. Niższe przyrosty plonów dotyczą lat średnich, natomiast wyższe lat posusznych. W kalkulacji nie uwzględniono czynnika glebowego. Na glebach lekkich i bardzo lekkich wzrosty plonów są wyższe od ujętych w naszej kalkulacji. Hurtowe ceny jednostkowe przyjęto jako przeciętne dla roku 2024 na podstawie danych internetowych.</a:t>
            </a:r>
            <a:endParaRPr lang="en-GB" altLang="en-US" sz="1600"/>
          </a:p>
        </p:txBody>
      </p:sp>
      <p:pic>
        <p:nvPicPr>
          <p:cNvPr id="6" name="Picture 6" descr="Os passos fundamentais para gerir a sua exploração agrícola ...">
            <a:extLst>
              <a:ext uri="{FF2B5EF4-FFF2-40B4-BE49-F238E27FC236}">
                <a16:creationId xmlns:a16="http://schemas.microsoft.com/office/drawing/2014/main" id="{200C07E9-0AEB-A3D1-FF2F-AF2496CDF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32" y="3778531"/>
            <a:ext cx="2967858" cy="1239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723" y="195486"/>
            <a:ext cx="6330280" cy="50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Prostokąt 3">
            <a:extLst>
              <a:ext uri="{FF2B5EF4-FFF2-40B4-BE49-F238E27FC236}">
                <a16:creationId xmlns:a16="http://schemas.microsoft.com/office/drawing/2014/main" id="{FA4698D4-0FBB-AB51-ABED-C159B4DA1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688" y="946547"/>
            <a:ext cx="72247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en-US" sz="2400" u="sng"/>
              <a:t>Efektywność ekonomiczna nawadniania w projekcie c.d.</a:t>
            </a:r>
            <a:endParaRPr lang="en-GB" altLang="en-US" sz="2400"/>
          </a:p>
        </p:txBody>
      </p:sp>
      <p:pic>
        <p:nvPicPr>
          <p:cNvPr id="7" name="Picture 4" descr="Nawadnianie kropelkowe ogórków - Nasze realizacje - zdjęcia - FELMIX ...">
            <a:extLst>
              <a:ext uri="{FF2B5EF4-FFF2-40B4-BE49-F238E27FC236}">
                <a16:creationId xmlns:a16="http://schemas.microsoft.com/office/drawing/2014/main" id="{27015943-5982-FC42-215A-FD71EC628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403" y="3289276"/>
            <a:ext cx="3612672" cy="1622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Prostokąt 7">
            <a:extLst>
              <a:ext uri="{FF2B5EF4-FFF2-40B4-BE49-F238E27FC236}">
                <a16:creationId xmlns:a16="http://schemas.microsoft.com/office/drawing/2014/main" id="{84AB61BE-2216-6429-470C-24D44E956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414" y="1544241"/>
            <a:ext cx="669607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en-US"/>
              <a:t>Założenia:</a:t>
            </a:r>
            <a:endParaRPr lang="en-GB" altLang="en-US"/>
          </a:p>
          <a:p>
            <a:pPr eaLnBrk="1" hangingPunct="1"/>
            <a:r>
              <a:rPr lang="pl-PL" altLang="en-US"/>
              <a:t>Obszar ok. 240 tys. ha.</a:t>
            </a:r>
            <a:endParaRPr lang="en-GB" altLang="en-US"/>
          </a:p>
          <a:p>
            <a:pPr eaLnBrk="1" hangingPunct="1"/>
            <a:r>
              <a:rPr lang="pl-PL" altLang="en-US"/>
              <a:t>Nawadnianie prowadzi się na powierzchni 25 % (tj. 60 tys. ha).</a:t>
            </a:r>
            <a:endParaRPr lang="en-GB" altLang="en-US"/>
          </a:p>
          <a:p>
            <a:pPr eaLnBrk="1" hangingPunct="1"/>
            <a:r>
              <a:rPr lang="pl-PL" altLang="en-US"/>
              <a:t>Przyjmuje się w strukturze zasiewów (powierzchni nawadnianej):</a:t>
            </a:r>
            <a:endParaRPr lang="en-GB" altLang="en-US"/>
          </a:p>
          <a:p>
            <a:pPr eaLnBrk="1" hangingPunct="1"/>
            <a:r>
              <a:rPr lang="pl-PL" altLang="en-US"/>
              <a:t>- warzywa 30 tys. ha (50% powierzchni nawadnianej)</a:t>
            </a:r>
            <a:endParaRPr lang="en-GB" altLang="en-US"/>
          </a:p>
          <a:p>
            <a:pPr eaLnBrk="1" hangingPunct="1"/>
            <a:r>
              <a:rPr lang="pl-PL" altLang="en-US"/>
              <a:t>- ziemniaki – 15 tys. ha (25% powierzchni nawadnianej)</a:t>
            </a:r>
            <a:endParaRPr lang="en-GB" altLang="en-US"/>
          </a:p>
          <a:p>
            <a:pPr eaLnBrk="1" hangingPunct="1"/>
            <a:r>
              <a:rPr lang="pl-PL" altLang="en-US"/>
              <a:t>- inne – 15 tys. ha (25% powierzchni nawadnianej)</a:t>
            </a:r>
            <a:endParaRPr lang="en-GB" alt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723" y="195486"/>
            <a:ext cx="6330280" cy="50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rostokąt 3">
            <a:extLst>
              <a:ext uri="{FF2B5EF4-FFF2-40B4-BE49-F238E27FC236}">
                <a16:creationId xmlns:a16="http://schemas.microsoft.com/office/drawing/2014/main" id="{82E57DC2-47A1-3DE3-C3BB-076C9C7CD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250" y="616744"/>
            <a:ext cx="73294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en-US" sz="2400" u="sng"/>
              <a:t>Efektywność ekonomiczna nawadniania w projekcie c.d.</a:t>
            </a:r>
            <a:endParaRPr lang="en-GB" altLang="en-US" sz="2400"/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6EAAD121-E147-9C18-81A8-8916769E3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181100"/>
            <a:ext cx="7062788" cy="3680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723" y="195486"/>
            <a:ext cx="6330280" cy="50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FCFC9BBA-19C3-C0AF-43C2-90818ACD8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668066"/>
            <a:ext cx="6572250" cy="283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Prostokąt 4">
            <a:extLst>
              <a:ext uri="{FF2B5EF4-FFF2-40B4-BE49-F238E27FC236}">
                <a16:creationId xmlns:a16="http://schemas.microsoft.com/office/drawing/2014/main" id="{4C3BD76D-4527-9EBC-3A50-FDA72CBE6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688" y="946547"/>
            <a:ext cx="72247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en-US" sz="2400" u="sng"/>
              <a:t>Efektywność ekonomiczna nawadniania w projekcie c.d.</a:t>
            </a:r>
            <a:endParaRPr lang="en-GB" altLang="en-US" sz="240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723" y="195486"/>
            <a:ext cx="6330280" cy="50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B2D75703-A396-FE4B-561E-E1779970ABB8}"/>
              </a:ext>
            </a:extLst>
          </p:cNvPr>
          <p:cNvSpPr/>
          <p:nvPr/>
        </p:nvSpPr>
        <p:spPr>
          <a:xfrm>
            <a:off x="696913" y="1072754"/>
            <a:ext cx="7835900" cy="34372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pl-PL" sz="28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Szacowane koszty budowy</a:t>
            </a:r>
            <a:endParaRPr lang="pl-PL" sz="2800" dirty="0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pl-PL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Prawdopodobny koszt </a:t>
            </a:r>
            <a:r>
              <a:rPr lang="pl-PL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budowy dwóch nitek rurociągu na trasie Dybowo (746 km Wisły) do Tomisławic (84,5 km) </a:t>
            </a:r>
            <a:r>
              <a:rPr lang="pl-PL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wyniesie  około 2,5 mld zł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endParaRPr lang="pl-PL" dirty="0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pl-PL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Kalkulacja uwzględnia wzrost cen tych wskazanych dla wcześniejszego projektu „Woda dla Kujaw- Żywność dla Polski”: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AutoNum type="arabicPeriod"/>
              <a:defRPr/>
            </a:pPr>
            <a:r>
              <a:rPr lang="pl-PL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Materiał na rurociągi (rury PEHD) wraz z usługą zgrzewania doczołowego – wzrost o 11%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AutoNum type="arabicPeriod"/>
              <a:defRPr/>
            </a:pPr>
            <a:r>
              <a:rPr lang="pl-PL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Wzrost pozostałych materiałów, urządzeń i robót budowlanych 51%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723" y="195486"/>
            <a:ext cx="6330280" cy="50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pole tekstowe 10"/>
          <p:cNvSpPr txBox="1">
            <a:spLocks noChangeArrowheads="1"/>
          </p:cNvSpPr>
          <p:nvPr/>
        </p:nvSpPr>
        <p:spPr bwMode="auto">
          <a:xfrm>
            <a:off x="674247" y="1325879"/>
            <a:ext cx="81462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1. Wyeliminowanie ryzyka utraty zbiorów poprzez ustabilizowanie warunków hydrologicznych prowadzenia produkcji rolnej, a także znaczące oszczędności w zakresie odszkodowań/rekompensat klęskowych </a:t>
            </a:r>
          </a:p>
          <a:p>
            <a:pPr eaLnBrk="1" hangingPunct="1"/>
            <a:endParaRPr lang="en-GB" dirty="0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5606" name="Prostokąt 11"/>
          <p:cNvSpPr>
            <a:spLocks noChangeArrowheads="1"/>
          </p:cNvSpPr>
          <p:nvPr/>
        </p:nvSpPr>
        <p:spPr bwMode="auto">
          <a:xfrm>
            <a:off x="641116" y="411510"/>
            <a:ext cx="7886383" cy="736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0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Spodziewane korzyści dla produkcji roślinnej wynikające z realizacji </a:t>
            </a:r>
            <a:r>
              <a:rPr lang="pl-PL" sz="2000" b="1" dirty="0" err="1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nawodnień</a:t>
            </a:r>
            <a:r>
              <a:rPr lang="pl-PL" sz="2000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 dla gospodarki rolnej</a:t>
            </a:r>
          </a:p>
        </p:txBody>
      </p:sp>
      <p:sp>
        <p:nvSpPr>
          <p:cNvPr id="25607" name="Prostokąt 12"/>
          <p:cNvSpPr>
            <a:spLocks noChangeArrowheads="1"/>
          </p:cNvSpPr>
          <p:nvPr/>
        </p:nvSpPr>
        <p:spPr bwMode="auto">
          <a:xfrm>
            <a:off x="674247" y="2312490"/>
            <a:ext cx="4476738" cy="38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2. Złagodzenie niekorzystnych zmian klimatu </a:t>
            </a:r>
          </a:p>
        </p:txBody>
      </p:sp>
      <p:sp>
        <p:nvSpPr>
          <p:cNvPr id="25609" name="Prostokąt 15"/>
          <p:cNvSpPr>
            <a:spLocks noChangeArrowheads="1"/>
          </p:cNvSpPr>
          <p:nvPr/>
        </p:nvSpPr>
        <p:spPr bwMode="auto">
          <a:xfrm>
            <a:off x="647999" y="2839164"/>
            <a:ext cx="47652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3. Zwiększenie plonów i zmiany struktury upraw</a:t>
            </a:r>
            <a:endParaRPr lang="en-GB" dirty="0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5611" name="Prostokąt 19"/>
          <p:cNvSpPr>
            <a:spLocks noChangeArrowheads="1"/>
          </p:cNvSpPr>
          <p:nvPr/>
        </p:nvSpPr>
        <p:spPr bwMode="auto">
          <a:xfrm>
            <a:off x="647999" y="3217339"/>
            <a:ext cx="82444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4. Ewidentną korzyścią pośrednią będzie poprawa warunków ekonomicznych prowadzenia gospodarki rolnej, co przyniesie szereg korzyści społecznych</a:t>
            </a:r>
            <a:endParaRPr lang="en-GB" dirty="0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5613" name="Prostokąt 21"/>
          <p:cNvSpPr>
            <a:spLocks noChangeArrowheads="1"/>
          </p:cNvSpPr>
          <p:nvPr/>
        </p:nvSpPr>
        <p:spPr bwMode="auto">
          <a:xfrm>
            <a:off x="641116" y="4011910"/>
            <a:ext cx="81793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70C0"/>
                </a:solidFill>
                <a:cs typeface="Times New Roman" pitchFamily="18" charset="0"/>
              </a:rPr>
              <a:t>5. Polepszenie efektywności  ekonomicznej przyszłych inwestycji </a:t>
            </a:r>
          </a:p>
          <a:p>
            <a:r>
              <a:rPr lang="pl-PL" b="1" dirty="0">
                <a:solidFill>
                  <a:srgbClr val="0070C0"/>
                </a:solidFill>
                <a:cs typeface="Times New Roman" pitchFamily="18" charset="0"/>
              </a:rPr>
              <a:t>hydrotechnicznych na Dolnej Wiśle – jako drogi wodnej wielofunkcyjnej</a:t>
            </a: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8669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291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20340"/>
            <a:ext cx="5591672" cy="346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19822"/>
            <a:ext cx="3976538" cy="1820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2628"/>
            <a:ext cx="7897812" cy="53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23850" y="204788"/>
            <a:ext cx="45243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455613"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pl-PL" sz="2000" dirty="0">
                <a:solidFill>
                  <a:srgbClr val="FFCC00"/>
                </a:solidFill>
              </a:rPr>
              <a:t>informacje o projekcie</a:t>
            </a:r>
          </a:p>
          <a:p>
            <a:pPr>
              <a:defRPr/>
            </a:pPr>
            <a:endParaRPr lang="ru-RU" altLang="ru-RU" sz="2000" b="1" dirty="0">
              <a:solidFill>
                <a:srgbClr val="FF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6372200" y="2042371"/>
            <a:ext cx="2530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>
                <a:hlinkClick r:id="rId5"/>
              </a:rPr>
              <a:t>www.wisladlakujaw.pl</a:t>
            </a:r>
            <a:r>
              <a:rPr lang="pl-PL" sz="2000" dirty="0"/>
              <a:t>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461818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pole tekstowe 1"/>
          <p:cNvSpPr txBox="1">
            <a:spLocks noChangeArrowheads="1"/>
          </p:cNvSpPr>
          <p:nvPr/>
        </p:nvSpPr>
        <p:spPr bwMode="auto">
          <a:xfrm>
            <a:off x="412750" y="146447"/>
            <a:ext cx="8861425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</a:pPr>
            <a:r>
              <a:rPr lang="pl-PL" sz="2800" b="1" dirty="0">
                <a:solidFill>
                  <a:srgbClr val="A50021"/>
                </a:solidFill>
                <a:ea typeface="Calibri" pitchFamily="34" charset="0"/>
                <a:cs typeface="Times New Roman" pitchFamily="18" charset="0"/>
              </a:rPr>
              <a:t>Autorzy koncepcji</a:t>
            </a:r>
            <a:endParaRPr lang="pl-PL" sz="2800" dirty="0">
              <a:solidFill>
                <a:srgbClr val="A50021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95492" y="593500"/>
            <a:ext cx="8761283" cy="4924553"/>
          </a:xfrm>
          <a:prstGeom prst="rect">
            <a:avLst/>
          </a:prstGeom>
          <a:noFill/>
        </p:spPr>
        <p:txBody>
          <a:bodyPr numCol="2" spcCol="180000">
            <a:spAutoFit/>
          </a:bodyPr>
          <a:lstStyle/>
          <a:p>
            <a:pPr marL="88900" indent="-88900" algn="ctr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000" b="1" dirty="0">
                <a:latin typeface="+mn-lt"/>
                <a:cs typeface="+mn-cs"/>
              </a:rPr>
              <a:t>*</a:t>
            </a:r>
          </a:p>
          <a:p>
            <a:pPr marL="88900" indent="-889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050" b="1" dirty="0">
                <a:cs typeface="Arial" charset="0"/>
              </a:rPr>
              <a:t>Stańczyk Adam</a:t>
            </a:r>
            <a:r>
              <a:rPr lang="pl-PL" sz="1050" dirty="0">
                <a:cs typeface="Arial" charset="0"/>
              </a:rPr>
              <a:t> - Dyrektor Departamentu Planowania Strategicznego i Rozwoju Gospodarczego, Urząd Marszałkowski Województwa Kujawsko-Pomorskiego</a:t>
            </a:r>
          </a:p>
          <a:p>
            <a:pPr marL="88900" indent="-889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050" b="1" dirty="0">
                <a:cs typeface="Arial" charset="0"/>
              </a:rPr>
              <a:t>Kasperska-</a:t>
            </a:r>
            <a:r>
              <a:rPr lang="pl-PL" sz="1050" b="1" dirty="0" err="1">
                <a:cs typeface="Arial" charset="0"/>
              </a:rPr>
              <a:t>Wołowicz</a:t>
            </a:r>
            <a:r>
              <a:rPr lang="pl-PL" sz="1050" b="1" dirty="0">
                <a:cs typeface="Arial" charset="0"/>
              </a:rPr>
              <a:t> Wiesława</a:t>
            </a:r>
            <a:r>
              <a:rPr lang="pl-PL" sz="1050" dirty="0">
                <a:cs typeface="Arial" charset="0"/>
              </a:rPr>
              <a:t>, dr - Instytut Technologiczno-Przyrodniczy w Falentach, Kujawsko-Pomorski Ośrodek Badawczy w Bydgoszczy</a:t>
            </a:r>
          </a:p>
          <a:p>
            <a:pPr marL="88900" indent="-889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050" b="1" dirty="0">
                <a:cs typeface="Arial" charset="0"/>
              </a:rPr>
              <a:t>Nowak Bogumił</a:t>
            </a:r>
            <a:r>
              <a:rPr lang="pl-PL" sz="1050" dirty="0">
                <a:cs typeface="Arial" charset="0"/>
              </a:rPr>
              <a:t>, dr - Dyrektor Regionalny Zarząd Gospodarki Wodnej w Poznaniu, Państwowe Gospodarstwo Wodne Wody Polskie	</a:t>
            </a:r>
          </a:p>
          <a:p>
            <a:pPr marL="88900" indent="-889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050" b="1" dirty="0" err="1">
                <a:cs typeface="Arial" charset="0"/>
              </a:rPr>
              <a:t>Obolewski</a:t>
            </a:r>
            <a:r>
              <a:rPr lang="pl-PL" sz="1050" b="1" dirty="0">
                <a:cs typeface="Arial" charset="0"/>
              </a:rPr>
              <a:t> Krystian</a:t>
            </a:r>
            <a:r>
              <a:rPr lang="pl-PL" sz="1050" dirty="0">
                <a:cs typeface="Arial" charset="0"/>
              </a:rPr>
              <a:t>, dr hab., prof. UKW, kierownik Katedry Hydrobiologii, Uniwersytet Kazimierza Wielkiego w Bydgoszczy</a:t>
            </a:r>
          </a:p>
          <a:p>
            <a:pPr marL="88900" indent="-889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050" b="1" dirty="0" err="1">
                <a:cs typeface="Arial" charset="0"/>
              </a:rPr>
              <a:t>Wrzosek</a:t>
            </a:r>
            <a:r>
              <a:rPr lang="pl-PL" sz="1050" b="1" dirty="0">
                <a:cs typeface="Arial" charset="0"/>
              </a:rPr>
              <a:t> Krzysztof</a:t>
            </a:r>
            <a:r>
              <a:rPr lang="pl-PL" sz="1050" dirty="0">
                <a:cs typeface="Arial" charset="0"/>
              </a:rPr>
              <a:t>, dr - Dyrektor Biura Projektów Strategicznych, Państwowe Gospodarstwo Wodne Wody Polskie</a:t>
            </a:r>
          </a:p>
          <a:p>
            <a:pPr marL="88900" indent="-889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050" b="1" dirty="0">
                <a:latin typeface="+mn-lt"/>
                <a:cs typeface="+mn-cs"/>
              </a:rPr>
              <a:t>Polak Krzysztof </a:t>
            </a:r>
            <a:r>
              <a:rPr lang="pl-PL" sz="1050" dirty="0">
                <a:latin typeface="+mn-lt"/>
                <a:cs typeface="+mn-cs"/>
              </a:rPr>
              <a:t>- PGW Wody Polskie</a:t>
            </a:r>
          </a:p>
          <a:p>
            <a:pPr marL="88900" indent="-889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050" b="1" dirty="0">
                <a:latin typeface="+mn-lt"/>
                <a:cs typeface="+mn-cs"/>
              </a:rPr>
              <a:t>Babiński Zygmunt</a:t>
            </a:r>
            <a:r>
              <a:rPr lang="pl-PL" sz="1050" dirty="0">
                <a:latin typeface="+mn-lt"/>
                <a:cs typeface="+mn-cs"/>
              </a:rPr>
              <a:t>, prof. dr hab. - kierownik Katedry Rewitalizacji Dróg Wodnych, Uniwersytet Kazimierza Wielkiego w Bydgoszczy</a:t>
            </a:r>
          </a:p>
          <a:p>
            <a:pPr marL="88900" indent="-889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050" b="1" dirty="0">
                <a:cs typeface="Arial" charset="0"/>
              </a:rPr>
              <a:t>Molenda Tomasz </a:t>
            </a:r>
            <a:r>
              <a:rPr lang="pl-PL" sz="1050" dirty="0">
                <a:cs typeface="Arial" charset="0"/>
              </a:rPr>
              <a:t>- Członek Zarządu CIECH Soda Polska S.A.	</a:t>
            </a:r>
          </a:p>
          <a:p>
            <a:pPr marL="88900" indent="-889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l-PL" sz="900" dirty="0">
              <a:latin typeface="+mn-lt"/>
              <a:cs typeface="+mn-cs"/>
            </a:endParaRPr>
          </a:p>
          <a:p>
            <a:pPr marL="88900" indent="-889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l-PL" sz="900" dirty="0">
              <a:latin typeface="+mn-lt"/>
              <a:cs typeface="+mn-cs"/>
            </a:endParaRPr>
          </a:p>
          <a:p>
            <a:pPr marL="88900" indent="-88900" algn="ctr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00" dirty="0">
                <a:latin typeface="+mn-lt"/>
                <a:cs typeface="+mn-cs"/>
              </a:rPr>
              <a:t>**</a:t>
            </a:r>
          </a:p>
          <a:p>
            <a:pPr marL="88900" indent="-889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00" b="1" dirty="0" err="1">
                <a:latin typeface="+mn-lt"/>
                <a:cs typeface="+mn-cs"/>
              </a:rPr>
              <a:t>Biczkowski</a:t>
            </a:r>
            <a:r>
              <a:rPr lang="pl-PL" sz="900" b="1" dirty="0">
                <a:latin typeface="+mn-lt"/>
                <a:cs typeface="+mn-cs"/>
              </a:rPr>
              <a:t> Patryk </a:t>
            </a:r>
            <a:r>
              <a:rPr lang="pl-PL" sz="900" dirty="0">
                <a:latin typeface="+mn-lt"/>
                <a:cs typeface="+mn-cs"/>
              </a:rPr>
              <a:t>- Kujawsko-Pomorskie Biuro Planowania Przestrzennego i Regionalnego</a:t>
            </a:r>
          </a:p>
          <a:p>
            <a:pPr marL="88900" indent="-889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00" b="1" dirty="0">
                <a:latin typeface="+mn-lt"/>
                <a:cs typeface="+mn-cs"/>
              </a:rPr>
              <a:t>Birek Ewa </a:t>
            </a:r>
            <a:r>
              <a:rPr lang="pl-PL" sz="900" dirty="0">
                <a:latin typeface="+mn-lt"/>
                <a:cs typeface="+mn-cs"/>
              </a:rPr>
              <a:t>– z-ca Dyrektora Kujawsko-Pomorskiego Biura Planowania Przestrzennego i Regionalnego we Włocławku</a:t>
            </a:r>
          </a:p>
          <a:p>
            <a:pPr marL="88900" indent="-889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00" b="1" dirty="0">
                <a:latin typeface="+mn-lt"/>
                <a:cs typeface="+mn-cs"/>
              </a:rPr>
              <a:t>Borkowski Zygmunt</a:t>
            </a:r>
            <a:r>
              <a:rPr lang="pl-PL" sz="900" dirty="0">
                <a:latin typeface="+mn-lt"/>
                <a:cs typeface="+mn-cs"/>
              </a:rPr>
              <a:t> - Dyrektor Wydziału Infrastruktury i Rolnictwa, Kujawsko-Pomorski Urząd Wojewódzki 	</a:t>
            </a:r>
          </a:p>
          <a:p>
            <a:pPr marL="88900" indent="-889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00" b="1" dirty="0" err="1">
                <a:latin typeface="+mn-lt"/>
                <a:cs typeface="+mn-cs"/>
              </a:rPr>
              <a:t>Chocian</a:t>
            </a:r>
            <a:r>
              <a:rPr lang="pl-PL" sz="900" b="1" dirty="0">
                <a:latin typeface="+mn-lt"/>
                <a:cs typeface="+mn-cs"/>
              </a:rPr>
              <a:t> Grzegorz</a:t>
            </a:r>
            <a:r>
              <a:rPr lang="pl-PL" sz="900" dirty="0">
                <a:latin typeface="+mn-lt"/>
                <a:cs typeface="+mn-cs"/>
              </a:rPr>
              <a:t>, dr - ECOPROBONO  Fundacja Konstruktywnej Ekologii	</a:t>
            </a:r>
          </a:p>
          <a:p>
            <a:pPr marL="88900" indent="-889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00" b="1" dirty="0">
                <a:latin typeface="+mn-lt"/>
                <a:cs typeface="+mn-cs"/>
              </a:rPr>
              <a:t>Czarnecki Wiesław</a:t>
            </a:r>
            <a:r>
              <a:rPr lang="pl-PL" sz="900" dirty="0">
                <a:latin typeface="+mn-lt"/>
                <a:cs typeface="+mn-cs"/>
              </a:rPr>
              <a:t>, dr inż. – Dyrektor Departamentu Rolnictwa i Geodezji, Urząd Marszałkowski Województwa Kujawsko-Pomorskiego</a:t>
            </a:r>
          </a:p>
          <a:p>
            <a:pPr marL="88900" indent="-889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00" b="1" dirty="0" err="1">
                <a:latin typeface="+mn-lt"/>
                <a:cs typeface="+mn-cs"/>
              </a:rPr>
              <a:t>Drzazgowski</a:t>
            </a:r>
            <a:r>
              <a:rPr lang="pl-PL" sz="900" b="1" dirty="0">
                <a:latin typeface="+mn-lt"/>
                <a:cs typeface="+mn-cs"/>
              </a:rPr>
              <a:t> Józef </a:t>
            </a:r>
            <a:r>
              <a:rPr lang="pl-PL" sz="900" dirty="0">
                <a:latin typeface="+mn-lt"/>
                <a:cs typeface="+mn-cs"/>
              </a:rPr>
              <a:t>- Prezes Stowarzyszenia Ekologicznego Eko-Przyjezierze 	</a:t>
            </a:r>
          </a:p>
          <a:p>
            <a:pPr marL="88900" indent="-889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00" b="1" dirty="0" err="1">
                <a:latin typeface="+mn-lt"/>
                <a:cs typeface="+mn-cs"/>
              </a:rPr>
              <a:t>Flanz</a:t>
            </a:r>
            <a:r>
              <a:rPr lang="pl-PL" sz="900" b="1" dirty="0">
                <a:latin typeface="+mn-lt"/>
                <a:cs typeface="+mn-cs"/>
              </a:rPr>
              <a:t> Sławomir </a:t>
            </a:r>
            <a:r>
              <a:rPr lang="pl-PL" sz="900" dirty="0">
                <a:latin typeface="+mn-lt"/>
                <a:cs typeface="+mn-cs"/>
              </a:rPr>
              <a:t>- z-ca Dyrektora Kujawsko-Pomorskiego Biura Planowania Przestrzennego i Regionalnego we Włocławku, Oddział w Toruniu</a:t>
            </a:r>
          </a:p>
          <a:p>
            <a:pPr marL="88900" indent="-889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00" b="1" dirty="0">
                <a:latin typeface="+mn-lt"/>
                <a:cs typeface="+mn-cs"/>
              </a:rPr>
              <a:t>Glinkowska Katarzyna </a:t>
            </a:r>
            <a:r>
              <a:rPr lang="pl-PL" sz="900" dirty="0">
                <a:latin typeface="+mn-lt"/>
                <a:cs typeface="+mn-cs"/>
              </a:rPr>
              <a:t>- Kujawsko-Pomorskie Biuro Planowania Przestrzennego i Regionalnego</a:t>
            </a:r>
          </a:p>
          <a:p>
            <a:pPr marL="88900" indent="-889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00" b="1" dirty="0" err="1">
                <a:latin typeface="+mn-lt"/>
                <a:cs typeface="+mn-cs"/>
              </a:rPr>
              <a:t>Kachnic</a:t>
            </a:r>
            <a:r>
              <a:rPr lang="pl-PL" sz="900" b="1" dirty="0">
                <a:latin typeface="+mn-lt"/>
                <a:cs typeface="+mn-cs"/>
              </a:rPr>
              <a:t> Marek </a:t>
            </a:r>
            <a:r>
              <a:rPr lang="pl-PL" sz="900" dirty="0">
                <a:latin typeface="+mn-lt"/>
                <a:cs typeface="+mn-cs"/>
              </a:rPr>
              <a:t>– Geolog Wojewódzki, Urząd Marszałkowski Województwa Kujawsko-Pomorskiego</a:t>
            </a:r>
          </a:p>
          <a:p>
            <a:pPr marL="88900" indent="-889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00" b="1" dirty="0">
                <a:latin typeface="+mn-lt"/>
                <a:cs typeface="+mn-cs"/>
              </a:rPr>
              <a:t>Kulczyńska Wiera -</a:t>
            </a:r>
            <a:r>
              <a:rPr lang="pl-PL" sz="900" dirty="0">
                <a:latin typeface="+mn-lt"/>
                <a:cs typeface="+mn-cs"/>
              </a:rPr>
              <a:t> Kierownik Zespołu, Kujawsko-Pomorskie Biuro Planowania Przestrzennego i Regionalnego</a:t>
            </a:r>
          </a:p>
          <a:p>
            <a:pPr marL="88900" indent="-889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00" b="1" dirty="0">
                <a:latin typeface="+mn-lt"/>
                <a:cs typeface="+mn-cs"/>
              </a:rPr>
              <a:t>Leszczyński Mariusz </a:t>
            </a:r>
            <a:r>
              <a:rPr lang="pl-PL" sz="900" dirty="0">
                <a:latin typeface="+mn-lt"/>
                <a:cs typeface="+mn-cs"/>
              </a:rPr>
              <a:t>- Dyrektor Kujawsko-Pomorskiego Biura Planowania Przestrzennego i Regionalnego we Włocławku</a:t>
            </a:r>
          </a:p>
          <a:p>
            <a:pPr marL="88900" indent="-889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00" b="1" dirty="0">
                <a:latin typeface="+mn-lt"/>
                <a:cs typeface="+mn-cs"/>
              </a:rPr>
              <a:t>Kubiak-Wójcicka Katarzyna</a:t>
            </a:r>
            <a:r>
              <a:rPr lang="pl-PL" sz="900" dirty="0">
                <a:latin typeface="+mn-lt"/>
                <a:cs typeface="+mn-cs"/>
              </a:rPr>
              <a:t>, dr- Katedra Hydrologii i Gospodarki Wodnej, Uniwersytet Mikołaja Kopernika w Toruniu	</a:t>
            </a:r>
          </a:p>
          <a:p>
            <a:pPr marL="88900" indent="-889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00" b="1" dirty="0">
                <a:latin typeface="+mn-lt"/>
                <a:cs typeface="+mn-cs"/>
              </a:rPr>
              <a:t>Łukasik Agata</a:t>
            </a:r>
            <a:r>
              <a:rPr lang="pl-PL" sz="900" dirty="0">
                <a:latin typeface="+mn-lt"/>
                <a:cs typeface="+mn-cs"/>
              </a:rPr>
              <a:t> - </a:t>
            </a:r>
            <a:r>
              <a:rPr lang="pl-PL" sz="900" dirty="0" err="1">
                <a:latin typeface="+mn-lt"/>
                <a:cs typeface="+mn-cs"/>
              </a:rPr>
              <a:t>Hydroprojekt</a:t>
            </a:r>
            <a:r>
              <a:rPr lang="pl-PL" sz="900" dirty="0">
                <a:latin typeface="+mn-lt"/>
                <a:cs typeface="+mn-cs"/>
              </a:rPr>
              <a:t> Włocławek	</a:t>
            </a:r>
          </a:p>
          <a:p>
            <a:pPr marL="88900" indent="-889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00" b="1" dirty="0">
                <a:latin typeface="+mn-lt"/>
                <a:cs typeface="+mn-cs"/>
              </a:rPr>
              <a:t>Łukaszewska-Trzeciakowska Anna</a:t>
            </a:r>
            <a:r>
              <a:rPr lang="pl-PL" sz="900" dirty="0">
                <a:latin typeface="+mn-lt"/>
                <a:cs typeface="+mn-cs"/>
              </a:rPr>
              <a:t> - Dyrektor Regionalnego Zarządu Gospodarki Wodnej w Warszawie </a:t>
            </a:r>
          </a:p>
          <a:p>
            <a:pPr marL="88900" indent="-889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00" b="1" dirty="0" err="1">
                <a:latin typeface="+mn-lt"/>
                <a:cs typeface="+mn-cs"/>
              </a:rPr>
              <a:t>Mentkowski</a:t>
            </a:r>
            <a:r>
              <a:rPr lang="pl-PL" sz="900" b="1" dirty="0">
                <a:latin typeface="+mn-lt"/>
                <a:cs typeface="+mn-cs"/>
              </a:rPr>
              <a:t> Przemysław</a:t>
            </a:r>
            <a:r>
              <a:rPr lang="pl-PL" sz="900" dirty="0">
                <a:latin typeface="+mn-lt"/>
                <a:cs typeface="+mn-cs"/>
              </a:rPr>
              <a:t> - Koordynator ds. środowiskowo-transportowych, Departament Funduszy Europejskich, Urząd Marszałkowski Województwa Kujawsko-Pomorskiego </a:t>
            </a:r>
          </a:p>
          <a:p>
            <a:pPr marL="88900" indent="-889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00" b="1" dirty="0">
                <a:latin typeface="+mn-lt"/>
                <a:cs typeface="+mn-cs"/>
              </a:rPr>
              <a:t>Mes Ewa</a:t>
            </a:r>
            <a:r>
              <a:rPr lang="pl-PL" sz="900" dirty="0">
                <a:latin typeface="+mn-lt"/>
                <a:cs typeface="+mn-cs"/>
              </a:rPr>
              <a:t> - Związki rolnicze województwa kujawsko-pomorskiego	</a:t>
            </a:r>
          </a:p>
          <a:p>
            <a:pPr marL="88900" indent="-889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00" b="1" dirty="0">
                <a:latin typeface="+mn-lt"/>
                <a:cs typeface="+mn-cs"/>
              </a:rPr>
              <a:t>Sieradzki Andrzej</a:t>
            </a:r>
            <a:r>
              <a:rPr lang="pl-PL" sz="900" dirty="0">
                <a:latin typeface="+mn-lt"/>
                <a:cs typeface="+mn-cs"/>
              </a:rPr>
              <a:t> - Dyrektor Nadgoplańskiego Parku Tysiąclecia</a:t>
            </a:r>
          </a:p>
          <a:p>
            <a:pPr marL="88900" indent="-889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00" b="1" dirty="0" err="1">
                <a:latin typeface="+mn-lt"/>
                <a:cs typeface="+mn-cs"/>
              </a:rPr>
              <a:t>Skonieczek</a:t>
            </a:r>
            <a:r>
              <a:rPr lang="pl-PL" sz="900" b="1" dirty="0">
                <a:latin typeface="+mn-lt"/>
                <a:cs typeface="+mn-cs"/>
              </a:rPr>
              <a:t> Paweł – </a:t>
            </a:r>
            <a:r>
              <a:rPr lang="pl-PL" sz="900" dirty="0">
                <a:latin typeface="+mn-lt"/>
                <a:cs typeface="+mn-cs"/>
              </a:rPr>
              <a:t>Z-ca Dyrektora Wydziału Infrastruktury i Rolnictwa Kujawsko-Pomorskiego </a:t>
            </a:r>
            <a:r>
              <a:rPr lang="pl-PL" sz="900" dirty="0" err="1">
                <a:latin typeface="+mn-lt"/>
                <a:cs typeface="+mn-cs"/>
              </a:rPr>
              <a:t>Urządu</a:t>
            </a:r>
            <a:r>
              <a:rPr lang="pl-PL" sz="900" dirty="0">
                <a:latin typeface="+mn-lt"/>
                <a:cs typeface="+mn-cs"/>
              </a:rPr>
              <a:t> Wojewódzkiego w Bydgoszczy</a:t>
            </a:r>
            <a:endParaRPr lang="pl-PL" sz="900" b="1" dirty="0">
              <a:latin typeface="+mn-lt"/>
              <a:cs typeface="+mn-cs"/>
            </a:endParaRPr>
          </a:p>
          <a:p>
            <a:pPr marL="88900" indent="-889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00" b="1" dirty="0" err="1">
                <a:latin typeface="+mn-lt"/>
                <a:cs typeface="+mn-cs"/>
              </a:rPr>
              <a:t>Smytry</a:t>
            </a:r>
            <a:r>
              <a:rPr lang="pl-PL" sz="900" b="1" dirty="0">
                <a:latin typeface="+mn-lt"/>
                <a:cs typeface="+mn-cs"/>
              </a:rPr>
              <a:t> Grzegorz</a:t>
            </a:r>
            <a:r>
              <a:rPr lang="pl-PL" sz="900" dirty="0">
                <a:latin typeface="+mn-lt"/>
                <a:cs typeface="+mn-cs"/>
              </a:rPr>
              <a:t> - dr, Dyrektor Regionalnego Zarządu Gospodarki Wodnej w Bydgoszczy, Państwowe Gospodarstwo Wodne Wody Polskie</a:t>
            </a:r>
          </a:p>
          <a:p>
            <a:pPr marL="88900" indent="-889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00" b="1" dirty="0">
                <a:latin typeface="+mn-lt"/>
                <a:cs typeface="+mn-cs"/>
              </a:rPr>
              <a:t>Stańczyk Adam</a:t>
            </a:r>
            <a:r>
              <a:rPr lang="pl-PL" sz="900" dirty="0">
                <a:latin typeface="+mn-lt"/>
                <a:cs typeface="+mn-cs"/>
              </a:rPr>
              <a:t> - Dyrektor Departamentu Planowania Strategicznego i Rozwoju Gospodarczego, Urząd Marszałkowski Województwa Kujawsko-Pomorskiego</a:t>
            </a:r>
          </a:p>
          <a:p>
            <a:pPr marL="88900" indent="-889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00" b="1" dirty="0">
                <a:latin typeface="+mn-lt"/>
                <a:cs typeface="+mn-cs"/>
              </a:rPr>
              <a:t>Stańczyk Iwona</a:t>
            </a:r>
            <a:r>
              <a:rPr lang="pl-PL" sz="900" dirty="0">
                <a:latin typeface="+mn-lt"/>
                <a:cs typeface="+mn-cs"/>
              </a:rPr>
              <a:t> - z-ca Dyrektora Kujawsko-Pomorskiego Biura Planowania Przestrzennego i Regionalnego we Włocławku, Oddział w Bydgoszczy</a:t>
            </a:r>
          </a:p>
          <a:p>
            <a:pPr marL="88900" indent="-889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00" b="1" dirty="0">
                <a:latin typeface="+mn-lt"/>
                <a:cs typeface="+mn-cs"/>
              </a:rPr>
              <a:t>Wasielewski Leszek</a:t>
            </a:r>
            <a:r>
              <a:rPr lang="pl-PL" sz="900" dirty="0">
                <a:latin typeface="+mn-lt"/>
                <a:cs typeface="+mn-cs"/>
              </a:rPr>
              <a:t> – z-ca Dyrektora Departamentu Środowiska, Urząd Marszałkowski Województwa Kujawsko-Pomorskiego</a:t>
            </a:r>
          </a:p>
          <a:p>
            <a:pPr marL="88900" indent="-889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00" b="1" dirty="0">
                <a:latin typeface="+mn-lt"/>
                <a:cs typeface="+mn-cs"/>
              </a:rPr>
              <a:t>Zakrzewska Edyta </a:t>
            </a:r>
            <a:r>
              <a:rPr lang="pl-PL" sz="900" dirty="0">
                <a:latin typeface="+mn-lt"/>
                <a:cs typeface="+mn-cs"/>
              </a:rPr>
              <a:t>– z-ca Dyrektora Departamentu Rolnictwa i Geodezji, Urząd Marszałkowski Województwa Kujawsko-Pomorskiego</a:t>
            </a:r>
          </a:p>
          <a:p>
            <a:pPr marL="88900" indent="-889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00" b="1" dirty="0">
                <a:latin typeface="+mn-lt"/>
                <a:cs typeface="+mn-cs"/>
              </a:rPr>
              <a:t>Antkowiak-Dubińska Magdalena </a:t>
            </a:r>
            <a:r>
              <a:rPr lang="pl-PL" sz="900" dirty="0">
                <a:latin typeface="+mn-lt"/>
                <a:cs typeface="+mn-cs"/>
              </a:rPr>
              <a:t>- Kujawsko-Pomorskie Biuro Planowania Przestrzennego i Regionalnego </a:t>
            </a:r>
          </a:p>
          <a:p>
            <a:pPr marL="88900" indent="-889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l-PL" sz="900" dirty="0">
              <a:latin typeface="+mn-lt"/>
              <a:cs typeface="+mn-cs"/>
            </a:endParaRPr>
          </a:p>
        </p:txBody>
      </p:sp>
      <p:sp>
        <p:nvSpPr>
          <p:cNvPr id="7" name="Symbol zastępczy numeru slajdu 2"/>
          <p:cNvSpPr txBox="1">
            <a:spLocks/>
          </p:cNvSpPr>
          <p:nvPr/>
        </p:nvSpPr>
        <p:spPr>
          <a:xfrm>
            <a:off x="8545514" y="4850607"/>
            <a:ext cx="549275" cy="27384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12C707DD-8757-4FCD-B009-52D3253E7E3D}" type="slidenum">
              <a:rPr lang="pl-PL" b="1" smtClean="0">
                <a:solidFill>
                  <a:schemeClr val="bg1">
                    <a:lumMod val="95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29</a:t>
            </a:fld>
            <a:endParaRPr lang="pl-PL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092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7020432" cy="494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5580112" y="619185"/>
            <a:ext cx="316834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Region kujawski należy do najważniejszych przestrzeni żywicielskich w kraju zajmując powierzchnię równą około 1,7% powierzchni Polski, a dostarcza co najmniej </a:t>
            </a:r>
            <a:r>
              <a:rPr lang="pl-PL" sz="1600" b="1" dirty="0"/>
              <a:t>10% produkcji roślinnej polskiego rolnictwa</a:t>
            </a:r>
            <a:r>
              <a:rPr lang="pl-PL" sz="1600" dirty="0"/>
              <a:t>. </a:t>
            </a:r>
          </a:p>
          <a:p>
            <a:endParaRPr lang="pl-PL" sz="1600" dirty="0"/>
          </a:p>
          <a:p>
            <a:r>
              <a:rPr lang="pl-PL" sz="1600" dirty="0"/>
              <a:t>Wysoka kultura rolna i korzystna struktura agrarna (7,6 tyś gospodarstw rolnych o powierzchni 15 i więcej ha). Jedno z trzech województw o najwyższym zużyciu nawozów mineralnych: 154 kg NPK/ha, przeciętne w Polsce 99,3 kg NPK/ha. Wysoki poziom agrotechniki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5609611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8AEDD-BA39-2DDE-8BB1-0B3908072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81AC371-A708-9C9D-A179-A8B35634F719}"/>
              </a:ext>
            </a:extLst>
          </p:cNvPr>
          <p:cNvSpPr txBox="1"/>
          <p:nvPr/>
        </p:nvSpPr>
        <p:spPr>
          <a:xfrm>
            <a:off x="4743386" y="627534"/>
            <a:ext cx="415766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C0142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Dziękuję za wysłuchanie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5" r="13353" b="94"/>
          <a:stretch>
            <a:fillRect/>
          </a:stretch>
        </p:blipFill>
        <p:spPr>
          <a:xfrm>
            <a:off x="827584" y="497919"/>
            <a:ext cx="3584330" cy="35037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C3984B4C-5310-D5E3-1D95-A736ACDE4D87}"/>
              </a:ext>
            </a:extLst>
          </p:cNvPr>
          <p:cNvSpPr txBox="1"/>
          <p:nvPr/>
        </p:nvSpPr>
        <p:spPr>
          <a:xfrm>
            <a:off x="4487456" y="2649781"/>
            <a:ext cx="3924402" cy="21802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1323" tIns="35662" rIns="71323" bIns="35662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700" b="1" dirty="0"/>
              <a:t>Michał HABEL </a:t>
            </a:r>
          </a:p>
          <a:p>
            <a:pPr algn="ctr"/>
            <a:r>
              <a:rPr lang="pl-PL" sz="2000" b="1" dirty="0"/>
              <a:t>dr hab. prof. uczelni </a:t>
            </a:r>
          </a:p>
          <a:p>
            <a:pPr algn="ctr"/>
            <a:r>
              <a:rPr lang="pl-PL" sz="2000" dirty="0"/>
              <a:t>Uniwersytetu Kazimierza Wielkiego w Bydgoszczy</a:t>
            </a:r>
          </a:p>
          <a:p>
            <a:pPr algn="ctr"/>
            <a:r>
              <a:rPr lang="pl-PL" sz="2000" dirty="0"/>
              <a:t>Wydział Nauk Geograficznych – Katedra Rewitalizacji Dróg Wodnych </a:t>
            </a: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E27A625A-C29F-9F9D-66B5-C909053C35C9}"/>
              </a:ext>
            </a:extLst>
          </p:cNvPr>
          <p:cNvSpPr txBox="1"/>
          <p:nvPr/>
        </p:nvSpPr>
        <p:spPr>
          <a:xfrm>
            <a:off x="609692" y="4321545"/>
            <a:ext cx="3375755" cy="4182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1323" tIns="35662" rIns="71323" bIns="35662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936"/>
              </a:lnSpc>
            </a:pPr>
            <a:r>
              <a:rPr lang="pl-PL" sz="1600" dirty="0">
                <a:latin typeface="Arial Narrow"/>
                <a:cs typeface="Segoe UI"/>
              </a:rPr>
              <a:t>Tel.: +48 535105104</a:t>
            </a:r>
            <a:endParaRPr lang="en-US" sz="1600" dirty="0">
              <a:latin typeface="Arial Narrow"/>
              <a:cs typeface="Segoe UI"/>
            </a:endParaRPr>
          </a:p>
          <a:p>
            <a:pPr>
              <a:lnSpc>
                <a:spcPts val="936"/>
              </a:lnSpc>
            </a:pPr>
            <a:endParaRPr lang="en-US" sz="1600" dirty="0">
              <a:latin typeface="Arial Narrow"/>
              <a:cs typeface="Segoe UI"/>
            </a:endParaRPr>
          </a:p>
          <a:p>
            <a:pPr>
              <a:lnSpc>
                <a:spcPts val="936"/>
              </a:lnSpc>
            </a:pPr>
            <a:r>
              <a:rPr lang="en-US" sz="1600" dirty="0">
                <a:latin typeface="Arial Narrow"/>
                <a:cs typeface="Segoe UI"/>
              </a:rPr>
              <a:t>e-mail: </a:t>
            </a:r>
            <a:r>
              <a:rPr lang="en-US" sz="1600" u="sng" dirty="0">
                <a:solidFill>
                  <a:srgbClr val="0563C1"/>
                </a:solidFill>
                <a:latin typeface="Arial Narrow"/>
                <a:cs typeface="Segoe UI"/>
                <a:hlinkClick r:id="rId3"/>
              </a:rPr>
              <a:t>hydro.habel@ukw.edu.pl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69981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7349"/>
            <a:ext cx="8379457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42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3478"/>
            <a:ext cx="8452161" cy="487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82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9502"/>
            <a:ext cx="881827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937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8451"/>
            <a:ext cx="7892077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3152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az 3" descr="Obraz zawierający mapa&#10;&#10;Opis wygenerowany automatyczni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9582"/>
            <a:ext cx="6696744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2628"/>
            <a:ext cx="7897812" cy="53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23850" y="204788"/>
            <a:ext cx="45243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455613"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pl-PL" sz="2000" dirty="0">
                <a:solidFill>
                  <a:srgbClr val="FFCC00"/>
                </a:solidFill>
              </a:rPr>
              <a:t>zagrożenie suszą </a:t>
            </a:r>
          </a:p>
          <a:p>
            <a:pPr>
              <a:defRPr/>
            </a:pPr>
            <a:endParaRPr lang="ru-RU" altLang="ru-RU" sz="2000" b="1" dirty="0">
              <a:solidFill>
                <a:srgbClr val="FF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11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907" y="475060"/>
            <a:ext cx="4569248" cy="417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pole tekstowe 2"/>
          <p:cNvSpPr txBox="1">
            <a:spLocks noChangeArrowheads="1"/>
          </p:cNvSpPr>
          <p:nvPr/>
        </p:nvSpPr>
        <p:spPr bwMode="auto">
          <a:xfrm>
            <a:off x="1292226" y="82154"/>
            <a:ext cx="65325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altLang="pl-PL" sz="2800" b="1"/>
              <a:t>Wysokość i tendencje zmian odpływu</a:t>
            </a:r>
          </a:p>
        </p:txBody>
      </p:sp>
      <p:sp>
        <p:nvSpPr>
          <p:cNvPr id="20484" name="pole tekstowe 3"/>
          <p:cNvSpPr txBox="1">
            <a:spLocks noChangeArrowheads="1"/>
          </p:cNvSpPr>
          <p:nvPr/>
        </p:nvSpPr>
        <p:spPr bwMode="auto">
          <a:xfrm>
            <a:off x="5730875" y="4936332"/>
            <a:ext cx="32527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altLang="pl-PL" sz="1200"/>
              <a:t>Źródło: Brzezińska, Wrzesiński, Świątek, 2023</a:t>
            </a:r>
          </a:p>
        </p:txBody>
      </p:sp>
      <p:pic>
        <p:nvPicPr>
          <p:cNvPr id="2048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4729162"/>
            <a:ext cx="261210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ipsa 5"/>
          <p:cNvSpPr/>
          <p:nvPr/>
        </p:nvSpPr>
        <p:spPr>
          <a:xfrm>
            <a:off x="3316289" y="1658542"/>
            <a:ext cx="923925" cy="8584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7205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1319</Words>
  <Application>Microsoft Office PowerPoint</Application>
  <PresentationFormat>Pokaz na ekranie (16:9)</PresentationFormat>
  <Paragraphs>114</Paragraphs>
  <Slides>30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7" baseType="lpstr">
      <vt:lpstr>Arial</vt:lpstr>
      <vt:lpstr>Arial Narrow</vt:lpstr>
      <vt:lpstr>Calibri</vt:lpstr>
      <vt:lpstr>Lato Black</vt:lpstr>
      <vt:lpstr>Tahoma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mihab</dc:creator>
  <cp:lastModifiedBy>DMM</cp:lastModifiedBy>
  <cp:revision>8</cp:revision>
  <dcterms:created xsi:type="dcterms:W3CDTF">2025-10-02T20:37:15Z</dcterms:created>
  <dcterms:modified xsi:type="dcterms:W3CDTF">2025-10-06T12:39:44Z</dcterms:modified>
</cp:coreProperties>
</file>