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4380825" cy="13714413"/>
  <p:notesSz cx="6858000" cy="9144000"/>
  <p:embeddedFontLst>
    <p:embeddedFont>
      <p:font typeface="Roboto Condensed" panose="02000000000000000000" pitchFamily="2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893270dd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893270dd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3893270dd8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d6a642f62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d6a642f62_0_6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2d6a642f62_0_6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d6a642f62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d6a642f62_0_7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2d6a642f62_0_7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d6a642f6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d6a642f62_0_6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2d6a642f62_0_6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d6a642f62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d6a642f62_0_6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2d6a642f62_0_6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d6a642f6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2d6a642f62_0_7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2d6a642f62_0_7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d6a642f62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d6a642f62_0_7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32d6a642f62_0_7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d6a642f62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2d6a642f62_0_7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2d6a642f62_0_7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2d6a642f62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2d6a642f62_0_7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2d6a642f62_0_7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d6a642f6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2d6a642f62_0_7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32d6a642f62_0_7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2d6a642f62_0_4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l-PL"/>
              <a:t>ważnym aspektem projektu jest wykształcenie edukatorów z regionu, którzy w przyszłości będa czynnie działać w ramach Izerskiego Centrum Adptacji, a także szkolenie specjalistów, takich jak architektów,architektów krajobrazu, urbainistów, projektantów odwonień z zakresu wdrażania rozwiązań opartych na przyrodzie, po to by zwiększać szanse na skuteczną realizację podobnych rozwiązań w regionie</a:t>
            </a:r>
            <a:endParaRPr/>
          </a:p>
        </p:txBody>
      </p:sp>
      <p:sp>
        <p:nvSpPr>
          <p:cNvPr id="234" name="Google Shape;234;g32d6a642f62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2d6a642f62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2d6a642f62_0_7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2d6a642f62_0_7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ce1a8d7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dce1a8d7f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dce1a8d7f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ce1a8d7f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dce1a8d7f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2dce1a8d7f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893270dd8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893270dd82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893270dd82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93270dd8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893270dd82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893270dd82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2d6a642f62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2d6a642f62_0_7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32d6a642f62_0_7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893270dd8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893270dd82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893270dd82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93270dd8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93270dd82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3893270dd82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2d6a642f62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2d6a642f62_0_5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32d6a642f62_0_5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893270dd8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893270dd82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3893270dd82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893270dd8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893270dd82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893270dd82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93270dd8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893270dd82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893270dd82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d6a642f6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2d6a642f62_0_5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2d6a642f62_0_5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d6a642f62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2d6a642f62_0_5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2d6a642f62_0_5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d6a642f62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d6a642f62_0_6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2d6a642f62_0_6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d6a642f6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2d6a642f62_0_6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2d6a642f62_0_6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d6a642f62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d6a642f62_0_6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2d6a642f62_0_6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d6a642f62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d6a642f62_0_6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32d6a642f62_0_6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31114" y="1985302"/>
            <a:ext cx="22718700" cy="5472900"/>
          </a:xfrm>
          <a:prstGeom prst="rect">
            <a:avLst/>
          </a:prstGeom>
        </p:spPr>
        <p:txBody>
          <a:bodyPr spcFirstLastPara="1" wrap="square" lIns="243775" tIns="243775" rIns="243775" bIns="2437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31092" y="7556785"/>
            <a:ext cx="22718700" cy="21135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831092" y="2949323"/>
            <a:ext cx="22718700" cy="5235300"/>
          </a:xfrm>
          <a:prstGeom prst="rect">
            <a:avLst/>
          </a:prstGeom>
        </p:spPr>
        <p:txBody>
          <a:bodyPr spcFirstLastPara="1" wrap="square" lIns="243775" tIns="243775" rIns="243775" bIns="2437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831092" y="8404953"/>
            <a:ext cx="22718700" cy="34683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5334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dstawowy">
  <p:cSld name="podstawowy">
    <p:bg>
      <p:bgPr>
        <a:solidFill>
          <a:srgbClr val="F7EFD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24380700" cy="30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1260386" y="3918816"/>
            <a:ext cx="2186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1260386" y="5832657"/>
            <a:ext cx="21861600" cy="6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9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kladka_zdjecie_blob">
  <p:cSld name="okladka_zdjecie_blob">
    <p:bg>
      <p:bgPr>
        <a:solidFill>
          <a:srgbClr val="F7EFD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0" y="0"/>
            <a:ext cx="24380700" cy="30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7800943" y="6382328"/>
            <a:ext cx="14030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8000"/>
              <a:buFont typeface="Arial"/>
              <a:buNone/>
              <a:defRPr sz="8000">
                <a:solidFill>
                  <a:srgbClr val="0F3C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0157" y="684923"/>
            <a:ext cx="2386994" cy="167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5642" y="1560144"/>
            <a:ext cx="6803137" cy="76648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0" y="3074554"/>
            <a:ext cx="7086600" cy="106398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l="54327"/>
          <a:stretch/>
        </p:blipFill>
        <p:spPr>
          <a:xfrm>
            <a:off x="13270504" y="199"/>
            <a:ext cx="11135087" cy="1371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9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dstawowy_blobL">
  <p:cSld name="podstawowy_blobL">
    <p:bg>
      <p:bgPr>
        <a:solidFill>
          <a:srgbClr val="F7EFD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 r="58636"/>
          <a:stretch/>
        </p:blipFill>
        <p:spPr>
          <a:xfrm>
            <a:off x="1" y="199"/>
            <a:ext cx="10084525" cy="1371421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/>
          <p:nvPr/>
        </p:nvSpPr>
        <p:spPr>
          <a:xfrm>
            <a:off x="0" y="0"/>
            <a:ext cx="24380700" cy="30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157" y="684923"/>
            <a:ext cx="2386994" cy="167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642" y="1560144"/>
            <a:ext cx="6803137" cy="76648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5780135" y="3918816"/>
            <a:ext cx="1276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780136" y="5832657"/>
            <a:ext cx="12769200" cy="6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9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dstawowy_blobLP">
  <p:cSld name="podstawowy_blobLP">
    <p:bg>
      <p:bgPr>
        <a:solidFill>
          <a:srgbClr val="F7EFD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r="58636"/>
          <a:stretch/>
        </p:blipFill>
        <p:spPr>
          <a:xfrm>
            <a:off x="1" y="199"/>
            <a:ext cx="10084525" cy="1371421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0" y="0"/>
            <a:ext cx="24380700" cy="30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5780135" y="3918816"/>
            <a:ext cx="12769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780136" y="5832657"/>
            <a:ext cx="12769200" cy="6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 l="54327"/>
          <a:stretch/>
        </p:blipFill>
        <p:spPr>
          <a:xfrm>
            <a:off x="13232404" y="199"/>
            <a:ext cx="11135087" cy="1371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9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1676182" y="730165"/>
            <a:ext cx="210285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4800" rIns="189575" bIns="94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C96A"/>
              </a:buClr>
              <a:buSzPts val="6700"/>
              <a:buFont typeface="Arial"/>
              <a:buNone/>
              <a:defRPr>
                <a:solidFill>
                  <a:srgbClr val="04C96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1676182" y="3650825"/>
            <a:ext cx="21028500" cy="8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4800" rIns="189575" bIns="94800" anchor="t" anchorCtr="0">
            <a:normAutofit/>
          </a:bodyPr>
          <a:lstStyle>
            <a:lvl1pPr marL="457200" lvl="0" indent="-4635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1pPr>
            <a:lvl2pPr marL="914400" lvl="1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2pPr>
            <a:lvl3pPr marL="1371600" lvl="2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3pPr>
            <a:lvl4pPr marL="1828800" lvl="3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4pPr>
            <a:lvl5pPr marL="2286000" lvl="4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5pPr>
            <a:lvl6pPr marL="2743200" lvl="5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6pPr>
            <a:lvl7pPr marL="3200400" lvl="6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7pPr>
            <a:lvl8pPr marL="3657600" lvl="7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8pPr>
            <a:lvl9pPr marL="4114800" lvl="8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8033404" y="12743300"/>
            <a:ext cx="54858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7050" rIns="0" bIns="94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1">
  <p:cSld name="TWO_OBJECTS_WITH_TEXT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1679357" y="730165"/>
            <a:ext cx="210285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4800" rIns="189575" bIns="94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C96A"/>
              </a:buClr>
              <a:buSzPts val="6700"/>
              <a:buFont typeface="Arial"/>
              <a:buNone/>
              <a:defRPr>
                <a:solidFill>
                  <a:srgbClr val="04C96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1679357" y="5009565"/>
            <a:ext cx="10314000" cy="7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4800" rIns="189575" bIns="94800" anchor="t" anchorCtr="0">
            <a:normAutofit/>
          </a:bodyPr>
          <a:lstStyle>
            <a:lvl1pPr marL="457200" lvl="0" indent="-4635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1pPr>
            <a:lvl2pPr marL="914400" lvl="1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2pPr>
            <a:lvl3pPr marL="1371600" lvl="2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3pPr>
            <a:lvl4pPr marL="1828800" lvl="3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4pPr>
            <a:lvl5pPr marL="2286000" lvl="4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5pPr>
            <a:lvl6pPr marL="2743200" lvl="5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6pPr>
            <a:lvl7pPr marL="3200400" lvl="6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7pPr>
            <a:lvl8pPr marL="3657600" lvl="7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8pPr>
            <a:lvl9pPr marL="4114800" lvl="8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12342793" y="5009565"/>
            <a:ext cx="10365000" cy="7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4800" rIns="189575" bIns="94800" anchor="t" anchorCtr="0">
            <a:normAutofit/>
          </a:bodyPr>
          <a:lstStyle>
            <a:lvl1pPr marL="457200" lvl="0" indent="-4635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1pPr>
            <a:lvl2pPr marL="914400" lvl="1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2pPr>
            <a:lvl3pPr marL="1371600" lvl="2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3pPr>
            <a:lvl4pPr marL="1828800" lvl="3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4pPr>
            <a:lvl5pPr marL="2286000" lvl="4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5pPr>
            <a:lvl6pPr marL="2743200" lvl="5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6pPr>
            <a:lvl7pPr marL="3200400" lvl="6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7pPr>
            <a:lvl8pPr marL="3657600" lvl="7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8pPr>
            <a:lvl9pPr marL="4114800" lvl="8" indent="-4635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18033404" y="12743300"/>
            <a:ext cx="54858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9575" tIns="97050" rIns="0" bIns="948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4C96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1092" y="5734931"/>
            <a:ext cx="22718700" cy="22446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1092" y="1186595"/>
            <a:ext cx="22718700" cy="15270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1092" y="3072908"/>
            <a:ext cx="22718700" cy="91092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31092" y="1186595"/>
            <a:ext cx="22718700" cy="15270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31092" y="3072908"/>
            <a:ext cx="10665000" cy="91092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12884722" y="3072908"/>
            <a:ext cx="10665000" cy="91092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1092" y="1186595"/>
            <a:ext cx="22718700" cy="15270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31092" y="1481427"/>
            <a:ext cx="7487100" cy="2015100"/>
          </a:xfrm>
          <a:prstGeom prst="rect">
            <a:avLst/>
          </a:prstGeom>
        </p:spPr>
        <p:txBody>
          <a:bodyPr spcFirstLastPara="1" wrap="square" lIns="243775" tIns="243775" rIns="243775" bIns="2437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31092" y="3705168"/>
            <a:ext cx="7487100" cy="84774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07163" y="1200260"/>
            <a:ext cx="16978500" cy="10907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2190413" y="-333"/>
            <a:ext cx="12190500" cy="1371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775" tIns="243775" rIns="243775" bIns="243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07908" y="3288083"/>
            <a:ext cx="10785900" cy="3952200"/>
          </a:xfrm>
          <a:prstGeom prst="rect">
            <a:avLst/>
          </a:prstGeom>
        </p:spPr>
        <p:txBody>
          <a:bodyPr spcFirstLastPara="1" wrap="square" lIns="243775" tIns="243775" rIns="243775" bIns="2437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707908" y="7473995"/>
            <a:ext cx="10785900" cy="32931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13170285" y="1930641"/>
            <a:ext cx="10230600" cy="98526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457200" lvl="0" indent="-5334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831092" y="11280217"/>
            <a:ext cx="15994800" cy="1613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1092" y="1186595"/>
            <a:ext cx="227187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1092" y="3072908"/>
            <a:ext cx="22718700" cy="9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t" anchorCtr="0">
            <a:normAutofit/>
          </a:bodyPr>
          <a:lstStyle>
            <a:lvl1pPr marL="457200" lvl="0" indent="-533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2590279" y="12433794"/>
            <a:ext cx="14631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</a:defRPr>
            </a:lvl1pPr>
            <a:lvl2pPr lvl="1" algn="r">
              <a:buNone/>
              <a:defRPr sz="2700">
                <a:solidFill>
                  <a:schemeClr val="dk2"/>
                </a:solidFill>
              </a:defRPr>
            </a:lvl2pPr>
            <a:lvl3pPr lvl="2" algn="r">
              <a:buNone/>
              <a:defRPr sz="2700">
                <a:solidFill>
                  <a:schemeClr val="dk2"/>
                </a:solidFill>
              </a:defRPr>
            </a:lvl3pPr>
            <a:lvl4pPr lvl="3" algn="r">
              <a:buNone/>
              <a:defRPr sz="2700">
                <a:solidFill>
                  <a:schemeClr val="dk2"/>
                </a:solidFill>
              </a:defRPr>
            </a:lvl4pPr>
            <a:lvl5pPr lvl="4" algn="r">
              <a:buNone/>
              <a:defRPr sz="2700">
                <a:solidFill>
                  <a:schemeClr val="dk2"/>
                </a:solidFill>
              </a:defRPr>
            </a:lvl5pPr>
            <a:lvl6pPr lvl="5" algn="r">
              <a:buNone/>
              <a:defRPr sz="2700">
                <a:solidFill>
                  <a:schemeClr val="dk2"/>
                </a:solidFill>
              </a:defRPr>
            </a:lvl6pPr>
            <a:lvl7pPr lvl="6" algn="r">
              <a:buNone/>
              <a:defRPr sz="2700">
                <a:solidFill>
                  <a:schemeClr val="dk2"/>
                </a:solidFill>
              </a:defRPr>
            </a:lvl7pPr>
            <a:lvl8pPr lvl="7" algn="r">
              <a:buNone/>
              <a:defRPr sz="2700">
                <a:solidFill>
                  <a:schemeClr val="dk2"/>
                </a:solidFill>
              </a:defRPr>
            </a:lvl8pPr>
            <a:lvl9pPr lvl="8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hyperlink" Target="http://drive.google.com/file/d/1kcRhaqgGTui9HsLmSeM2eltbtUoXm5Jh/view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hyperlink" Target="https://sendzimir.org.pl/projekty/miedzy-susza-a-powodzia/miedzy-susza-a-powodzia-jak-zatrzymywac-wode-w-krajobrazi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COCw-PFWaYO7fFxB7QHl1kywRFbtP22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/>
        </p:nvSpPr>
        <p:spPr>
          <a:xfrm>
            <a:off x="3534508" y="325595"/>
            <a:ext cx="17024443" cy="2957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150" tIns="91050" rIns="182150" bIns="910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557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781" i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Konferencja pn.:</a:t>
            </a:r>
            <a:br>
              <a:rPr lang="pl-PL" sz="5578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781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Gospodarowanie zasobami wody </a:t>
            </a:r>
            <a:br>
              <a:rPr lang="pl-PL" sz="4781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4781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w rolnictwie i na obszarach wiejskich</a:t>
            </a:r>
            <a:br>
              <a:rPr lang="pl-PL" sz="4781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l-PL" sz="5578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5578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765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0" y="3464169"/>
            <a:ext cx="24380825" cy="478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150" tIns="91050" rIns="182150" bIns="9105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500" b="1" dirty="0">
                <a:latin typeface="Calibri"/>
                <a:ea typeface="Calibri"/>
                <a:cs typeface="Calibri"/>
                <a:sym typeface="Calibri"/>
              </a:rPr>
              <a:t>Prawne i organizacyjne aspekty gospodarowania </a:t>
            </a:r>
            <a:br>
              <a:rPr lang="pl-PL" sz="55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5500" b="1" dirty="0">
                <a:latin typeface="Calibri"/>
                <a:ea typeface="Calibri"/>
                <a:cs typeface="Calibri"/>
                <a:sym typeface="Calibri"/>
              </a:rPr>
              <a:t>zasobami wody w gminach</a:t>
            </a:r>
            <a:r>
              <a:rPr lang="pl-PL" sz="5284" b="1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l-PL" sz="3984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3984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558"/>
              </a:spcBef>
              <a:spcAft>
                <a:spcPts val="0"/>
              </a:spcAft>
              <a:buNone/>
            </a:pPr>
            <a:endParaRPr sz="2789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558"/>
              </a:spcBef>
              <a:spcAft>
                <a:spcPts val="0"/>
              </a:spcAft>
              <a:buNone/>
            </a:pPr>
            <a:r>
              <a:rPr lang="pl-PL" sz="2789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 sz="2789" b="1" dirty="0">
                <a:latin typeface="Calibri"/>
                <a:ea typeface="Calibri"/>
                <a:cs typeface="Calibri"/>
                <a:sym typeface="Calibri"/>
              </a:rPr>
              <a:t>zymon Surmacz, Burmistrz Leśnej</a:t>
            </a:r>
            <a:endParaRPr sz="6375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558"/>
              </a:spcBef>
              <a:spcAft>
                <a:spcPts val="0"/>
              </a:spcAft>
              <a:buNone/>
            </a:pPr>
            <a:endParaRPr sz="2789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199"/>
              </a:spcBef>
              <a:spcAft>
                <a:spcPts val="0"/>
              </a:spcAft>
              <a:buNone/>
            </a:pPr>
            <a:endParaRPr sz="996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199"/>
              </a:spcBef>
              <a:spcAft>
                <a:spcPts val="0"/>
              </a:spcAft>
              <a:buNone/>
            </a:pPr>
            <a:endParaRPr sz="996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558"/>
              </a:spcBef>
              <a:spcAft>
                <a:spcPts val="0"/>
              </a:spcAft>
              <a:buNone/>
            </a:pPr>
            <a:r>
              <a:rPr lang="pl-PL" sz="2789" dirty="0">
                <a:latin typeface="Calibri"/>
                <a:ea typeface="Calibri"/>
                <a:cs typeface="Calibri"/>
                <a:sym typeface="Calibri"/>
              </a:rPr>
              <a:t>8.10.2025</a:t>
            </a:r>
            <a:r>
              <a:rPr lang="pl-PL" sz="278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Wrocław </a:t>
            </a:r>
            <a:endParaRPr sz="6375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0" y="11481391"/>
            <a:ext cx="24380825" cy="190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150" tIns="91050" rIns="182150" bIns="910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2"/>
              <a:buFont typeface="Calibri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Materiał opracowany przez </a:t>
            </a:r>
            <a:r>
              <a:rPr lang="pl-PL" sz="2800" dirty="0">
                <a:latin typeface="Calibri"/>
                <a:ea typeface="Calibri"/>
                <a:cs typeface="Calibri"/>
                <a:sym typeface="Calibri"/>
              </a:rPr>
              <a:t>Szymona Surmacza</a:t>
            </a:r>
            <a:r>
              <a:rPr lang="pl-PL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zlecenie </a:t>
            </a:r>
            <a:r>
              <a:rPr lang="pl-PL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Centrum Doradztwa Rolniczego w Brwinowie, Oddział w Warszawie</a:t>
            </a:r>
            <a:b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Materiał dofinansowany ze środków Unii Europejskiej w ramach Planu Strategicznego WPR 2023-2027 </a:t>
            </a:r>
            <a:endParaRPr sz="2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2"/>
              <a:buFont typeface="Calibri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Instytucja Zarządzająca Planem Strategicznym dla Wspólnej Polityki Rolnej na lata 2023-2027 - Minister Rolnictwa i Rozwoju Wsi</a:t>
            </a:r>
            <a:br>
              <a:rPr lang="pl-PL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dirty="0"/>
          </a:p>
        </p:txBody>
      </p:sp>
      <p:pic>
        <p:nvPicPr>
          <p:cNvPr id="95" name="Google Shape;95;p19" descr="Obraz zawierający tekst, Czcionka, zrzut ekranu, linia&#10;&#10;Zawartość wygenerowana przez AI może być niepoprawn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077" y="7785434"/>
            <a:ext cx="21576322" cy="3695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979799" y="904300"/>
            <a:ext cx="83391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Drogi, rowy, jary</a:t>
            </a:r>
            <a:endParaRPr b="1"/>
          </a:p>
        </p:txBody>
      </p:sp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l="860" t="9682" r="-859" b="583"/>
          <a:stretch/>
        </p:blipFill>
        <p:spPr>
          <a:xfrm>
            <a:off x="0" y="3042225"/>
            <a:ext cx="8861625" cy="1059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 rotWithShape="1">
          <a:blip r:embed="rId4">
            <a:alphaModFix/>
          </a:blip>
          <a:srcRect t="41840"/>
          <a:stretch/>
        </p:blipFill>
        <p:spPr>
          <a:xfrm>
            <a:off x="9318825" y="7804725"/>
            <a:ext cx="15214401" cy="59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5">
            <a:alphaModFix/>
          </a:blip>
          <a:srcRect t="27941" b="2964"/>
          <a:stretch/>
        </p:blipFill>
        <p:spPr>
          <a:xfrm>
            <a:off x="9318825" y="-582400"/>
            <a:ext cx="15062000" cy="78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979799" y="904300"/>
            <a:ext cx="83391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Rowki…</a:t>
            </a:r>
            <a:endParaRPr b="1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567" y="0"/>
            <a:ext cx="18285856" cy="137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 title="rowek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475" y="5474750"/>
            <a:ext cx="10986200" cy="8239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9"/>
          <p:cNvCxnSpPr/>
          <p:nvPr/>
        </p:nvCxnSpPr>
        <p:spPr>
          <a:xfrm rot="10800000" flipH="1">
            <a:off x="8033650" y="8066450"/>
            <a:ext cx="5959800" cy="1959300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1284598" y="447102"/>
            <a:ext cx="15357000" cy="346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Cel: Zatrzymać wodę </a:t>
            </a:r>
            <a:br>
              <a:rPr lang="pl-PL" b="1"/>
            </a:br>
            <a:r>
              <a:rPr lang="pl-PL" b="1"/>
              <a:t>w miejscu opadu!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6277725" y="5217251"/>
            <a:ext cx="14516700" cy="73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7700" b="1"/>
              <a:t>Rozwiązania inżynieryjne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Rozwiązania oparte na przyrodzie</a:t>
            </a:r>
            <a:endParaRPr sz="77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1284598" y="828102"/>
            <a:ext cx="15357000" cy="11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>
                <a:solidFill>
                  <a:schemeClr val="dk2"/>
                </a:solidFill>
              </a:rPr>
              <a:t>Rozwiązania inżynieryjne</a:t>
            </a:r>
            <a:endParaRPr b="1"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7349"/>
            <a:ext cx="24380824" cy="1124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1284598" y="828102"/>
            <a:ext cx="15357000" cy="11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>
                <a:solidFill>
                  <a:schemeClr val="dk2"/>
                </a:solidFill>
              </a:rPr>
              <a:t>Rozwiązania inżynieryjne</a:t>
            </a:r>
            <a:endParaRPr b="1"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97349"/>
            <a:ext cx="24380824" cy="1124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2100" y="-775"/>
            <a:ext cx="10810660" cy="139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 txBox="1">
            <a:spLocks noGrp="1"/>
          </p:cNvSpPr>
          <p:nvPr>
            <p:ph type="title"/>
          </p:nvPr>
        </p:nvSpPr>
        <p:spPr>
          <a:xfrm>
            <a:off x="14037202" y="12111150"/>
            <a:ext cx="8011800" cy="554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3600" b="1"/>
              <a:t>tak było wcześniej</a:t>
            </a:r>
            <a:endParaRPr sz="3600" b="1"/>
          </a:p>
        </p:txBody>
      </p:sp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8387450" y="12111150"/>
            <a:ext cx="4833300" cy="554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3600" b="1"/>
              <a:t>Inżynier poprawił</a:t>
            </a:r>
            <a:endParaRPr sz="36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1284598" y="828102"/>
            <a:ext cx="15357000" cy="11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>
                <a:solidFill>
                  <a:schemeClr val="dk2"/>
                </a:solidFill>
              </a:rPr>
              <a:t>Rozwiązania inżynieryjne</a:t>
            </a:r>
            <a:endParaRPr b="1"/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500" y="2905850"/>
            <a:ext cx="20563190" cy="1086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1284598" y="828102"/>
            <a:ext cx="15357000" cy="11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>
                <a:solidFill>
                  <a:schemeClr val="dk2"/>
                </a:solidFill>
              </a:rPr>
              <a:t>Rozwiązania inżynieryjne</a:t>
            </a:r>
            <a:endParaRPr b="1"/>
          </a:p>
        </p:txBody>
      </p:sp>
      <p:pic>
        <p:nvPicPr>
          <p:cNvPr id="212" name="Google Shape;212;p34"/>
          <p:cNvPicPr preferRelativeResize="0"/>
          <p:nvPr/>
        </p:nvPicPr>
        <p:blipFill rotWithShape="1">
          <a:blip r:embed="rId3">
            <a:alphaModFix/>
          </a:blip>
          <a:srcRect l="920" r="-919"/>
          <a:stretch/>
        </p:blipFill>
        <p:spPr>
          <a:xfrm>
            <a:off x="-152396" y="6564500"/>
            <a:ext cx="25089848" cy="20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4"/>
          <p:cNvSpPr/>
          <p:nvPr/>
        </p:nvSpPr>
        <p:spPr>
          <a:xfrm>
            <a:off x="22266725" y="6480525"/>
            <a:ext cx="2114100" cy="2211600"/>
          </a:xfrm>
          <a:prstGeom prst="ellipse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title"/>
          </p:nvPr>
        </p:nvSpPr>
        <p:spPr>
          <a:xfrm>
            <a:off x="4842663" y="10369425"/>
            <a:ext cx="14695500" cy="110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3600" b="1"/>
              <a:t>Suchy polder na Bruśniku - tam gdzie bobry zrobiły darmowe rozlewisko. Koszt inżynieryjny oszacowany w 2016 roku</a:t>
            </a:r>
            <a:endParaRPr sz="3600" b="1"/>
          </a:p>
        </p:txBody>
      </p:sp>
      <p:cxnSp>
        <p:nvCxnSpPr>
          <p:cNvPr id="215" name="Google Shape;215;p34"/>
          <p:cNvCxnSpPr>
            <a:stCxn id="213" idx="4"/>
            <a:endCxn id="214" idx="3"/>
          </p:cNvCxnSpPr>
          <p:nvPr/>
        </p:nvCxnSpPr>
        <p:spPr>
          <a:xfrm flipH="1">
            <a:off x="19538075" y="8692125"/>
            <a:ext cx="3785700" cy="2231400"/>
          </a:xfrm>
          <a:prstGeom prst="straightConnector1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1284598" y="828102"/>
            <a:ext cx="15357000" cy="11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>
                <a:solidFill>
                  <a:schemeClr val="dk2"/>
                </a:solidFill>
              </a:rPr>
              <a:t>Rozwiązania inżynieryjne</a:t>
            </a:r>
            <a:endParaRPr b="1"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6400"/>
            <a:ext cx="8001001" cy="1066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950" y="3046400"/>
            <a:ext cx="4974950" cy="1104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 rotWithShape="1">
          <a:blip r:embed="rId5">
            <a:alphaModFix/>
          </a:blip>
          <a:srcRect l="15500" r="-15499"/>
          <a:stretch/>
        </p:blipFill>
        <p:spPr>
          <a:xfrm>
            <a:off x="13769100" y="3151599"/>
            <a:ext cx="14522800" cy="108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3734"/>
            <a:ext cx="21997302" cy="1469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>
            <a:spLocks noGrp="1"/>
          </p:cNvSpPr>
          <p:nvPr>
            <p:ph type="title" idx="4294967295"/>
          </p:nvPr>
        </p:nvSpPr>
        <p:spPr>
          <a:xfrm>
            <a:off x="13662974" y="256684"/>
            <a:ext cx="10455000" cy="1977600"/>
          </a:xfrm>
          <a:prstGeom prst="rect">
            <a:avLst/>
          </a:prstGeom>
        </p:spPr>
        <p:txBody>
          <a:bodyPr spcFirstLastPara="1" wrap="square" lIns="243775" tIns="243775" rIns="243775" bIns="24377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NBS: Rozwiązania oparte na przyrodzie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1260386" y="3918816"/>
            <a:ext cx="218616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1"/>
          </p:nvPr>
        </p:nvSpPr>
        <p:spPr>
          <a:xfrm>
            <a:off x="1260386" y="5832657"/>
            <a:ext cx="21861600" cy="6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7450" y="-1039575"/>
            <a:ext cx="24648274" cy="1629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60450" y="7900576"/>
            <a:ext cx="5222076" cy="522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>
            <a:hlinkClick r:id="rId4"/>
          </p:cNvPr>
          <p:cNvSpPr txBox="1"/>
          <p:nvPr/>
        </p:nvSpPr>
        <p:spPr>
          <a:xfrm>
            <a:off x="18358750" y="6781800"/>
            <a:ext cx="4784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>
                <a:solidFill>
                  <a:schemeClr val="lt1"/>
                </a:solidFill>
              </a:rPr>
              <a:t>pobierz PDF</a:t>
            </a:r>
            <a:endParaRPr sz="48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>
            <a:alphaModFix/>
          </a:blip>
          <a:srcRect t="4879" b="10403"/>
          <a:stretch/>
        </p:blipFill>
        <p:spPr>
          <a:xfrm>
            <a:off x="0" y="0"/>
            <a:ext cx="24380826" cy="137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1361638" y="10927176"/>
            <a:ext cx="20008200" cy="1446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400" b="1">
                <a:solidFill>
                  <a:srgbClr val="FEFBF7"/>
                </a:solidFill>
              </a:rPr>
              <a:t>Leśna: między suszą a powodzią</a:t>
            </a:r>
            <a:endParaRPr sz="5100" b="1">
              <a:solidFill>
                <a:srgbClr val="FEFBF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5780136" y="3706538"/>
            <a:ext cx="1659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1800"/>
              <a:buNone/>
            </a:pPr>
            <a:r>
              <a:rPr lang="pl-PL">
                <a:latin typeface="Roboto Condensed"/>
                <a:ea typeface="Roboto Condensed"/>
                <a:cs typeface="Roboto Condensed"/>
                <a:sym typeface="Roboto Condensed"/>
              </a:rPr>
              <a:t>CO?</a:t>
            </a:r>
            <a:r>
              <a:rPr lang="pl-PL"/>
              <a:t> </a:t>
            </a:r>
            <a:endParaRPr/>
          </a:p>
        </p:txBody>
      </p:sp>
      <p:sp>
        <p:nvSpPr>
          <p:cNvPr id="246" name="Google Shape;246;p38"/>
          <p:cNvSpPr txBox="1">
            <a:spLocks noGrp="1"/>
          </p:cNvSpPr>
          <p:nvPr>
            <p:ph type="body" idx="1"/>
          </p:nvPr>
        </p:nvSpPr>
        <p:spPr>
          <a:xfrm>
            <a:off x="8225909" y="5371158"/>
            <a:ext cx="13799100" cy="1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</a:pPr>
            <a:r>
              <a:rPr lang="pl-PL" sz="4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Przez realizację kompleksowych działań adaptacyjnych opartych </a:t>
            </a:r>
            <a:br>
              <a:rPr lang="pl-PL" sz="4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pl-PL" sz="4000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 błękitno-zieloną infrastrukturę, w tym…</a:t>
            </a:r>
            <a:endParaRPr/>
          </a:p>
        </p:txBody>
      </p:sp>
      <p:sp>
        <p:nvSpPr>
          <p:cNvPr id="247" name="Google Shape;247;p38"/>
          <p:cNvSpPr txBox="1"/>
          <p:nvPr/>
        </p:nvSpPr>
        <p:spPr>
          <a:xfrm>
            <a:off x="5780136" y="5784578"/>
            <a:ext cx="271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1800"/>
              <a:buFont typeface="Arial"/>
              <a:buNone/>
            </a:pPr>
            <a:r>
              <a:rPr lang="pl-PL" sz="7000" b="1" i="0" u="none" strike="noStrike" cap="none">
                <a:solidFill>
                  <a:srgbClr val="0F3C7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JAK? </a:t>
            </a:r>
            <a:endParaRPr sz="7000" b="1" i="0" u="none" strike="noStrike" cap="none">
              <a:solidFill>
                <a:srgbClr val="0F3C7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8" name="Google Shape;248;p38"/>
          <p:cNvSpPr txBox="1"/>
          <p:nvPr/>
        </p:nvSpPr>
        <p:spPr>
          <a:xfrm>
            <a:off x="8238696" y="3552650"/>
            <a:ext cx="11118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pl-PL" sz="42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Zwiększanie odporności gminy Leśna na zmiany klimatu, szczególnie na susze i powodzie</a:t>
            </a:r>
            <a:endParaRPr sz="42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5801872" y="7425139"/>
            <a:ext cx="4953000" cy="3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stworzenie </a:t>
            </a:r>
            <a:r>
              <a:rPr lang="pl-PL" sz="3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demonstracyjnego systemu błękitno-zielonej infrastruktury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(część inwestycyjna</a:t>
            </a:r>
            <a:b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 dwóch lokalizacjach)</a:t>
            </a:r>
            <a:endParaRPr sz="35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0" name="Google Shape;250;p38"/>
          <p:cNvSpPr txBox="1"/>
          <p:nvPr/>
        </p:nvSpPr>
        <p:spPr>
          <a:xfrm>
            <a:off x="16687260" y="8005902"/>
            <a:ext cx="6331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sz="3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praktyczne działania edukacyjne</a:t>
            </a: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w tym warsztaty dla mieszkańców</a:t>
            </a:r>
            <a:endParaRPr sz="35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17777649" y="10684634"/>
            <a:ext cx="42474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sz="3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kampanię edukacyjną </a:t>
            </a: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 zasięgu regionalnym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8"/>
          <p:cNvSpPr txBox="1"/>
          <p:nvPr/>
        </p:nvSpPr>
        <p:spPr>
          <a:xfrm>
            <a:off x="10965897" y="10906043"/>
            <a:ext cx="65256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stworzenie </a:t>
            </a:r>
            <a:r>
              <a:rPr lang="pl-PL" sz="3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bazy wiedzy </a:t>
            </a: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oraz </a:t>
            </a:r>
            <a:r>
              <a:rPr lang="pl-PL" sz="3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ścieżki edukacyjnej</a:t>
            </a:r>
            <a:r>
              <a:rPr lang="pl-PL" sz="35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opartej o stworzone demonstratory w ramach systemu BZI</a:t>
            </a:r>
            <a:endParaRPr sz="35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53" name="Google Shape;253;p38"/>
          <p:cNvSpPr/>
          <p:nvPr/>
        </p:nvSpPr>
        <p:spPr>
          <a:xfrm rot="-2647759">
            <a:off x="14772775" y="6898591"/>
            <a:ext cx="907393" cy="3010072"/>
          </a:xfrm>
          <a:prstGeom prst="curvedRightArrow">
            <a:avLst>
              <a:gd name="adj1" fmla="val 25000"/>
              <a:gd name="adj2" fmla="val 50000"/>
              <a:gd name="adj3" fmla="val 39554"/>
            </a:avLst>
          </a:prstGeom>
          <a:solidFill>
            <a:srgbClr val="B6D936"/>
          </a:solidFill>
          <a:ln w="25400" cap="flat" cmpd="sng">
            <a:solidFill>
              <a:srgbClr val="B6D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8"/>
          <p:cNvSpPr/>
          <p:nvPr/>
        </p:nvSpPr>
        <p:spPr>
          <a:xfrm rot="2460923">
            <a:off x="11331784" y="6819715"/>
            <a:ext cx="986040" cy="3912269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BDDD7"/>
          </a:solidFill>
          <a:ln w="25400" cap="flat" cmpd="sng">
            <a:solidFill>
              <a:srgbClr val="8BDD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8"/>
          <p:cNvSpPr/>
          <p:nvPr/>
        </p:nvSpPr>
        <p:spPr>
          <a:xfrm rot="-2412592">
            <a:off x="15085629" y="6674393"/>
            <a:ext cx="1143142" cy="5216965"/>
          </a:xfrm>
          <a:prstGeom prst="curvedRightArrow">
            <a:avLst>
              <a:gd name="adj1" fmla="val 25000"/>
              <a:gd name="adj2" fmla="val 50000"/>
              <a:gd name="adj3" fmla="val 41290"/>
            </a:avLst>
          </a:prstGeom>
          <a:solidFill>
            <a:srgbClr val="B6D936"/>
          </a:solidFill>
          <a:ln w="25400" cap="flat" cmpd="sng">
            <a:solidFill>
              <a:srgbClr val="B6D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8"/>
          <p:cNvSpPr/>
          <p:nvPr/>
        </p:nvSpPr>
        <p:spPr>
          <a:xfrm rot="-1280971" flipH="1">
            <a:off x="12122190" y="6982433"/>
            <a:ext cx="889973" cy="4168413"/>
          </a:xfrm>
          <a:prstGeom prst="curvedLeftArrow">
            <a:avLst>
              <a:gd name="adj1" fmla="val 33728"/>
              <a:gd name="adj2" fmla="val 50000"/>
              <a:gd name="adj3" fmla="val 0"/>
            </a:avLst>
          </a:prstGeom>
          <a:solidFill>
            <a:srgbClr val="8BDDD7"/>
          </a:solidFill>
          <a:ln w="25400" cap="flat" cmpd="sng">
            <a:solidFill>
              <a:srgbClr val="8BDD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8"/>
          <p:cNvSpPr/>
          <p:nvPr/>
        </p:nvSpPr>
        <p:spPr>
          <a:xfrm rot="1783037">
            <a:off x="8107100" y="11450604"/>
            <a:ext cx="2935121" cy="1043231"/>
          </a:xfrm>
          <a:prstGeom prst="curvedUpArrow">
            <a:avLst>
              <a:gd name="adj1" fmla="val 25000"/>
              <a:gd name="adj2" fmla="val 50000"/>
              <a:gd name="adj3" fmla="val 31452"/>
            </a:avLst>
          </a:prstGeom>
          <a:solidFill>
            <a:srgbClr val="8BDDD7"/>
          </a:solidFill>
          <a:ln w="25400" cap="flat" cmpd="sng">
            <a:solidFill>
              <a:srgbClr val="8BDD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6426175" y="4976325"/>
            <a:ext cx="14254800" cy="20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3C74"/>
              </a:buClr>
              <a:buSzPts val="7000"/>
              <a:buFont typeface="Arial"/>
              <a:buNone/>
            </a:pPr>
            <a:r>
              <a:rPr lang="pl-PL" sz="13500" b="0">
                <a:latin typeface="Roboto Condensed"/>
                <a:ea typeface="Roboto Condensed"/>
                <a:cs typeface="Roboto Condensed"/>
                <a:sym typeface="Roboto Condensed"/>
              </a:rPr>
              <a:t>zielona.lesna.pl</a:t>
            </a:r>
            <a:endParaRPr sz="13500" b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64" name="Google Shape;264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70413" y="8434420"/>
            <a:ext cx="8640000" cy="3947100"/>
          </a:xfrm>
          <a:prstGeom prst="rect">
            <a:avLst/>
          </a:prstGeom>
          <a:noFill/>
          <a:ln w="9525" cap="flat" cmpd="sng">
            <a:solidFill>
              <a:srgbClr val="F7EFD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157" y="684923"/>
            <a:ext cx="2386994" cy="167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Nature Based Solutions</a:t>
            </a:r>
            <a:endParaRPr b="1"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8412500" y="6689025"/>
            <a:ext cx="6962700" cy="576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ziemia 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jak gąbka</a:t>
            </a:r>
            <a:endParaRPr sz="77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52 mln zł na NBS (woj. D.Ś.)</a:t>
            </a:r>
            <a:endParaRPr b="1"/>
          </a:p>
        </p:txBody>
      </p:sp>
      <p:sp>
        <p:nvSpPr>
          <p:cNvPr id="279" name="Google Shape;279;p41"/>
          <p:cNvSpPr txBox="1">
            <a:spLocks noGrp="1"/>
          </p:cNvSpPr>
          <p:nvPr>
            <p:ph type="body" idx="1"/>
          </p:nvPr>
        </p:nvSpPr>
        <p:spPr>
          <a:xfrm>
            <a:off x="5644275" y="3851925"/>
            <a:ext cx="13092300" cy="863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KPO B3.3.1 </a:t>
            </a:r>
            <a:br>
              <a:rPr lang="pl-PL" sz="7700" b="1"/>
            </a:br>
            <a:r>
              <a:rPr lang="pl-PL" sz="7700" b="1"/>
              <a:t>Inwestycje w zwiększanie potencjału zrównoważonej gospodarki wodnej na obszarach wiejskich Krajowego Planu Odbudowy i Zwiększania Odporności</a:t>
            </a:r>
            <a:endParaRPr sz="77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KPO B3.3.1</a:t>
            </a:r>
            <a:endParaRPr b="1"/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850" y="2058702"/>
            <a:ext cx="16359352" cy="1135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/>
        </p:nvSpPr>
        <p:spPr>
          <a:xfrm>
            <a:off x="2199625" y="511879"/>
            <a:ext cx="20788800" cy="120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Załączniki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1. Dokumenty, z których wynika umocowanie osoby lub osób do reprezentowania wnioskodawcy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2. Upoważnienie wnioskodawcy do złożenia wniosku w aplikacji WOD2021 w systemie CST2021 -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3. Oświadczenie wnioskodawcy o prawie do dysponowania nieruchomością na cele realizacji przedsięwzięcia oraz zachowania trwałości przedsięwzięcia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4. Oświadczenie wnioskodawcy dotyczące przedsięwzięcia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5. Oświadczenie wnioskodawcy dotyczące projektu parasolowego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6. Formularz w zakresie zgodności przedsięwzięcia z regulacjami dotyczącymi ochrony środowiska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7. Deklaracja zgodności przedsięwzięcia z Ramową Dyrektywą Wodną oraz o braku znaczącego negatywnego oddziaływania przedsięwzięcia na obszary Natura 2000 i negatywnego odziaływania na przyrodę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8. Informacja o wartości wskaźnika B23L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9. Zestawienie rzeczowo-finansowe przedsięwzięcia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10. Pismo sporządzone przez wnioskodawcę, w przypadku wezwania wnioskodawcy przez JW do złożenia wyjaśnień w związku ze złożonym wnioskiem lub w przypadku, o którym mowa w § 4 ust. 15 regulaminu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11. Pismo sporządzone przez wnioskodawcę z informacjami o rozwiązaniach opartych na przyrodzie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12. Ostateczna decyzja o udzieleniu pozwolenia wodnoprawnego wraz z operatem wodnoprawnym, lub zgłoszenie wodnoprawne wraz z mapą sytuacyjno-wysokościową oraz potwierdzeniem właściwego organu o braku sprzeciwu wobec tego zgłoszenia lub powiadomienie wraz z potwierdzeniem właściwego organu o braku sprzeciwu wobec tego powiadomienia, o których mowa w § 2 ust. 8 pkt 12 regulaminu - Wymagany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13. Ostateczna decyzja o udzieleniu pozwolenia wodnoprawnego wraz z operatem wodnoprawnym lub zgłoszenie wodnoprawne wraz mapą sytuacyjno-wysokościową stanowiącą załącznik do tego zgłoszenia oraz potwierdzeniem właściwego organu o braku sprzeciwu wobec tego zgłoszenia, o których mowa w § 2 ust. 8 pkt 13 regulaminu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14. Ostateczna decyzja o wydaniu oceny wodnoprawnej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15. Ostateczna decyzja o środowiskowych uwarunkowaniach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16. Raport, o którym mowa w art. 66 ust. 1 ustawy OOŚ, lub karta informacyjna, o której mowa w art. 62a ust. 1 ustawy OOŚ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17. Postanowienie, o którym mowa w art. 90 ust. 1 ustawy OOŚ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1400"/>
              </a:spcAft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/>
        </p:nvSpPr>
        <p:spPr>
          <a:xfrm>
            <a:off x="2199625" y="391154"/>
            <a:ext cx="20788800" cy="120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18. Zgłoszenie, o którym mowa w art. 118 ust. 1 ustawy o ochronie przyrody, wraz z potwierdzeniem właściwego organu o braku sprzeciwu wobec tego zgłoszenia, lub ostateczna decyzja, o której mowa w art. 118a ust. 1 tej ustawy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19. Raport, o którym mowa art. 97 ust. 3 ustawy OOŚ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20. Postanowienie, o którym mowa w art. 98 ust. 1 ustawy OOŚ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21. Ostateczna decyzja o pozwoleniu na budowę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22. Zgłoszenie budowy lub wykonania innych robót budowlanych, wraz dokumentami potwierdzającymi skuteczność zgłoszenia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23. Zgłoszenie rozbiórki wraz dokumentami potwierdzającymi skuteczność zgłoszenia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24. Ostateczna decyzja o pozwoleniu na rozbiórkę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25. Ostateczna decyzja o zezwoleniu na usunięcie drzew lub krzewów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26. Ostateczna decyzja o warunkach zabudowy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27. Ostateczna decyzja o lokalizacji inwestycji celu publicznego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28. Ostateczna decyzja o zezwoleniu na odstępstwa od zakazów w stosunku do gatunków zwierząt, roślin lub grzybów objętych ochroną gatunkową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29. Ostateczna decyzja o zezwoleniu na realizację inwestycji w zakresie budowli przeciwpowodziowych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30. Ostateczna decyzja, o której mowa w art. 77 ust 3. Prawa wodnego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31. Ostateczna decyzja, o której mowa w art. 176 ust. 3 Prawa wodnego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32. Kosztorys inwestorski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33. Opis zadań dla wydatków nie ujętych w kosztorysie wraz z potwierdzeniem rozeznania rynku dla tych wydatków u co najmniej dwóch wykonawców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34. Uchwała rady miejskiej lub rady gminy lub list intencyjny lub podpisany przez przedstawiciela gminy lub inny dokument potwierdzający przystąpienie wnioskodawcy do LPW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35. Pismo właściwego dla miejsca realizacji przedsięwzięcia starosty potwierdzające, że udział powierzchni użytków rolnych w powierzchni ogółem powiatu wynosi powyżej 50%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36. Dokumenty, których konieczność załączenia wynika z oświadczenia, o którym mowa w § 2 ust. 8 pkt 3 regulaminu, lub formularza, o którym mowa w § 2 ust. 8 pkt 6 regulaminu, inne niż wskazane w § 2 ust. 8 pkt 11-31 regulaminu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  <a:t>37. Inne - Opcjonalny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8000"/>
              </a:lnSpc>
              <a:spcBef>
                <a:spcPts val="1400"/>
              </a:spcBef>
              <a:spcAft>
                <a:spcPts val="0"/>
              </a:spcAft>
              <a:buNone/>
            </a:pPr>
            <a:b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</a:br>
            <a:br>
              <a:rPr lang="pl-PL" sz="24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400"/>
              </a:spcBef>
              <a:spcAft>
                <a:spcPts val="1400"/>
              </a:spcAft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300" b="1"/>
              <a:t>Błękitno-zielona</a:t>
            </a:r>
            <a:r>
              <a:rPr lang="pl-PL" b="1"/>
              <a:t> INFRASTRUKTURA</a:t>
            </a:r>
            <a:endParaRPr b="1"/>
          </a:p>
        </p:txBody>
      </p:sp>
      <p:sp>
        <p:nvSpPr>
          <p:cNvPr id="305" name="Google Shape;305;p45"/>
          <p:cNvSpPr txBox="1"/>
          <p:nvPr/>
        </p:nvSpPr>
        <p:spPr>
          <a:xfrm>
            <a:off x="5062890" y="4182900"/>
            <a:ext cx="14514300" cy="8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Prawo budowlane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Finansowanie zadań publicznych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Prawo wodne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Przepisy dot. ochrony środowiska</a:t>
            </a:r>
            <a:endParaRPr sz="67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INFRASTRUKTURA, utrzymanie</a:t>
            </a:r>
            <a:endParaRPr b="1"/>
          </a:p>
        </p:txBody>
      </p:sp>
      <p:sp>
        <p:nvSpPr>
          <p:cNvPr id="312" name="Google Shape;312;p46"/>
          <p:cNvSpPr txBox="1"/>
          <p:nvPr/>
        </p:nvSpPr>
        <p:spPr>
          <a:xfrm>
            <a:off x="5062890" y="4182900"/>
            <a:ext cx="14514300" cy="8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Finansowanie JST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Wydatki bieżące samorządów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Zadania własne i zlecone</a:t>
            </a:r>
            <a:endParaRPr sz="67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/>
        </p:nvSpPr>
        <p:spPr>
          <a:xfrm>
            <a:off x="5062890" y="4182900"/>
            <a:ext cx="14514300" cy="8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Kadra - specjaliści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Służby utrzymania technicznego</a:t>
            </a:r>
            <a:endParaRPr sz="6700" b="1">
              <a:solidFill>
                <a:schemeClr val="dk2"/>
              </a:solidFill>
            </a:endParaRPr>
          </a:p>
          <a:p>
            <a:pPr marL="457200" lvl="0" indent="-654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700"/>
              <a:buChar char="●"/>
            </a:pPr>
            <a:r>
              <a:rPr lang="pl-PL" sz="6700" b="1">
                <a:solidFill>
                  <a:schemeClr val="dk2"/>
                </a:solidFill>
              </a:rPr>
              <a:t>Priorytety</a:t>
            </a:r>
            <a:endParaRPr sz="6700" b="1">
              <a:solidFill>
                <a:schemeClr val="dk2"/>
              </a:solidFill>
            </a:endParaRPr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/>
          </p:nvPr>
        </p:nvSpPr>
        <p:spPr>
          <a:xfrm>
            <a:off x="979798" y="9043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INFRASTRUKTURA, zarządzanie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1331960" y="916991"/>
            <a:ext cx="127692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lipiec 1897</a:t>
            </a:r>
            <a:endParaRPr b="1"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700" y="3064377"/>
            <a:ext cx="13771778" cy="106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/>
        </p:nvSpPr>
        <p:spPr>
          <a:xfrm>
            <a:off x="5062890" y="4182900"/>
            <a:ext cx="14514300" cy="8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Urząd miejski / gmina / wójt (burmistrz)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Wody Polskie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Lasy Państwowe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KOWR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Spółki wodne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Prywatni właściciele (rolnicy?)</a:t>
            </a:r>
            <a:endParaRPr sz="5200" b="1">
              <a:solidFill>
                <a:schemeClr val="dk2"/>
              </a:solidFill>
            </a:endParaRPr>
          </a:p>
          <a:p>
            <a:pPr marL="457200" lvl="0" indent="-558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Char char="●"/>
            </a:pPr>
            <a:r>
              <a:rPr lang="pl-PL" sz="5200" b="1">
                <a:solidFill>
                  <a:schemeClr val="dk2"/>
                </a:solidFill>
              </a:rPr>
              <a:t>OSP i organizacje społeczne? </a:t>
            </a:r>
            <a:endParaRPr sz="5200" b="1">
              <a:solidFill>
                <a:schemeClr val="dk2"/>
              </a:solidFill>
            </a:endParaRPr>
          </a:p>
        </p:txBody>
      </p:sp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979800" y="590414"/>
            <a:ext cx="17228100" cy="230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Budowanie i zarządzanie </a:t>
            </a:r>
            <a:br>
              <a:rPr lang="pl-PL" b="1"/>
            </a:br>
            <a:r>
              <a:rPr lang="pl-PL" b="1"/>
              <a:t>SYSTEMEM gospodarowania wody</a:t>
            </a:r>
            <a:endParaRPr b="1"/>
          </a:p>
        </p:txBody>
      </p:sp>
      <p:sp>
        <p:nvSpPr>
          <p:cNvPr id="327" name="Google Shape;327;p48"/>
          <p:cNvSpPr txBox="1"/>
          <p:nvPr/>
        </p:nvSpPr>
        <p:spPr>
          <a:xfrm>
            <a:off x="20356711" y="2782488"/>
            <a:ext cx="4635900" cy="6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0" b="1">
                <a:solidFill>
                  <a:schemeClr val="lt1"/>
                </a:solidFill>
              </a:rPr>
              <a:t>?</a:t>
            </a:r>
            <a:endParaRPr sz="40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>
            <a:spLocks noGrp="1"/>
          </p:cNvSpPr>
          <p:nvPr>
            <p:ph type="title"/>
          </p:nvPr>
        </p:nvSpPr>
        <p:spPr>
          <a:xfrm>
            <a:off x="5780135" y="3918816"/>
            <a:ext cx="127692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WODA - pytania</a:t>
            </a:r>
            <a:endParaRPr/>
          </a:p>
        </p:txBody>
      </p:sp>
      <p:sp>
        <p:nvSpPr>
          <p:cNvPr id="334" name="Google Shape;334;p49"/>
          <p:cNvSpPr txBox="1">
            <a:spLocks noGrp="1"/>
          </p:cNvSpPr>
          <p:nvPr>
            <p:ph type="body" idx="1"/>
          </p:nvPr>
        </p:nvSpPr>
        <p:spPr>
          <a:xfrm>
            <a:off x="5780136" y="5832657"/>
            <a:ext cx="12769200" cy="6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42900" algn="l" rtl="0">
              <a:spcBef>
                <a:spcPts val="2000"/>
              </a:spcBef>
              <a:spcAft>
                <a:spcPts val="0"/>
              </a:spcAft>
              <a:buSzPts val="1800"/>
              <a:buChar char="•"/>
            </a:pPr>
            <a:r>
              <a:rPr lang="pl-PL"/>
              <a:t>Zasób?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/>
              <a:t>Dobro publiczne?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/>
              <a:t>Infrastruktura?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l-PL" b="1"/>
              <a:t>Kto jest właścicielem deszczu?</a:t>
            </a:r>
            <a:endParaRPr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>
            <a:spLocks noGrp="1"/>
          </p:cNvSpPr>
          <p:nvPr>
            <p:ph type="title"/>
          </p:nvPr>
        </p:nvSpPr>
        <p:spPr>
          <a:xfrm>
            <a:off x="5780135" y="3918816"/>
            <a:ext cx="127692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Dziękuję za uwagę</a:t>
            </a:r>
            <a:endParaRPr/>
          </a:p>
        </p:txBody>
      </p:sp>
      <p:sp>
        <p:nvSpPr>
          <p:cNvPr id="341" name="Google Shape;341;p50"/>
          <p:cNvSpPr txBox="1">
            <a:spLocks noGrp="1"/>
          </p:cNvSpPr>
          <p:nvPr>
            <p:ph type="body" idx="1"/>
          </p:nvPr>
        </p:nvSpPr>
        <p:spPr>
          <a:xfrm>
            <a:off x="10947136" y="5660257"/>
            <a:ext cx="12769200" cy="658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b="1"/>
              <a:t>Szymon Surmacz</a:t>
            </a:r>
            <a:endParaRPr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b="1"/>
              <a:t>burmistrz@lesna.pl</a:t>
            </a:r>
            <a:endParaRPr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/>
              <a:t>Tel./ WhatsApp: 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b="1"/>
              <a:t>502 554 352</a:t>
            </a:r>
            <a:endParaRPr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50" title="profi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125" y="5660248"/>
            <a:ext cx="4756775" cy="55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1331960" y="840791"/>
            <a:ext cx="127692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Program hydrotechniczny</a:t>
            </a:r>
            <a:endParaRPr b="1"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50" y="3036450"/>
            <a:ext cx="16034095" cy="106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 rotWithShape="1">
          <a:blip r:embed="rId4">
            <a:alphaModFix/>
          </a:blip>
          <a:srcRect t="5873"/>
          <a:stretch/>
        </p:blipFill>
        <p:spPr>
          <a:xfrm>
            <a:off x="17973800" y="840800"/>
            <a:ext cx="5353051" cy="703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17961575" y="7208639"/>
            <a:ext cx="5353200" cy="6465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200" b="1"/>
              <a:t>Otto Intze</a:t>
            </a:r>
            <a:endParaRPr sz="42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255748" y="9170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Program hydrotechniczny 1900+</a:t>
            </a:r>
            <a:endParaRPr b="1"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5549200" y="4007201"/>
            <a:ext cx="14516700" cy="73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Makro 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l-PL" sz="7700"/>
              <a:t>zapory i zbiorniki retencyjne</a:t>
            </a:r>
            <a:endParaRPr sz="770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770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Mikro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l-PL" sz="7700"/>
              <a:t>drenaże, melioracja, zastawki, </a:t>
            </a:r>
            <a:br>
              <a:rPr lang="pl-PL" sz="7700"/>
            </a:br>
            <a:r>
              <a:rPr lang="pl-PL" sz="7700"/>
              <a:t>rozlewiska, torfowiska</a:t>
            </a:r>
            <a:endParaRPr sz="770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7700" b="1"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5634915" y="11176699"/>
            <a:ext cx="14516700" cy="130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Makro + Mikro = SYSTEM</a:t>
            </a:r>
            <a:endParaRPr sz="77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1255748" y="9170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Systemy przeciwpowodziowe</a:t>
            </a:r>
            <a:endParaRPr b="1"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5668125" y="4531451"/>
            <a:ext cx="14516700" cy="73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Zapora i Jezioro Leśniańskie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1,4 km2 = 1 400 000 m2 powierzchni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x max 12 m głębokości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pl-PL" sz="7700" b="1"/>
              <a:t>= 15 000 000 m3 wody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77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1027148" y="9170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Bruśnik</a:t>
            </a:r>
            <a:endParaRPr b="1"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925" y="0"/>
            <a:ext cx="19106867" cy="1371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0"/>
            <a:ext cx="23231677" cy="137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3721" y="4515475"/>
            <a:ext cx="9747102" cy="9198925"/>
          </a:xfrm>
          <a:prstGeom prst="rect">
            <a:avLst/>
          </a:prstGeom>
          <a:noFill/>
          <a:ln w="114300" cap="flat" cmpd="sng">
            <a:solidFill>
              <a:srgbClr val="FF00FF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147" name="Google Shape;147;p26"/>
          <p:cNvSpPr/>
          <p:nvPr/>
        </p:nvSpPr>
        <p:spPr>
          <a:xfrm>
            <a:off x="6120050" y="4811475"/>
            <a:ext cx="3057300" cy="2857200"/>
          </a:xfrm>
          <a:prstGeom prst="rect">
            <a:avLst/>
          </a:prstGeom>
          <a:noFill/>
          <a:ln w="114300" cap="flat" cmpd="sng">
            <a:solidFill>
              <a:srgbClr val="FF00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" name="Google Shape;148;p26"/>
          <p:cNvCxnSpPr>
            <a:stCxn id="147" idx="3"/>
            <a:endCxn id="146" idx="1"/>
          </p:cNvCxnSpPr>
          <p:nvPr/>
        </p:nvCxnSpPr>
        <p:spPr>
          <a:xfrm>
            <a:off x="9177350" y="6240075"/>
            <a:ext cx="5456400" cy="2874900"/>
          </a:xfrm>
          <a:prstGeom prst="straightConnector1">
            <a:avLst/>
          </a:prstGeom>
          <a:noFill/>
          <a:ln w="114300" cap="flat" cmpd="sng">
            <a:solidFill>
              <a:srgbClr val="FF00FF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1255748" y="917002"/>
            <a:ext cx="15357000" cy="11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/>
              <a:t>Bobrowisko na Bruśniku</a:t>
            </a:r>
            <a:endParaRPr b="1"/>
          </a:p>
        </p:txBody>
      </p:sp>
      <p:pic>
        <p:nvPicPr>
          <p:cNvPr id="155" name="Google Shape;155;p27" title="brusnik_bobry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70800" y="-776"/>
            <a:ext cx="7712333" cy="137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6067453" y="5137600"/>
            <a:ext cx="7431300" cy="73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625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pl-PL" sz="7700" b="1"/>
              <a:t>Powierzchnia rozlewiska</a:t>
            </a:r>
            <a:br>
              <a:rPr lang="pl-PL" sz="7700" b="1"/>
            </a:br>
            <a:r>
              <a:rPr lang="pl-PL" sz="7700" b="1"/>
              <a:t>na Bruśniku to ok 2 km2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pl-PL" sz="7700" b="1"/>
              <a:t>2 000 000 m2 x 1m wysokości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pl-PL" sz="7700" b="1"/>
              <a:t>= 2 000 000 m3</a:t>
            </a: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endParaRPr sz="7700" b="1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77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1279</Words>
  <Application>Microsoft Office PowerPoint</Application>
  <PresentationFormat>Niestandardowy</PresentationFormat>
  <Paragraphs>164</Paragraphs>
  <Slides>32</Slides>
  <Notes>32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Roboto Condensed</vt:lpstr>
      <vt:lpstr>Verdana</vt:lpstr>
      <vt:lpstr>Calibri</vt:lpstr>
      <vt:lpstr>Simple Light</vt:lpstr>
      <vt:lpstr>Prezentacja programu PowerPoint</vt:lpstr>
      <vt:lpstr>Leśna: między suszą a powodzią</vt:lpstr>
      <vt:lpstr>lipiec 1897</vt:lpstr>
      <vt:lpstr>Program hydrotechniczny</vt:lpstr>
      <vt:lpstr>Program hydrotechniczny 1900+</vt:lpstr>
      <vt:lpstr>Systemy przeciwpowodziowe</vt:lpstr>
      <vt:lpstr>Bruśnik</vt:lpstr>
      <vt:lpstr>Prezentacja programu PowerPoint</vt:lpstr>
      <vt:lpstr>Bobrowisko na Bruśniku</vt:lpstr>
      <vt:lpstr>Drogi, rowy, jary</vt:lpstr>
      <vt:lpstr>Rowki…</vt:lpstr>
      <vt:lpstr>Cel: Zatrzymać wodę  w miejscu opadu! </vt:lpstr>
      <vt:lpstr>Rozwiązania inżynieryjne</vt:lpstr>
      <vt:lpstr>Rozwiązania inżynieryjne</vt:lpstr>
      <vt:lpstr>Rozwiązania inżynieryjne</vt:lpstr>
      <vt:lpstr>Rozwiązania inżynieryjne</vt:lpstr>
      <vt:lpstr>Rozwiązania inżynieryjne</vt:lpstr>
      <vt:lpstr>NBS: Rozwiązania oparte na przyrodzie</vt:lpstr>
      <vt:lpstr>Prezentacja programu PowerPoint</vt:lpstr>
      <vt:lpstr>CO? </vt:lpstr>
      <vt:lpstr>zielona.lesna.pl</vt:lpstr>
      <vt:lpstr>Nature Based Solutions</vt:lpstr>
      <vt:lpstr>52 mln zł na NBS (woj. D.Ś.)</vt:lpstr>
      <vt:lpstr>KPO B3.3.1</vt:lpstr>
      <vt:lpstr>Prezentacja programu PowerPoint</vt:lpstr>
      <vt:lpstr>Prezentacja programu PowerPoint</vt:lpstr>
      <vt:lpstr>Błękitno-zielona INFRASTRUKTURA</vt:lpstr>
      <vt:lpstr>INFRASTRUKTURA, utrzymanie</vt:lpstr>
      <vt:lpstr>INFRASTRUKTURA, zarządzanie</vt:lpstr>
      <vt:lpstr>Budowanie i zarządzanie  SYSTEMEM gospodarowania wody</vt:lpstr>
      <vt:lpstr>WODA - pytania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DMM</dc:creator>
  <cp:lastModifiedBy>DMM</cp:lastModifiedBy>
  <cp:revision>2</cp:revision>
  <dcterms:modified xsi:type="dcterms:W3CDTF">2025-10-06T12:31:20Z</dcterms:modified>
</cp:coreProperties>
</file>