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4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79A5AE-3349-101B-3F84-ECF905835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7A5BE05-5E0C-1F1F-6F69-F1AB237FF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457AD5-EE74-340C-81B7-AF5BE95DC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0CAF07-7258-70FC-9356-60C3AAF9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710EDF-2D18-A1B3-40C1-5BE4AE25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9276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3E404A-3426-F572-C851-A18FFDF0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10FBF95-452E-579E-E0BA-7DC3AF72D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4A62D3-BA14-BBCE-48F5-E2118C6B3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C6A50B-23BA-43DB-43F4-4FB5AEFD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9D4B32-01E9-C3E2-0479-47B123E6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8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23FC98F-A47A-9999-BC87-3247CA0A6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A6E1D7E-04C9-4458-B421-0CB53C45C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D615997-BAD9-5EBA-79C4-74AE29970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739708-0FDE-1689-395F-6641B7E0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5D29F3-1208-CE48-7087-795F6F7A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271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1503BD-A227-F3AA-1A50-81F5BCA5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110484-5F09-7B66-414D-6279A9FB9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5363FA-1D67-2336-188F-32E91523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E01CF1-CCD7-E57A-C9FC-1288E9080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1F2EED8-EAC8-4E30-9583-49943D19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607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D81D95-28B9-96D5-9B76-ECD21638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3CF93A-6475-853B-2A93-D00EA7C74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1B4D7F-3FF5-0755-4B26-A3A1BF09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1C84C4-4B12-12E6-E8B4-B3DB79D9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EFB859-8F32-DC78-FE14-93C06D14A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103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CC115F-3776-F8EE-8768-2806CDF49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2438AF-B3F6-148C-A9AE-7995C2639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858327C-3AE8-2F4C-E5CA-E5E7D2934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1BC1025-CA55-F075-E556-655F6993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3F856D-489A-7B16-D406-6E3839F4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D9F7A41-FC68-E073-1254-2B262911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697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6EAF58-B9BC-2F7D-63AD-C206C8F0E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076A7C1-EAE3-146A-BAA1-A13B18992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F51CED2-024A-5290-C94C-324864488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D5464E7-4E8B-D400-3B51-E3D48EA0D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272E8D6-3221-C023-07F0-2AC94F560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FF20EC1-599C-7AA7-72AF-E7BC97871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390C6DC-797F-93DB-809A-15DF5C32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6904C14-247F-F231-2B35-6F139943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167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337767-618A-2EE6-4492-233DC8EDE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570959F-3614-0ABC-DAF8-6787B917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05B0970-1394-0B72-5570-B82893CB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69089AC-A60F-DFE1-781A-C43B09F2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718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089393A-2679-D1F4-1420-7CC044B43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75B073A-E4CE-A8D7-CA72-57A3FC02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4B84AF0-F0E8-12A1-5661-079FC8E2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77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12F15D-86A8-1614-FB8B-F526E571B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37390D-F9FA-6CE3-73ED-FD0F713BA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2C3163E-34F0-D985-760F-3FE3BAC24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76806AB-CF35-D231-067A-DD900C02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217287B-6F20-4A3D-9D30-5CCEACD5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1E89B96-91F1-F666-4217-49BE9D7B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865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B5F817-796A-0162-678E-0B307DBB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F350B11-1B9E-D44F-787C-E55700C22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B321E91-E7E5-5BE6-BEA7-DD790B5C4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EEE905-4D42-C12C-82A6-ADC6894DD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B36ED46-C4D2-25B9-3374-006AD5BF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7538915-0087-EE94-8984-859C7345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530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E1EF608-5479-44F7-E456-951B310AD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40C92FD-1534-22A9-3FEC-086C4B508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EFB974F-B806-5116-49BB-F84CA55DD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275279-D3CD-499B-ABE3-C30906EA8D83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1928728-13D7-4C18-880F-BE0F30BCE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5E05CEA-7F86-5E6C-0383-AC82B0475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972FE0-1388-4636-9870-5972D42E0C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56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260C6D-656F-53AC-A705-34A3371C2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5894"/>
            <a:ext cx="10515600" cy="2571077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Możliwości wykorzystania kartografii komputerowej do wyznaczania obszarów zagrożonych erozją wodną gleb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38D778-0767-6EFC-207E-5731DF8D3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547" y="2563021"/>
            <a:ext cx="1982722" cy="428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Marek Helis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AD523A-7AC4-4546-E8D9-B4D4CEA4B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34" y="3126971"/>
            <a:ext cx="5087947" cy="2858501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27DC5E32-8524-CA1E-7BE9-B161995990FF}"/>
              </a:ext>
            </a:extLst>
          </p:cNvPr>
          <p:cNvSpPr txBox="1">
            <a:spLocks/>
          </p:cNvSpPr>
          <p:nvPr/>
        </p:nvSpPr>
        <p:spPr>
          <a:xfrm>
            <a:off x="8517180" y="5571788"/>
            <a:ext cx="1982722" cy="428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Zdj. 1. Widok na dolinę Bystrzycy Dusznickiej.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4C3B1D2-B185-48E4-9C77-5859EDF26A80}"/>
              </a:ext>
            </a:extLst>
          </p:cNvPr>
          <p:cNvSpPr txBox="1"/>
          <p:nvPr/>
        </p:nvSpPr>
        <p:spPr>
          <a:xfrm>
            <a:off x="1003300" y="6392457"/>
            <a:ext cx="10185400" cy="31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pl-PL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dirty="0"/>
              <a:t>GOSPODAROWANIE WODĄ W ROLNICTWIE I NA OBSZARACH WIEJSKICH        Wrocław, 7-8.10.2025 r.</a:t>
            </a:r>
          </a:p>
        </p:txBody>
      </p:sp>
    </p:spTree>
    <p:extLst>
      <p:ext uri="{BB962C8B-B14F-4D97-AF65-F5344CB8AC3E}">
        <p14:creationId xmlns:p14="http://schemas.microsoft.com/office/powerpoint/2010/main" val="3006724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, diagram, zrzut ekranu, mapa">
            <a:extLst>
              <a:ext uri="{FF2B5EF4-FFF2-40B4-BE49-F238E27FC236}">
                <a16:creationId xmlns:a16="http://schemas.microsoft.com/office/drawing/2014/main" id="{550F9330-A7BD-CACF-B28E-C892BB930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2" y="1810171"/>
            <a:ext cx="3517119" cy="24883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tekst, mapa, zrzut ekranu, diagram&#10;&#10;Zawartość wygenerowana przez AI może być niepoprawna.">
            <a:extLst>
              <a:ext uri="{FF2B5EF4-FFF2-40B4-BE49-F238E27FC236}">
                <a16:creationId xmlns:a16="http://schemas.microsoft.com/office/drawing/2014/main" id="{DC307725-A037-E208-EF40-B7AB72290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22" y="1810171"/>
            <a:ext cx="3008142" cy="2488359"/>
          </a:xfrm>
          <a:prstGeom prst="rect">
            <a:avLst/>
          </a:prstGeom>
        </p:spPr>
      </p:pic>
      <p:cxnSp>
        <p:nvCxnSpPr>
          <p:cNvPr id="18" name="Straight Connector 15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tekst, mapa, diagram&#10;&#10;Zawartość wygenerowana przez AI może być niepoprawna.">
            <a:extLst>
              <a:ext uri="{FF2B5EF4-FFF2-40B4-BE49-F238E27FC236}">
                <a16:creationId xmlns:a16="http://schemas.microsoft.com/office/drawing/2014/main" id="{FF910DAD-8845-F7BF-8345-23AE7B1B9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18" y="1810171"/>
            <a:ext cx="3517120" cy="248836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B61B1C6-C51F-CE14-AB53-1F41F2F71CCD}"/>
              </a:ext>
            </a:extLst>
          </p:cNvPr>
          <p:cNvSpPr txBox="1"/>
          <p:nvPr/>
        </p:nvSpPr>
        <p:spPr>
          <a:xfrm>
            <a:off x="590062" y="4492535"/>
            <a:ext cx="3517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Rys. </a:t>
            </a:r>
            <a:r>
              <a:rPr lang="pl-PL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pl-PL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Sposób użytkowania zlewni </a:t>
            </a:r>
            <a:r>
              <a:rPr lang="pl-PL" sz="1800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Mjudżiczaj</a:t>
            </a:r>
            <a:r>
              <a:rPr lang="pl-PL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sz="18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228F8E6-0B1D-D77C-E44F-AF7460409B0F}"/>
              </a:ext>
            </a:extLst>
          </p:cNvPr>
          <p:cNvSpPr txBox="1"/>
          <p:nvPr/>
        </p:nvSpPr>
        <p:spPr>
          <a:xfrm>
            <a:off x="4420382" y="4492535"/>
            <a:ext cx="3517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Rys. </a:t>
            </a:r>
            <a:r>
              <a:rPr lang="pl-PL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pl-PL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pl-PL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Uksztaltowanie powierzchni zlewni </a:t>
            </a:r>
            <a:r>
              <a:rPr lang="pl-PL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Mjudżiczaj</a:t>
            </a:r>
            <a:r>
              <a:rPr lang="pl-PL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sz="18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E1E1B6-06BA-020F-5227-E0F265A10404}"/>
              </a:ext>
            </a:extLst>
          </p:cNvPr>
          <p:cNvSpPr txBox="1"/>
          <p:nvPr/>
        </p:nvSpPr>
        <p:spPr>
          <a:xfrm>
            <a:off x="8306319" y="4492535"/>
            <a:ext cx="3517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Rys. </a:t>
            </a:r>
            <a:r>
              <a:rPr lang="pl-PL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pl-PL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Gatunki gleb na powierzchni zlewni </a:t>
            </a:r>
            <a:r>
              <a:rPr lang="pl-PL" sz="1800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Mjudżiczaj</a:t>
            </a:r>
            <a:r>
              <a:rPr lang="pl-PL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364041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diagram, mapa&#10;&#10;Zawartość wygenerowana przez AI może być niepoprawna.">
            <a:extLst>
              <a:ext uri="{FF2B5EF4-FFF2-40B4-BE49-F238E27FC236}">
                <a16:creationId xmlns:a16="http://schemas.microsoft.com/office/drawing/2014/main" id="{86281DEE-480A-D775-232E-EF8F62A36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46326"/>
            <a:ext cx="5767951" cy="4081656"/>
          </a:xfrm>
          <a:prstGeom prst="rect">
            <a:avLst/>
          </a:prstGeom>
        </p:spPr>
      </p:pic>
      <p:pic>
        <p:nvPicPr>
          <p:cNvPr id="7" name="Obraz 6" descr="Obraz zawierający tekst, mapa, diagram, zrzut ekranu&#10;&#10;Zawartość wygenerowana przez AI może być niepoprawna.">
            <a:extLst>
              <a:ext uri="{FF2B5EF4-FFF2-40B4-BE49-F238E27FC236}">
                <a16:creationId xmlns:a16="http://schemas.microsoft.com/office/drawing/2014/main" id="{6E29EF7C-7EB6-58D0-F8E3-61DE6DD0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2" y="946326"/>
            <a:ext cx="5977609" cy="423001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003EF84-7EAC-3240-362C-6B0535AC4E74}"/>
              </a:ext>
            </a:extLst>
          </p:cNvPr>
          <p:cNvSpPr txBox="1"/>
          <p:nvPr/>
        </p:nvSpPr>
        <p:spPr>
          <a:xfrm>
            <a:off x="520700" y="52557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Rys. 7. Erozja potencjalna gleb zlewni </a:t>
            </a:r>
            <a:r>
              <a:rPr lang="pl-PL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Mjudżiczaj</a:t>
            </a:r>
            <a:r>
              <a:rPr lang="pl-PL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1E66386-3528-40BD-3B33-9810FC5363AB}"/>
              </a:ext>
            </a:extLst>
          </p:cNvPr>
          <p:cNvSpPr txBox="1"/>
          <p:nvPr/>
        </p:nvSpPr>
        <p:spPr>
          <a:xfrm>
            <a:off x="6659562" y="5255752"/>
            <a:ext cx="4640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Rys. 7. Erozja aktualna gleb zlewni </a:t>
            </a:r>
            <a:r>
              <a:rPr lang="pl-PL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Mjudżiczaj</a:t>
            </a:r>
            <a:r>
              <a:rPr lang="pl-PL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1260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9A53DD9-7A45-2BEA-FAC4-2447B5032990}"/>
              </a:ext>
            </a:extLst>
          </p:cNvPr>
          <p:cNvSpPr txBox="1"/>
          <p:nvPr/>
        </p:nvSpPr>
        <p:spPr>
          <a:xfrm>
            <a:off x="400050" y="200025"/>
            <a:ext cx="11506200" cy="6540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Typowe działania melioracji przeciwerozyjnej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Poprzecznostokowa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uprawa roli (wzdłuż warstwic) – uprawa gruntu równoległa do poziomic, co ogranicza powierzchniowe spływy wody.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Sadzenie roślinności ochronnej, zadarnianie i zalesianie stromych zboczy, by zmniejszyć podatność na erozję oraz osuwiska.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Wprowadzenie płodozmianów przeciwerozyjnych – wysiew roślin chroniących glebę, głównie mieszanki traw i roślin motylkowych.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Wprowadzanie upraw </a:t>
            </a:r>
            <a:r>
              <a:rPr lang="pl-PL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bezorkowych</a:t>
            </a:r>
            <a:r>
              <a:rPr lang="pl-PL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Stosowanie ściółki oraz mat przeciwerozyjnych (np. z włókien naturalnych lub tworzyw), która chroni glebę przed bezpośrednim działaniem wody oraz wiatru.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Budowa systemów rozpraszania i odprowadzania powierzchniowego spływu wody – m.in. rowy melioracyjne, kanały konturowe, by ograniczyć ilość spływu ziemi.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Budowa murów oporowych (np. z kamieni), mat oraz żywych płotów – bariery spowalniające i zatrzymujące przemieszczającą się glebę.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Tarasowanie stoków – wykonywanie tarasów w celu spowolnienia spływu wody i ograniczenia erozji.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Elementy urządzeniowe i agrotechniczne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Planowanie sieci dróg rolniczych i układu pól, by minimalizować obszary narażone na erozję.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Rekultywacja i zagospodarowanie zdegradowanych nieużytków, np. wąwozów lub stromych zboczy.</a:t>
            </a:r>
            <a:endParaRPr lang="pl-P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63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58F5939-C33A-F83B-D6C2-61C99ED368AB}"/>
              </a:ext>
            </a:extLst>
          </p:cNvPr>
          <p:cNvSpPr txBox="1"/>
          <p:nvPr/>
        </p:nvSpPr>
        <p:spPr>
          <a:xfrm>
            <a:off x="511139" y="4409381"/>
            <a:ext cx="4389634" cy="244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Rów konturowy (ang. </a:t>
            </a:r>
            <a:r>
              <a:rPr lang="pl-PL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swale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to pozioma konstrukcja ziemna w kształcie wykopu, która spowalnia, zatrzymuje i równomiernie rozprowadza wodę opadową wzdłuż linii poziomicy. Działanie to zapobiega erozji, zwiększa infiltrację wody do gleby, uzupełnia wody gruntowe i tworzy idealne warunki do uprawy roślin, w tym drzew i krzewów. </a:t>
            </a:r>
            <a:endParaRPr lang="pl-PL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719999C-FF9C-4AC6-057C-E3CE8EA60B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76" t="7790" r="10833" b="11311"/>
          <a:stretch>
            <a:fillRect/>
          </a:stretch>
        </p:blipFill>
        <p:spPr>
          <a:xfrm>
            <a:off x="1808252" y="181632"/>
            <a:ext cx="3092521" cy="422774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D344336-D0F3-0856-BEE1-C51EE860DF6C}"/>
              </a:ext>
            </a:extLst>
          </p:cNvPr>
          <p:cNvSpPr txBox="1"/>
          <p:nvPr/>
        </p:nvSpPr>
        <p:spPr>
          <a:xfrm>
            <a:off x="110447" y="181632"/>
            <a:ext cx="16978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Zdj. 3. Rów konturowy</a:t>
            </a:r>
          </a:p>
          <a:p>
            <a:r>
              <a:rPr lang="pl-PL" sz="1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pl-PL" sz="14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źródło:https</a:t>
            </a:r>
            <a:r>
              <a:rPr lang="pl-PL" sz="1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://pl.pinterest.com/pin/635711303663158791/) .</a:t>
            </a:r>
            <a:endParaRPr lang="pl-PL" sz="14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51B7D3E-3025-D73F-C128-3209109B5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483" y="191929"/>
            <a:ext cx="2119179" cy="231850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5E2F945-0A93-892B-3230-D2D77D7C3961}"/>
              </a:ext>
            </a:extLst>
          </p:cNvPr>
          <p:cNvSpPr txBox="1"/>
          <p:nvPr/>
        </p:nvSpPr>
        <p:spPr>
          <a:xfrm>
            <a:off x="7855449" y="191929"/>
            <a:ext cx="16978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Zdj. 4. Uprawa </a:t>
            </a:r>
            <a:r>
              <a:rPr lang="pl-PL" sz="14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bezpłużna</a:t>
            </a:r>
            <a:r>
              <a:rPr lang="pl-PL" sz="1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(źródło: agrofakt.pl) </a:t>
            </a:r>
            <a:endParaRPr lang="pl-PL" sz="1400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DD2D75B-E5BE-316B-47A6-631AD4C00FDB}"/>
              </a:ext>
            </a:extLst>
          </p:cNvPr>
          <p:cNvSpPr txBox="1"/>
          <p:nvPr/>
        </p:nvSpPr>
        <p:spPr>
          <a:xfrm>
            <a:off x="5363483" y="2771368"/>
            <a:ext cx="60977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Uprawa </a:t>
            </a:r>
            <a:r>
              <a:rPr lang="pl-PL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bezorkowa</a:t>
            </a:r>
            <a:r>
              <a:rPr lang="pl-PL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najlepiej sprawdza się w gospodarstwach, w których stosuje się płodozmian z przewagą zbóż. Oprócz tego mniejsza konieczność mieszania gleby jest na terenach nizinno-pagórkowatych. Zalety uprawy bez pługa uwydatniają się w warunkach nierównomiernych, niskich opadów. Na glebach lekkich, które mają niewielką zdolność do zatrzymywania wody, uprawa </a:t>
            </a:r>
            <a:r>
              <a:rPr lang="pl-PL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bezorkowa</a:t>
            </a:r>
            <a:r>
              <a:rPr lang="pl-PL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jest właściwie jedyną możliwością, aby utrzymać potencjał plonotwórczy na zadowalającym poziomie.</a:t>
            </a:r>
          </a:p>
        </p:txBody>
      </p:sp>
    </p:spTree>
    <p:extLst>
      <p:ext uri="{BB962C8B-B14F-4D97-AF65-F5344CB8AC3E}">
        <p14:creationId xmlns:p14="http://schemas.microsoft.com/office/powerpoint/2010/main" val="2068285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0BC8F4-753A-7149-26CC-C3E85E066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238" y="2471327"/>
            <a:ext cx="5271278" cy="1325563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271995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D17BEE-D51C-2C2A-6580-831B1C809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984" y="832338"/>
            <a:ext cx="11852031" cy="50292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prezentacji: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Podstawy prawne i potrzeba wskazywania obszarów zagrożonych wodną powierzchniową erozją gleb.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Założenia modelowe dotyczące wodnej powierzchniowej erozji gleb: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Uniwersalne rewidowane równanie strat glebowych (ang. RUSLE),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Metoda Instytutu Upraw Nawożenia i Gleboznawstwa PIB – IUNG PIB (metoda prof.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Józefaciuka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Przykłady zastosowań modeli: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RUSLE – zlewnia Bystrzycy Dusznickiej,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IUNG – zlewnia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Mjudżiczaj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(Azerbejdżan),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Sposoby melioracji przeciwerozyjnej.</a:t>
            </a:r>
          </a:p>
        </p:txBody>
      </p:sp>
    </p:spTree>
    <p:extLst>
      <p:ext uri="{BB962C8B-B14F-4D97-AF65-F5344CB8AC3E}">
        <p14:creationId xmlns:p14="http://schemas.microsoft.com/office/powerpoint/2010/main" val="303116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86973B-2B9D-2294-E57C-4F8A5E2ED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31" y="211564"/>
            <a:ext cx="11805138" cy="530945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Ramy prawne w Polsce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Ramy prawne dotyczące wyznaczania obszarów zagrożonych wodną powierzchniową erozją gleb w Polsce i Europie opierają się zarówno na krajowych ustawach, jak i przepisach oraz dokumentach europejskich. Wyznaczanie takich obszarów jest niezbędne dla ochrony środowiska oraz zrównoważonego rolnictwa, ponieważ erozja powoduje degradację ziemi, straty w produkcji rolnej i utratę wartości ekosystemów.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Polsce zasady ochrony gruntów rolnych i leśnych, przeciwdziałania degradacji (w tym erozji wodnej) reguluje ustawa z dnia 3 lutego 1995 r. o ochronie gruntów rolnych i leśnych oraz ustawa z dnia 27 kwietnia 2001 r. Prawo ochrony środowiska. W ramach Programów rolno-środowiskowych przewidziano wsparcie dla działań ograniczających erozję, a wyznaczenie obszarów zagrożonych jest podstawą do wdrażania praktycznych środków ochronnych (np. poplonów, pasów zieleni, melioracji). Dla obszarów szczególnie zagrożonych obowiązują normy dotyczące utrzymania pokrywy roślinnej oraz stosowania odpowiednich agrotechnicznych praktyk.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01647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0E839FF-5C64-2E44-71A0-A0DC5CD57E0F}"/>
              </a:ext>
            </a:extLst>
          </p:cNvPr>
          <p:cNvSpPr txBox="1"/>
          <p:nvPr/>
        </p:nvSpPr>
        <p:spPr>
          <a:xfrm>
            <a:off x="656491" y="1562263"/>
            <a:ext cx="10515600" cy="4207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Ramy prawne w Europie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poziomie europejskim zagadnienia są regulowane przez Ramową Dyrektywę Wodną (2000/60/EC), która zobowiązuje państwa członkowskie do osiągnięcia dobrego stanu wód do 2027 roku i pośrednio obejmuje problem erozji jako element ochrony zasobów wodnych. Dodatkowo, polityka ochrony gleb realizowana jest w ramach Wspólnej Polityki Rolnej (WPR), która nakłada obowiązki na rolników dotyczące utrzymania pokrywy glebowej i ograniczania degradacji. Zmiany klimatu, erozja, zasolenie i zagęszczanie gleb są uznawane za kluczowe zagrożenia, wymagające monitoringu oraz wyznaczania obszarów szczególnie narażonych.</a:t>
            </a:r>
          </a:p>
        </p:txBody>
      </p:sp>
    </p:spTree>
    <p:extLst>
      <p:ext uri="{BB962C8B-B14F-4D97-AF65-F5344CB8AC3E}">
        <p14:creationId xmlns:p14="http://schemas.microsoft.com/office/powerpoint/2010/main" val="3076302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04AABA-A5D3-23E9-4B63-2A59E97A1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50" y="332772"/>
            <a:ext cx="6905825" cy="633472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Potrzeba wyznaczania obszarów zagrożonych erozją</a:t>
            </a:r>
          </a:p>
          <a:p>
            <a:pPr marL="0" indent="0">
              <a:buNone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Wyznaczanie obszarów zagrożonych wodną erozją gleb jest kluczowe dla: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efektywnego wdrażania środków ochronnych i programów rolno-środowiskowych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racjonalnego wykorzystania zasobów ziemi pod kątem produkcji rolnej i przyrodniczej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monitorowania postępu degradacji oraz skuteczności działań antyerozyjnych</a:t>
            </a: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minimalizacji strat glebowych i ekonomicznych, które oceniane są w UE na poziomie ok. 1,25 mld EUR rocznie</a:t>
            </a:r>
            <a:r>
              <a:rPr lang="pl-PL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realizacji zobowiązań wynikających z polityk krajowych i wspólnotowych, poprawy bioróżnorodności i jakości środowiska glebowego.</a:t>
            </a:r>
          </a:p>
          <a:p>
            <a:pPr marL="0" indent="0" algn="just">
              <a:buNone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Obszary szczególnie zagrożone są typowane według kryteriów przyrodniczych (nachylenie terenu, podatność gleb, sposób użytkowania) oraz administracyjnych, co umożliwia kierowanie środków finansowych oraz doradztwa do najbardziej potrzebujących regionów.</a:t>
            </a:r>
          </a:p>
          <a:p>
            <a:pPr marL="0" indent="0" algn="just">
              <a:buNone/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 Rezolucja Parlamentu Europejskiego z dnia 28 kwietnia 2021 r. w sprawie ochrony gleb (2021/2548(RSP)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8391240-2133-E620-35B2-A2DB6820EF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5" r="2" b="262"/>
          <a:stretch>
            <a:fillRect/>
          </a:stretch>
        </p:blipFill>
        <p:spPr>
          <a:xfrm rot="5400000">
            <a:off x="6967837" y="510851"/>
            <a:ext cx="2539199" cy="1971878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29CDFE-6FB9-FA98-E46E-F40BC1487218}"/>
              </a:ext>
            </a:extLst>
          </p:cNvPr>
          <p:cNvSpPr txBox="1"/>
          <p:nvPr/>
        </p:nvSpPr>
        <p:spPr>
          <a:xfrm>
            <a:off x="7000875" y="6214110"/>
            <a:ext cx="4743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Zdj. 2. Ślady erozji na działce nr 913/40 w Starym Wielisławiu (materiał własny).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2F8C30B-0684-BB0F-E4D5-61FEA3F61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1" b="28039"/>
          <a:stretch>
            <a:fillRect/>
          </a:stretch>
        </p:blipFill>
        <p:spPr>
          <a:xfrm rot="5400000">
            <a:off x="9522069" y="500317"/>
            <a:ext cx="2539198" cy="199294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3748F97-76E9-ACFB-7B61-85494E155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4970" y="3063240"/>
            <a:ext cx="3118485" cy="318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9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F2F82208-A37A-A548-76AB-51C9292B1F64}"/>
              </a:ext>
            </a:extLst>
          </p:cNvPr>
          <p:cNvSpPr txBox="1"/>
          <p:nvPr/>
        </p:nvSpPr>
        <p:spPr>
          <a:xfrm>
            <a:off x="868041" y="1690062"/>
            <a:ext cx="1028113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8320"/>
            <a:r>
              <a:rPr lang="pl-PL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Model uniwersalnego zrewidowanego równania strat glebowych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98320"/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98320"/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E = R · K · L · S · C · P				</a:t>
            </a:r>
          </a:p>
          <a:p>
            <a:pPr algn="just"/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gdzie:</a:t>
            </a:r>
          </a:p>
          <a:p>
            <a:pPr algn="just">
              <a:tabLst>
                <a:tab pos="457200" algn="l"/>
              </a:tabLst>
            </a:pP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– średnia z </a:t>
            </a:r>
            <a:r>
              <a:rPr lang="pl-PL" sz="2000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wielolecia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roczna masa erodowanej gleby z jednostki powierzchni [</a:t>
            </a:r>
            <a:r>
              <a:rPr lang="pl-PL" sz="2000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Mg·ha</a:t>
            </a:r>
            <a:r>
              <a:rPr lang="pl-PL" sz="2000" b="1" spc="-3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pl-PL" sz="2000" spc="-3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·rok</a:t>
            </a:r>
            <a:r>
              <a:rPr lang="pl-PL" sz="2000" b="1" spc="-3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pl-PL" sz="2000" spc="-3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pl-PL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],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 – średnia roczna erozyjność deszczy i spływów [Jednostka erodowanej gleby (Je)·rok</a:t>
            </a:r>
            <a:r>
              <a:rPr lang="pl-PL" sz="20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pl-PL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],</a:t>
            </a:r>
          </a:p>
          <a:p>
            <a:pPr algn="just"/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 – podatność gleb na erozje [</a:t>
            </a:r>
            <a:r>
              <a:rPr lang="pl-PL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Mg·ha</a:t>
            </a:r>
            <a:r>
              <a:rPr lang="pl-PL" sz="20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pl-PL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·Je</a:t>
            </a:r>
            <a:r>
              <a:rPr lang="pl-PL" sz="20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pl-PL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],</a:t>
            </a:r>
          </a:p>
          <a:p>
            <a:pPr algn="just"/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 – bezwymiarowy współczynnik długości zbocza,</a:t>
            </a:r>
          </a:p>
          <a:p>
            <a:pPr algn="just"/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– bezwymiarowy współczynnik spadku zbocza,</a:t>
            </a:r>
          </a:p>
          <a:p>
            <a:pPr algn="just">
              <a:tabLst>
                <a:tab pos="457200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– bezwymiarowy współczynnik rodzaju upraw i sposobu użytkowania terenu,</a:t>
            </a:r>
          </a:p>
          <a:p>
            <a:pPr algn="just"/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 – bezwymiarowy współczynnik zabiegów przeciwdziałających erozji.</a:t>
            </a:r>
          </a:p>
        </p:txBody>
      </p:sp>
    </p:spTree>
    <p:extLst>
      <p:ext uri="{BB962C8B-B14F-4D97-AF65-F5344CB8AC3E}">
        <p14:creationId xmlns:p14="http://schemas.microsoft.com/office/powerpoint/2010/main" val="307492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B1E77E7-89D8-08C9-F669-54063FEE45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8257064" cy="583705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55F3FA2-0B7F-67E7-4DFC-AEFF6BC6F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9" y="151188"/>
            <a:ext cx="1872261" cy="132432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F422F23-8538-9286-AB3B-DC1662B65813}"/>
              </a:ext>
            </a:extLst>
          </p:cNvPr>
          <p:cNvSpPr txBox="1"/>
          <p:nvPr/>
        </p:nvSpPr>
        <p:spPr>
          <a:xfrm>
            <a:off x="304800" y="5665080"/>
            <a:ext cx="6213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Rys. 1. Średnia roczna wielkość ubytku gleby na zlewni Bystrzycy Dusznickiej w 2014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roku.</a:t>
            </a:r>
            <a:endParaRPr lang="pl-PL" dirty="0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0FA0DD5F-918D-F185-4F0C-790915A62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486085"/>
              </p:ext>
            </p:extLst>
          </p:nvPr>
        </p:nvGraphicFramePr>
        <p:xfrm>
          <a:off x="7350367" y="4126720"/>
          <a:ext cx="4536833" cy="1861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0730">
                  <a:extLst>
                    <a:ext uri="{9D8B030D-6E8A-4147-A177-3AD203B41FA5}">
                      <a16:colId xmlns:a16="http://schemas.microsoft.com/office/drawing/2014/main" val="1349936482"/>
                    </a:ext>
                  </a:extLst>
                </a:gridCol>
                <a:gridCol w="621865">
                  <a:extLst>
                    <a:ext uri="{9D8B030D-6E8A-4147-A177-3AD203B41FA5}">
                      <a16:colId xmlns:a16="http://schemas.microsoft.com/office/drawing/2014/main" val="2312804267"/>
                    </a:ext>
                  </a:extLst>
                </a:gridCol>
                <a:gridCol w="634283">
                  <a:extLst>
                    <a:ext uri="{9D8B030D-6E8A-4147-A177-3AD203B41FA5}">
                      <a16:colId xmlns:a16="http://schemas.microsoft.com/office/drawing/2014/main" val="1979280890"/>
                    </a:ext>
                  </a:extLst>
                </a:gridCol>
                <a:gridCol w="634283">
                  <a:extLst>
                    <a:ext uri="{9D8B030D-6E8A-4147-A177-3AD203B41FA5}">
                      <a16:colId xmlns:a16="http://schemas.microsoft.com/office/drawing/2014/main" val="2059809397"/>
                    </a:ext>
                  </a:extLst>
                </a:gridCol>
                <a:gridCol w="575672">
                  <a:extLst>
                    <a:ext uri="{9D8B030D-6E8A-4147-A177-3AD203B41FA5}">
                      <a16:colId xmlns:a16="http://schemas.microsoft.com/office/drawing/2014/main" val="2473295114"/>
                    </a:ext>
                  </a:extLst>
                </a:gridCol>
              </a:tblGrid>
              <a:tr h="310254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Sposób użytkowania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Lata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Średnia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8698610"/>
                  </a:ext>
                </a:extLst>
              </a:tr>
              <a:tr h="31025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849496"/>
                  </a:ext>
                </a:extLst>
              </a:tr>
              <a:tr h="310254">
                <a:tc>
                  <a:txBody>
                    <a:bodyPr/>
                    <a:lstStyle/>
                    <a:p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Grunty orne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63,06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35,15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46,59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48,27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7825769"/>
                  </a:ext>
                </a:extLst>
              </a:tr>
              <a:tr h="620509">
                <a:tc>
                  <a:txBody>
                    <a:bodyPr/>
                    <a:lstStyle/>
                    <a:p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Użytki zielone, zakrzaczenia i nieużytki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1,39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0,87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0,96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1,07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2797485"/>
                  </a:ext>
                </a:extLst>
              </a:tr>
              <a:tr h="310254">
                <a:tc>
                  <a:txBody>
                    <a:bodyPr/>
                    <a:lstStyle/>
                    <a:p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Lasy i sady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0,19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794012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E09B8AE-8BCA-EF10-D3BD-62D8DE0A9A69}"/>
              </a:ext>
            </a:extLst>
          </p:cNvPr>
          <p:cNvSpPr txBox="1"/>
          <p:nvPr/>
        </p:nvSpPr>
        <p:spPr>
          <a:xfrm>
            <a:off x="7350367" y="5988245"/>
            <a:ext cx="4841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l-PL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Tab. 1. Średnie roczne straty glebowe według typów użytkowania terenu zlewni [</a:t>
            </a:r>
            <a:r>
              <a:rPr lang="pl-PL" sz="1800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Mg·ha</a:t>
            </a:r>
            <a:r>
              <a:rPr lang="pl-PL" sz="1800" b="1" spc="-3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pl-PL" sz="1800" spc="-3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pl-PL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·rok</a:t>
            </a:r>
            <a:r>
              <a:rPr lang="pl-PL" sz="1800" b="1" spc="-3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pl-PL" sz="1800" spc="-3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pl-PL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].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B5D1BCF-C859-D153-AA53-F9CF027337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22870" r="5785" b="11902"/>
          <a:stretch>
            <a:fillRect/>
          </a:stretch>
        </p:blipFill>
        <p:spPr>
          <a:xfrm>
            <a:off x="9719273" y="348251"/>
            <a:ext cx="1852232" cy="181648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C62C855-051C-762A-989E-7F02359DF419}"/>
              </a:ext>
            </a:extLst>
          </p:cNvPr>
          <p:cNvSpPr txBox="1"/>
          <p:nvPr/>
        </p:nvSpPr>
        <p:spPr>
          <a:xfrm>
            <a:off x="8775375" y="2315925"/>
            <a:ext cx="3327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dirty="0">
                <a:latin typeface="Times New Roman" panose="02020603050405020304" pitchFamily="18" charset="0"/>
              </a:rPr>
              <a:t>Rys. 2. Stopnie zagrożenia erozją na działce nr 1057/6 Szalejowie Górnym.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3BE416BD-138E-5A40-1CAB-C1E31E8D6A82}"/>
              </a:ext>
            </a:extLst>
          </p:cNvPr>
          <p:cNvCxnSpPr>
            <a:cxnSpLocks/>
          </p:cNvCxnSpPr>
          <p:nvPr/>
        </p:nvCxnSpPr>
        <p:spPr>
          <a:xfrm flipV="1">
            <a:off x="6210300" y="476250"/>
            <a:ext cx="3895725" cy="1971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390AAEC2-0DB2-53DD-BB9A-9C2EE82016B7}"/>
              </a:ext>
            </a:extLst>
          </p:cNvPr>
          <p:cNvCxnSpPr/>
          <p:nvPr/>
        </p:nvCxnSpPr>
        <p:spPr>
          <a:xfrm flipV="1">
            <a:off x="6372225" y="1590675"/>
            <a:ext cx="4800600" cy="952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80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C010E67-0A15-6E41-AC20-4ADF6F7C03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936" y="302637"/>
            <a:ext cx="7617664" cy="53844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988E52C-08D4-9C2A-3B7C-91A170C0B091}"/>
              </a:ext>
            </a:extLst>
          </p:cNvPr>
          <p:cNvSpPr txBox="1"/>
          <p:nvPr/>
        </p:nvSpPr>
        <p:spPr>
          <a:xfrm>
            <a:off x="7514125" y="1180456"/>
            <a:ext cx="448993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podstawie modelu RUSLE wyznaczono działki gruntów ornych szczególnie narażonych na erozję, dla których zalecone jest w pracy przeprowadzenie zaradczych działań przeciwerozyjnych. Działania takie optymalizujące, z punktu widzenia ochrony gleb, sposób użytkowania przyczynią się do redukcji ilości działek najbardziej zagrożonych erozją z 1057 na 937 i zmniejszą sumę wyerodowanej gleby na obszarze gruntów ornych z 196 989 Mg do 175 010 Mg (11,6  %).</a:t>
            </a:r>
            <a:endParaRPr lang="pl-PL" sz="20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1817DFC-CD22-3D6C-A948-83DD35CBD453}"/>
              </a:ext>
            </a:extLst>
          </p:cNvPr>
          <p:cNvSpPr txBox="1"/>
          <p:nvPr/>
        </p:nvSpPr>
        <p:spPr>
          <a:xfrm>
            <a:off x="316523" y="553251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Rys. </a:t>
            </a:r>
            <a:r>
              <a:rPr lang="pl-PL" sz="1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l-PL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Rozkład przestrzenny działek w podziale na stopnie zagrożenia erozją w 2014 roku.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94345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A1C61EF-CE3D-B07D-8701-6624E0C7C3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2"/>
          <a:stretch>
            <a:fillRect/>
          </a:stretch>
        </p:blipFill>
        <p:spPr>
          <a:xfrm>
            <a:off x="2999943" y="76200"/>
            <a:ext cx="6192114" cy="621117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E0169EE-1536-D4F7-52A8-A55A9303013D}"/>
              </a:ext>
            </a:extLst>
          </p:cNvPr>
          <p:cNvSpPr txBox="1"/>
          <p:nvPr/>
        </p:nvSpPr>
        <p:spPr>
          <a:xfrm>
            <a:off x="952500" y="6287377"/>
            <a:ext cx="947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Tab. 2. 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Algorytm wyznaczania stopni nasilenia potencjalnej erozji wodnej wg metody IUNG.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53051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1218</Words>
  <Application>Microsoft Office PowerPoint</Application>
  <PresentationFormat>Panoramiczny</PresentationFormat>
  <Paragraphs>81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Symbol</vt:lpstr>
      <vt:lpstr>Times New Roman</vt:lpstr>
      <vt:lpstr>Motyw pakietu Office</vt:lpstr>
      <vt:lpstr>Możliwości wykorzystania kartografii komputerowej do wyznaczania obszarów zagrożonych erozją wodną gleb </vt:lpstr>
      <vt:lpstr>Plan prezentacji: 1. Podstawy prawne i potrzeba wskazywania obszarów zagrożonych wodną powierzchniową erozją gleb. 2. Założenia modelowe dotyczące wodnej powierzchniowej erozji gleb: a) Uniwersalne rewidowane równanie strat glebowych (ang. RUSLE), b) Metoda Instytutu Upraw Nawożenia i Gleboznawstwa PIB – IUNG PIB (metoda prof. Józefaciuka). 3. Przykłady zastosowań modeli: a) RUSLE – zlewnia Bystrzycy Dusznickiej, b) IUNG – zlewnia Mjudżiczaj (Azerbejdżan), 4. Sposoby melioracji przeciwerozyjnej.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Marek Helis (ITP-PIB)</dc:creator>
  <cp:lastModifiedBy>Marek Helis (ITP-PIB)</cp:lastModifiedBy>
  <cp:revision>17</cp:revision>
  <dcterms:created xsi:type="dcterms:W3CDTF">2025-09-30T12:28:29Z</dcterms:created>
  <dcterms:modified xsi:type="dcterms:W3CDTF">2025-10-06T10:17:59Z</dcterms:modified>
</cp:coreProperties>
</file>