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8288000" cy="10287000"/>
  <p:notesSz cx="6858000" cy="9144000"/>
  <p:embeddedFontLst>
    <p:embeddedFont>
      <p:font typeface="Canva Sans" panose="020B0604020202020204" charset="0"/>
      <p:regular r:id="rId11"/>
    </p:embeddedFont>
    <p:embeddedFont>
      <p:font typeface="Canva Sans Bold" panose="020B0604020202020204" charset="0"/>
      <p:regular r:id="rId12"/>
    </p:embeddedFont>
    <p:embeddedFont>
      <p:font typeface="Canva Sans Bold Italics" panose="020B0604020202020204" charset="0"/>
      <p:regular r:id="rId13"/>
    </p:embeddedFont>
    <p:embeddedFont>
      <p:font typeface="Impact" panose="020B0806030902050204" pitchFamily="34" charset="0"/>
      <p:regular r:id="rId14"/>
    </p:embeddedFont>
    <p:embeddedFont>
      <p:font typeface="Inter" panose="020B0604020202020204" charset="0"/>
      <p:regular r:id="rId15"/>
    </p:embeddedFont>
    <p:embeddedFont>
      <p:font typeface="Inter Bold" panose="020B0604020202020204" charset="0"/>
      <p:regular r:id="rId16"/>
    </p:embeddedFont>
    <p:embeddedFont>
      <p:font typeface="Lovelo" panose="020B0604020202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sowplus.pl/ksow/plan-dzialania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3150243"/>
            <a:ext cx="18288000" cy="9468702"/>
          </a:xfrm>
          <a:custGeom>
            <a:avLst/>
            <a:gdLst/>
            <a:ahLst/>
            <a:cxnLst/>
            <a:rect l="l" t="t" r="r" b="b"/>
            <a:pathLst>
              <a:path w="18288000" h="9468702">
                <a:moveTo>
                  <a:pt x="0" y="0"/>
                </a:moveTo>
                <a:lnTo>
                  <a:pt x="18288000" y="0"/>
                </a:lnTo>
                <a:lnTo>
                  <a:pt x="18288000" y="9468702"/>
                </a:lnTo>
                <a:lnTo>
                  <a:pt x="0" y="94687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40" b="-1434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5650865"/>
            <a:ext cx="18288000" cy="3017520"/>
          </a:xfrm>
          <a:custGeom>
            <a:avLst/>
            <a:gdLst/>
            <a:ahLst/>
            <a:cxnLst/>
            <a:rect l="l" t="t" r="r" b="b"/>
            <a:pathLst>
              <a:path w="18288000" h="3017520">
                <a:moveTo>
                  <a:pt x="0" y="0"/>
                </a:moveTo>
                <a:lnTo>
                  <a:pt x="18288000" y="0"/>
                </a:lnTo>
                <a:lnTo>
                  <a:pt x="18288000" y="3017520"/>
                </a:lnTo>
                <a:lnTo>
                  <a:pt x="0" y="30175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6570374" y="118068"/>
            <a:ext cx="1617699" cy="1466040"/>
          </a:xfrm>
          <a:custGeom>
            <a:avLst/>
            <a:gdLst/>
            <a:ahLst/>
            <a:cxnLst/>
            <a:rect l="l" t="t" r="r" b="b"/>
            <a:pathLst>
              <a:path w="1617699" h="1466040">
                <a:moveTo>
                  <a:pt x="0" y="0"/>
                </a:moveTo>
                <a:lnTo>
                  <a:pt x="1617700" y="0"/>
                </a:lnTo>
                <a:lnTo>
                  <a:pt x="1617700" y="1466040"/>
                </a:lnTo>
                <a:lnTo>
                  <a:pt x="0" y="14660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0" y="7973917"/>
            <a:ext cx="18288000" cy="2543566"/>
            <a:chOff x="0" y="0"/>
            <a:chExt cx="4816593" cy="6699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669910"/>
            </a:xfrm>
            <a:custGeom>
              <a:avLst/>
              <a:gdLst/>
              <a:ahLst/>
              <a:cxnLst/>
              <a:rect l="l" t="t" r="r" b="b"/>
              <a:pathLst>
                <a:path w="4816592" h="669910">
                  <a:moveTo>
                    <a:pt x="0" y="0"/>
                  </a:moveTo>
                  <a:lnTo>
                    <a:pt x="4816592" y="0"/>
                  </a:lnTo>
                  <a:lnTo>
                    <a:pt x="4816592" y="669910"/>
                  </a:lnTo>
                  <a:lnTo>
                    <a:pt x="0" y="6699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708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967125" y="1737993"/>
            <a:ext cx="13749433" cy="27214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00"/>
              </a:lnSpc>
            </a:pPr>
            <a:endParaRPr/>
          </a:p>
          <a:p>
            <a:pPr algn="ctr">
              <a:lnSpc>
                <a:spcPts val="5400"/>
              </a:lnSpc>
            </a:pPr>
            <a:r>
              <a:rPr lang="en-US" sz="3857" b="1" i="1">
                <a:solidFill>
                  <a:srgbClr val="004AAD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Krajowa Sieć Obszarów Wiejskich+ </a:t>
            </a:r>
          </a:p>
          <a:p>
            <a:pPr algn="ctr">
              <a:lnSpc>
                <a:spcPts val="5400"/>
              </a:lnSpc>
            </a:pPr>
            <a:r>
              <a:rPr lang="en-US" sz="3857" b="1" i="1">
                <a:solidFill>
                  <a:srgbClr val="004AAD"/>
                </a:solidFill>
                <a:latin typeface="Canva Sans Bold Italics"/>
                <a:ea typeface="Canva Sans Bold Italics"/>
                <a:cs typeface="Canva Sans Bold Italics"/>
                <a:sym typeface="Canva Sans Bold Italics"/>
              </a:rPr>
              <a:t>narzędziem wspierającym ochronę środowiska</a:t>
            </a:r>
          </a:p>
          <a:p>
            <a:pPr algn="ctr">
              <a:lnSpc>
                <a:spcPts val="5400"/>
              </a:lnSpc>
              <a:spcBef>
                <a:spcPct val="0"/>
              </a:spcBef>
            </a:pPr>
            <a:endParaRPr lang="en-US" sz="3857" b="1" i="1">
              <a:solidFill>
                <a:srgbClr val="004AAD"/>
              </a:solidFill>
              <a:latin typeface="Canva Sans Bold Italics"/>
              <a:ea typeface="Canva Sans Bold Italics"/>
              <a:cs typeface="Canva Sans Bold Italics"/>
              <a:sym typeface="Canva Sans Bold Itali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3510395" y="561495"/>
            <a:ext cx="12662892" cy="1379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15"/>
              </a:lnSpc>
            </a:pPr>
            <a:r>
              <a:rPr lang="en-US" sz="3228">
                <a:solidFill>
                  <a:srgbClr val="004AAD"/>
                </a:solidFill>
                <a:latin typeface="Lovelo"/>
                <a:ea typeface="Lovelo"/>
                <a:cs typeface="Lovelo"/>
                <a:sym typeface="Lovelo"/>
              </a:rPr>
              <a:t>Konferencja pn.: </a:t>
            </a:r>
          </a:p>
          <a:p>
            <a:pPr algn="ctr">
              <a:lnSpc>
                <a:spcPts val="3615"/>
              </a:lnSpc>
            </a:pPr>
            <a:r>
              <a:rPr lang="en-US" sz="3228">
                <a:solidFill>
                  <a:srgbClr val="004AAD"/>
                </a:solidFill>
                <a:latin typeface="Lovelo"/>
                <a:ea typeface="Lovelo"/>
                <a:cs typeface="Lovelo"/>
                <a:sym typeface="Lovelo"/>
              </a:rPr>
              <a:t>gospodarowanie zasobami wody </a:t>
            </a:r>
          </a:p>
          <a:p>
            <a:pPr algn="ctr">
              <a:lnSpc>
                <a:spcPts val="3615"/>
              </a:lnSpc>
            </a:pPr>
            <a:r>
              <a:rPr lang="en-US" sz="3228">
                <a:solidFill>
                  <a:srgbClr val="004AAD"/>
                </a:solidFill>
                <a:latin typeface="Lovelo"/>
                <a:ea typeface="Lovelo"/>
                <a:cs typeface="Lovelo"/>
                <a:sym typeface="Lovelo"/>
              </a:rPr>
              <a:t>w rolnictwie i na obszarach wiejskich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05863" y="4874478"/>
            <a:ext cx="16751248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004AA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07.10.2025 r, Wrocław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0" y="8630285"/>
            <a:ext cx="18288000" cy="1656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Operacja dofinansowana ze środków Unii Europejskiej w ramach Planu Strategicznego dla Wspólnej Polityki Rolnej na lata 2023-2027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 – Schemat II Pomocy Technicznej WPR 2023-2027 – Wsparcie operacji realizowanych w ramach KSOW+. 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Materiał opracowany przez Darię Mularczyk-Mędza na rzecz operacji realizowanej przez Centrum Doradztwa Rolniczego w Brwinowie. 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Instytucja Zarządzająca Planem Strategicznym dla Wspólnej Polityki Rolnej na lata 2023-2027 – Minister Rolnictwa i Rozwoju Wsi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endParaRPr lang="en-US" sz="1899">
              <a:solidFill>
                <a:srgbClr val="000000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5784191" y="4136191"/>
            <a:ext cx="8115300" cy="3232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 b="1">
                <a:solidFill>
                  <a:srgbClr val="641D3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Daria Mularczyk-Mędza, Centrum Doradztwa Rolniczego w Brwinowie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935057" y="234825"/>
            <a:ext cx="13352943" cy="10724422"/>
          </a:xfrm>
          <a:custGeom>
            <a:avLst/>
            <a:gdLst/>
            <a:ahLst/>
            <a:cxnLst/>
            <a:rect l="l" t="t" r="r" b="b"/>
            <a:pathLst>
              <a:path w="13352943" h="10724422">
                <a:moveTo>
                  <a:pt x="0" y="0"/>
                </a:moveTo>
                <a:lnTo>
                  <a:pt x="13352943" y="0"/>
                </a:lnTo>
                <a:lnTo>
                  <a:pt x="13352943" y="10724422"/>
                </a:lnTo>
                <a:lnTo>
                  <a:pt x="0" y="107244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485" t="-7098" b="-709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0" y="700114"/>
            <a:ext cx="5106591" cy="2157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79"/>
              </a:lnSpc>
              <a:spcBef>
                <a:spcPct val="0"/>
              </a:spcBef>
            </a:pPr>
            <a:r>
              <a:rPr lang="en-US" sz="6199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CZYM JEST KSOW+</a:t>
            </a:r>
          </a:p>
        </p:txBody>
      </p:sp>
      <p:sp>
        <p:nvSpPr>
          <p:cNvPr id="4" name="Freeform 4"/>
          <p:cNvSpPr/>
          <p:nvPr/>
        </p:nvSpPr>
        <p:spPr>
          <a:xfrm>
            <a:off x="396286" y="3646510"/>
            <a:ext cx="4112221" cy="4112221"/>
          </a:xfrm>
          <a:custGeom>
            <a:avLst/>
            <a:gdLst/>
            <a:ahLst/>
            <a:cxnLst/>
            <a:rect l="l" t="t" r="r" b="b"/>
            <a:pathLst>
              <a:path w="4112221" h="4112221">
                <a:moveTo>
                  <a:pt x="0" y="0"/>
                </a:moveTo>
                <a:lnTo>
                  <a:pt x="4112221" y="0"/>
                </a:lnTo>
                <a:lnTo>
                  <a:pt x="4112221" y="4112221"/>
                </a:lnTo>
                <a:lnTo>
                  <a:pt x="0" y="411222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96286" y="8268335"/>
            <a:ext cx="4040556" cy="9899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Chcesz wiedzieć więcej? Wejdź na stronę internetową https://www.ksowplus.pl/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629950"/>
            <a:ext cx="18288000" cy="5674996"/>
          </a:xfrm>
          <a:custGeom>
            <a:avLst/>
            <a:gdLst/>
            <a:ahLst/>
            <a:cxnLst/>
            <a:rect l="l" t="t" r="r" b="b"/>
            <a:pathLst>
              <a:path w="18288000" h="5674996">
                <a:moveTo>
                  <a:pt x="0" y="0"/>
                </a:moveTo>
                <a:lnTo>
                  <a:pt x="18288000" y="0"/>
                </a:lnTo>
                <a:lnTo>
                  <a:pt x="18288000" y="5674995"/>
                </a:lnTo>
                <a:lnTo>
                  <a:pt x="0" y="56749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4843" b="-79858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0" y="-4923646"/>
            <a:ext cx="18288000" cy="9085914"/>
          </a:xfrm>
          <a:custGeom>
            <a:avLst/>
            <a:gdLst/>
            <a:ahLst/>
            <a:cxnLst/>
            <a:rect l="l" t="t" r="r" b="b"/>
            <a:pathLst>
              <a:path w="18288000" h="9085914">
                <a:moveTo>
                  <a:pt x="0" y="0"/>
                </a:moveTo>
                <a:lnTo>
                  <a:pt x="18288000" y="0"/>
                </a:lnTo>
                <a:lnTo>
                  <a:pt x="18288000" y="9085914"/>
                </a:lnTo>
                <a:lnTo>
                  <a:pt x="0" y="908591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3418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905383" y="895350"/>
            <a:ext cx="16236388" cy="2273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100"/>
              </a:lnSpc>
            </a:pPr>
            <a:r>
              <a:rPr lang="en-US" sz="6500" dirty="0">
                <a:solidFill>
                  <a:srgbClr val="004AAD"/>
                </a:solidFill>
                <a:latin typeface="Lovelo"/>
                <a:ea typeface="Lovelo"/>
                <a:cs typeface="Lovelo"/>
                <a:sym typeface="Lovelo"/>
              </a:rPr>
              <a:t>STRUKTURA </a:t>
            </a:r>
          </a:p>
          <a:p>
            <a:pPr algn="l">
              <a:lnSpc>
                <a:spcPts val="9100"/>
              </a:lnSpc>
              <a:spcBef>
                <a:spcPct val="0"/>
              </a:spcBef>
            </a:pPr>
            <a:r>
              <a:rPr lang="en-US" sz="6500" dirty="0">
                <a:solidFill>
                  <a:srgbClr val="004AAD"/>
                </a:solidFill>
                <a:latin typeface="Lovelo"/>
                <a:ea typeface="Lovelo"/>
                <a:cs typeface="Lovelo"/>
                <a:sym typeface="Lovelo"/>
              </a:rPr>
              <a:t>KRAJOWEJ SIECI OBSZARÓW WIEJSKICH</a:t>
            </a:r>
            <a:r>
              <a:rPr lang="pl-PL" sz="6500" dirty="0">
                <a:solidFill>
                  <a:srgbClr val="004AAD"/>
                </a:solidFill>
                <a:latin typeface="Impact" panose="020B0806030902050204" pitchFamily="34" charset="0"/>
                <a:ea typeface="Lovelo"/>
                <a:cs typeface="Lovelo"/>
                <a:sym typeface="Lovelo"/>
              </a:rPr>
              <a:t>+</a:t>
            </a:r>
            <a:r>
              <a:rPr lang="en-US" sz="6500" dirty="0">
                <a:solidFill>
                  <a:srgbClr val="004AAD"/>
                </a:solidFill>
                <a:latin typeface="Lovelo"/>
                <a:ea typeface="Lovelo"/>
                <a:cs typeface="Lovelo"/>
                <a:sym typeface="Lovelo"/>
              </a:rPr>
              <a:t> +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04210" y="4892983"/>
            <a:ext cx="16975735" cy="4117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KSOW+ tworzą:</a:t>
            </a:r>
          </a:p>
          <a:p>
            <a:pPr marL="669283" lvl="1" indent="-334641" algn="l">
              <a:lnSpc>
                <a:spcPts val="4339"/>
              </a:lnSpc>
              <a:spcBef>
                <a:spcPct val="0"/>
              </a:spcBef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instytucja zarządzająca (Minister Rolnictwa i Rozwoju Wsi);</a:t>
            </a:r>
          </a:p>
          <a:p>
            <a:pPr marL="669283" lvl="1" indent="-334641" algn="l">
              <a:lnSpc>
                <a:spcPts val="4339"/>
              </a:lnSpc>
              <a:spcBef>
                <a:spcPct val="0"/>
              </a:spcBef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jednostka centralna (umiejscowiona w Centrum Doradztwa Rolniczego w Brwinowie);</a:t>
            </a:r>
          </a:p>
          <a:p>
            <a:pPr marL="669283" lvl="1" indent="-334641" algn="l">
              <a:lnSpc>
                <a:spcPts val="4339"/>
              </a:lnSpc>
              <a:spcBef>
                <a:spcPct val="0"/>
              </a:spcBef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jednostki regionalne – 16 samorządów województw oraz 16 wojewódzkich ośrodków doradztwa rolniczego;</a:t>
            </a:r>
          </a:p>
          <a:p>
            <a:pPr marL="669283" lvl="1" indent="-334641" algn="l">
              <a:lnSpc>
                <a:spcPts val="4339"/>
              </a:lnSpc>
              <a:spcBef>
                <a:spcPct val="0"/>
              </a:spcBef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Ministerstwo Rolnictwa i Rozwoju Wsi;</a:t>
            </a:r>
          </a:p>
          <a:p>
            <a:pPr marL="669283" lvl="1" indent="-334641" algn="l">
              <a:lnSpc>
                <a:spcPts val="4339"/>
              </a:lnSpc>
              <a:spcBef>
                <a:spcPct val="0"/>
              </a:spcBef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Agencja Restrukturyzacji i Modernizacji Rolnictwa.</a:t>
            </a:r>
          </a:p>
          <a:p>
            <a:pPr algn="ctr">
              <a:lnSpc>
                <a:spcPts val="2659"/>
              </a:lnSpc>
              <a:spcBef>
                <a:spcPct val="0"/>
              </a:spcBef>
            </a:pPr>
            <a:endParaRPr lang="en-US" sz="3099">
              <a:solidFill>
                <a:srgbClr val="FFFFFF"/>
              </a:solidFill>
              <a:latin typeface="Canva Sans"/>
              <a:ea typeface="Canva Sans"/>
              <a:cs typeface="Canva Sans"/>
              <a:sym typeface="Canva San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8353243"/>
            <a:ext cx="18288000" cy="12136582"/>
          </a:xfrm>
          <a:custGeom>
            <a:avLst/>
            <a:gdLst/>
            <a:ahLst/>
            <a:cxnLst/>
            <a:rect l="l" t="t" r="r" b="b"/>
            <a:pathLst>
              <a:path w="18288000" h="12136582">
                <a:moveTo>
                  <a:pt x="0" y="0"/>
                </a:moveTo>
                <a:lnTo>
                  <a:pt x="18288000" y="0"/>
                </a:lnTo>
                <a:lnTo>
                  <a:pt x="18288000" y="12136582"/>
                </a:lnTo>
                <a:lnTo>
                  <a:pt x="0" y="121365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861621" y="3909371"/>
            <a:ext cx="16564759" cy="59341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38"/>
              </a:lnSpc>
            </a:pPr>
            <a:r>
              <a:rPr lang="en-US" sz="2098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Wspiera:</a:t>
            </a:r>
          </a:p>
          <a:p>
            <a:pPr marL="453098" lvl="1" indent="-226549" algn="just">
              <a:lnSpc>
                <a:spcPts val="2938"/>
              </a:lnSpc>
              <a:buFont typeface="Arial"/>
              <a:buChar char="•"/>
            </a:pPr>
            <a:r>
              <a:rPr lang="en-US" sz="2098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Wdrażanie Planu Strategicznego WPR na lata 2023-2027, w tym poprzez działania informacyjne i promocyjne</a:t>
            </a:r>
          </a:p>
          <a:p>
            <a:pPr marL="453098" lvl="1" indent="-226549" algn="just">
              <a:lnSpc>
                <a:spcPts val="2938"/>
              </a:lnSpc>
              <a:buFont typeface="Arial"/>
              <a:buChar char="•"/>
            </a:pPr>
            <a:r>
              <a:rPr lang="en-US" sz="2098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Wymianę informacji, wiedzy i doświadczeń oraz wzajemne uczenie się między podmiotami zaangażowanymi w rozwój rolnictwa i obszarów wiejskich;</a:t>
            </a:r>
          </a:p>
          <a:p>
            <a:pPr marL="453098" lvl="1" indent="-226549" algn="just">
              <a:lnSpc>
                <a:spcPts val="2938"/>
              </a:lnSpc>
              <a:buFont typeface="Arial"/>
              <a:buChar char="•"/>
            </a:pPr>
            <a:r>
              <a:rPr lang="en-US" sz="2098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Ludzi i organizacje w działaniach na rzecz podnoszenia konkurencyjności rolnictwa, wiejskich społeczności lokalnych oraz rozwoju obszarów wiejskich</a:t>
            </a:r>
          </a:p>
          <a:p>
            <a:pPr marL="453098" lvl="1" indent="-226549" algn="just">
              <a:lnSpc>
                <a:spcPts val="2938"/>
              </a:lnSpc>
              <a:buFont typeface="Arial"/>
              <a:buChar char="•"/>
            </a:pPr>
            <a:r>
              <a:rPr lang="en-US" sz="2098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Partnerów we wspólnych działaniach</a:t>
            </a:r>
          </a:p>
          <a:p>
            <a:pPr marL="453098" lvl="1" indent="-226549" algn="just">
              <a:lnSpc>
                <a:spcPts val="2938"/>
              </a:lnSpc>
              <a:buFont typeface="Arial"/>
              <a:buChar char="•"/>
            </a:pPr>
            <a:r>
              <a:rPr lang="en-US" sz="2098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Lokalne Grupy Działania, Grupy Operacyjne EPI oraz inne inicjatywy terytorialne</a:t>
            </a:r>
          </a:p>
          <a:p>
            <a:pPr marL="453098" lvl="1" indent="-226549" algn="just">
              <a:lnSpc>
                <a:spcPts val="2938"/>
              </a:lnSpc>
              <a:spcBef>
                <a:spcPct val="0"/>
              </a:spcBef>
              <a:buFont typeface="Arial"/>
              <a:buChar char="•"/>
            </a:pPr>
            <a:r>
              <a:rPr lang="en-US" sz="2098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Tworzenie sieci kontaktów i nawiązywanie współpracy w celu realizacji wspólnych działań</a:t>
            </a:r>
          </a:p>
          <a:p>
            <a:pPr marL="453098" lvl="1" indent="-226549" algn="just">
              <a:lnSpc>
                <a:spcPts val="2938"/>
              </a:lnSpc>
              <a:spcBef>
                <a:spcPct val="0"/>
              </a:spcBef>
              <a:buFont typeface="Arial"/>
              <a:buChar char="•"/>
            </a:pPr>
            <a:r>
              <a:rPr lang="en-US" sz="2098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System wiedzy i innowacji (AKIS)</a:t>
            </a:r>
          </a:p>
          <a:p>
            <a:pPr algn="just">
              <a:lnSpc>
                <a:spcPts val="2938"/>
              </a:lnSpc>
              <a:spcBef>
                <a:spcPct val="0"/>
              </a:spcBef>
            </a:pPr>
            <a:r>
              <a:rPr lang="en-US" sz="2098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Promuje:</a:t>
            </a:r>
          </a:p>
          <a:p>
            <a:pPr marL="453098" lvl="1" indent="-226549" algn="just">
              <a:lnSpc>
                <a:spcPts val="2938"/>
              </a:lnSpc>
              <a:spcBef>
                <a:spcPct val="0"/>
              </a:spcBef>
              <a:buFont typeface="Arial"/>
              <a:buChar char="•"/>
            </a:pPr>
            <a:r>
              <a:rPr lang="en-US" sz="2098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Projekty, inicjatywy i skuteczne rozwiązania służące rolnikom i mieszkańcom obszarów wiejskich (tzw. dobre praktyki);</a:t>
            </a:r>
          </a:p>
          <a:p>
            <a:pPr marL="453098" lvl="1" indent="-226549" algn="just">
              <a:lnSpc>
                <a:spcPts val="2938"/>
              </a:lnSpc>
              <a:spcBef>
                <a:spcPct val="0"/>
              </a:spcBef>
              <a:buFont typeface="Arial"/>
              <a:buChar char="•"/>
            </a:pPr>
            <a:r>
              <a:rPr lang="en-US" sz="2098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Innowacyjne rozwiązania wprowadzone do praktyki i inspirujące pomysły wpływające na rozwój rolnictwa i obszarów wiejskich.</a:t>
            </a:r>
          </a:p>
          <a:p>
            <a:pPr algn="just">
              <a:lnSpc>
                <a:spcPts val="2938"/>
              </a:lnSpc>
              <a:spcBef>
                <a:spcPct val="0"/>
              </a:spcBef>
            </a:pPr>
            <a:r>
              <a:rPr lang="en-US" sz="2098" b="1">
                <a:solidFill>
                  <a:srgbClr val="FFFFFF"/>
                </a:solidFill>
                <a:latin typeface="Inter Bold"/>
                <a:ea typeface="Inter Bold"/>
                <a:cs typeface="Inter Bold"/>
                <a:sym typeface="Inter Bold"/>
              </a:rPr>
              <a:t>Informuje:</a:t>
            </a:r>
          </a:p>
          <a:p>
            <a:pPr marL="453098" lvl="1" indent="-226549" algn="just">
              <a:lnSpc>
                <a:spcPts val="2938"/>
              </a:lnSpc>
              <a:spcBef>
                <a:spcPct val="0"/>
              </a:spcBef>
              <a:buFont typeface="Arial"/>
              <a:buChar char="•"/>
            </a:pPr>
            <a:r>
              <a:rPr lang="en-US" sz="2098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O polityce rolnictwa i rozwoju obszarów wiejskich</a:t>
            </a:r>
          </a:p>
          <a:p>
            <a:pPr algn="just">
              <a:lnSpc>
                <a:spcPts val="2938"/>
              </a:lnSpc>
              <a:spcBef>
                <a:spcPct val="0"/>
              </a:spcBef>
            </a:pPr>
            <a:endParaRPr lang="en-US" sz="2098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15141" y="626400"/>
            <a:ext cx="16244159" cy="1994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011"/>
              </a:lnSpc>
              <a:spcBef>
                <a:spcPct val="0"/>
              </a:spcBef>
            </a:pPr>
            <a:r>
              <a:rPr lang="en-US" sz="5722" dirty="0">
                <a:solidFill>
                  <a:srgbClr val="FFFFFF"/>
                </a:solidFill>
                <a:latin typeface="Lovelo"/>
                <a:ea typeface="Lovelo"/>
                <a:cs typeface="Lovelo"/>
                <a:sym typeface="Lovelo"/>
              </a:rPr>
              <a:t>KSOW</a:t>
            </a:r>
            <a:r>
              <a:rPr lang="pl-PL" sz="5722" dirty="0">
                <a:solidFill>
                  <a:srgbClr val="FFFFFF"/>
                </a:solidFill>
                <a:latin typeface="Impact" panose="020B0806030902050204" pitchFamily="34" charset="0"/>
                <a:ea typeface="Lovelo"/>
                <a:cs typeface="Lovelo"/>
                <a:sym typeface="Lovelo"/>
              </a:rPr>
              <a:t>+</a:t>
            </a:r>
            <a:r>
              <a:rPr lang="en-US" sz="5722" dirty="0">
                <a:solidFill>
                  <a:srgbClr val="FFFFFF"/>
                </a:solidFill>
                <a:latin typeface="Lovelo"/>
                <a:ea typeface="Lovelo"/>
                <a:cs typeface="Lovelo"/>
                <a:sym typeface="Lovelo"/>
              </a:rPr>
              <a:t> NARZĘDZIEM WSIERAJĄCYM ROLNICTWO I OBSZARY WIEJSKIE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497344" y="0"/>
            <a:ext cx="5790656" cy="10287000"/>
            <a:chOff x="0" y="0"/>
            <a:chExt cx="897124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97124" cy="1593725"/>
            </a:xfrm>
            <a:custGeom>
              <a:avLst/>
              <a:gdLst/>
              <a:ahLst/>
              <a:cxnLst/>
              <a:rect l="l" t="t" r="r" b="b"/>
              <a:pathLst>
                <a:path w="897124" h="1593725">
                  <a:moveTo>
                    <a:pt x="0" y="0"/>
                  </a:moveTo>
                  <a:lnTo>
                    <a:pt x="897124" y="0"/>
                  </a:lnTo>
                  <a:lnTo>
                    <a:pt x="897124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9179" r="-9179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728792" y="369802"/>
            <a:ext cx="11566271" cy="28382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  <a:spcBef>
                <a:spcPct val="0"/>
              </a:spcBef>
            </a:pPr>
            <a:r>
              <a:rPr lang="en-US" sz="3999" dirty="0">
                <a:solidFill>
                  <a:srgbClr val="FFFFFF"/>
                </a:solidFill>
                <a:latin typeface="Lovelo"/>
                <a:ea typeface="Lovelo"/>
                <a:cs typeface="Lovelo"/>
                <a:sym typeface="Lovelo"/>
              </a:rPr>
              <a:t>KOMITET STERUJĄCY DS. KSOW</a:t>
            </a:r>
            <a:r>
              <a:rPr lang="pl-PL" sz="3999" dirty="0">
                <a:solidFill>
                  <a:srgbClr val="FFFFFF"/>
                </a:solidFill>
                <a:latin typeface="Impact" panose="020B0806030902050204" pitchFamily="34" charset="0"/>
                <a:ea typeface="Lovelo"/>
                <a:cs typeface="Lovelo"/>
                <a:sym typeface="Lovelo"/>
              </a:rPr>
              <a:t>+</a:t>
            </a:r>
            <a:r>
              <a:rPr lang="en-US" sz="3999" dirty="0">
                <a:solidFill>
                  <a:srgbClr val="FFFFFF"/>
                </a:solidFill>
                <a:latin typeface="Lovelo"/>
                <a:ea typeface="Lovelo"/>
                <a:cs typeface="Lovelo"/>
                <a:sym typeface="Lovelo"/>
              </a:rPr>
              <a:t> ORGANEM OPINIODAWCZO-DORADCZYM MINISTRA ROLNICTWA I ROZWOJU WSI W ZAKRESIE FUNKCJONOWANIA KSOW+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28792" y="3383102"/>
            <a:ext cx="11400894" cy="66884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00"/>
              </a:lnSpc>
            </a:pPr>
            <a:r>
              <a:rPr lang="en-US" sz="2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 skład Komitetu wchodzą przedstawiciele administracji publicznej, nauki, doradztwa rolniczego, partnerów KSOW+, organizacji pozarządowych, w tym organizacji społecznych i branżowych funkcjonujących w obszarze rolnictwa i obszarów wiejskich oraz partnerów społeczno-gospodarczych.</a:t>
            </a:r>
          </a:p>
          <a:p>
            <a:pPr algn="just">
              <a:lnSpc>
                <a:spcPts val="3300"/>
              </a:lnSpc>
            </a:pPr>
            <a:r>
              <a:rPr lang="en-US" sz="2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Zadania KS KSOW+:</a:t>
            </a:r>
          </a:p>
          <a:p>
            <a:pPr marL="474981" lvl="1" indent="-237491" algn="just">
              <a:lnSpc>
                <a:spcPts val="330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przedstawianie Ministrowi propozycji kierunków tematycznych działania KSOW+, które miałyby być realizowane w drodze operacji ujętych w planie operacyjnym;</a:t>
            </a:r>
          </a:p>
          <a:p>
            <a:pPr marL="474981" lvl="1" indent="-237491" algn="just">
              <a:lnSpc>
                <a:spcPts val="330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przyjmowanie sprawozdań z działalności Sieci, składanych przez jednostkę centralną;</a:t>
            </a:r>
          </a:p>
          <a:p>
            <a:pPr marL="474981" lvl="1" indent="-237491" algn="just">
              <a:lnSpc>
                <a:spcPts val="330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wydawanie rekomendacji dotyczących realizacji zadań KSOW+ na podstawie sprawozdań z działalności Sieci;</a:t>
            </a:r>
          </a:p>
          <a:p>
            <a:pPr marL="474981" lvl="1" indent="-237491" algn="just">
              <a:lnSpc>
                <a:spcPts val="3300"/>
              </a:lnSpc>
              <a:buFont typeface="Arial"/>
              <a:buChar char="•"/>
            </a:pPr>
            <a:r>
              <a:rPr lang="en-US" sz="22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umożliwienie wymiany wiedzy i doświadczeń między jednostkami wsparcia Sieci, partnerami KSOW+ i innymi podmiotami aktywnie działającymi na rzecz rozwoju obszarów wiejskich i rolnictwa.</a:t>
            </a:r>
          </a:p>
          <a:p>
            <a:pPr algn="just">
              <a:lnSpc>
                <a:spcPts val="3300"/>
              </a:lnSpc>
            </a:pPr>
            <a:endParaRPr lang="en-US" sz="2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algn="just">
              <a:lnSpc>
                <a:spcPts val="3300"/>
              </a:lnSpc>
            </a:pPr>
            <a:endParaRPr lang="en-US" sz="22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91597" y="0"/>
            <a:ext cx="6861191" cy="10287000"/>
            <a:chOff x="0" y="0"/>
            <a:chExt cx="1062978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62978" cy="1593725"/>
            </a:xfrm>
            <a:custGeom>
              <a:avLst/>
              <a:gdLst/>
              <a:ahLst/>
              <a:cxnLst/>
              <a:rect l="l" t="t" r="r" b="b"/>
              <a:pathLst>
                <a:path w="1062978" h="1593725">
                  <a:moveTo>
                    <a:pt x="0" y="0"/>
                  </a:moveTo>
                  <a:lnTo>
                    <a:pt x="1062978" y="0"/>
                  </a:lnTo>
                  <a:lnTo>
                    <a:pt x="1062978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20305" r="-104308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6188262" y="309722"/>
            <a:ext cx="10753547" cy="1408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69"/>
              </a:lnSpc>
              <a:spcBef>
                <a:spcPct val="0"/>
              </a:spcBef>
            </a:pPr>
            <a:r>
              <a:rPr lang="en-US" sz="3978" dirty="0">
                <a:solidFill>
                  <a:srgbClr val="FFFFFF"/>
                </a:solidFill>
                <a:latin typeface="Lovelo"/>
                <a:ea typeface="Lovelo"/>
                <a:cs typeface="Lovelo"/>
                <a:sym typeface="Lovelo"/>
              </a:rPr>
              <a:t>KIERUNKI TEMATYCZNE WYZNACZONE PRZEZ KOMITET STERUJĄCY DS. KSOW</a:t>
            </a:r>
            <a:r>
              <a:rPr lang="pl-PL" sz="3978" dirty="0">
                <a:solidFill>
                  <a:srgbClr val="FFFFFF"/>
                </a:solidFill>
                <a:latin typeface="Impact" panose="020B0806030902050204" pitchFamily="34" charset="0"/>
                <a:ea typeface="Lovelo"/>
                <a:cs typeface="Lovelo"/>
                <a:sym typeface="Lovelo"/>
              </a:rPr>
              <a:t>+</a:t>
            </a:r>
            <a:r>
              <a:rPr lang="en-US" sz="3978" dirty="0">
                <a:solidFill>
                  <a:srgbClr val="FFFFFF"/>
                </a:solidFill>
                <a:latin typeface="Lovelo"/>
                <a:ea typeface="Lovelo"/>
                <a:cs typeface="Lovelo"/>
                <a:sym typeface="Lovelo"/>
              </a:rPr>
              <a:t>+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987566" y="1661486"/>
            <a:ext cx="11809308" cy="89001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87"/>
              </a:lnSpc>
            </a:pPr>
            <a:endParaRPr/>
          </a:p>
          <a:p>
            <a:pPr marL="506910" lvl="1" indent="-253455" algn="l">
              <a:lnSpc>
                <a:spcPts val="3521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Rozwój unijnych i krajowych systemów jakości żywności, strategie skutecznego wejścia na rynek z produktami rolnymi oraz poprawa sytuacji rolnika w łańcuchu dostaw;</a:t>
            </a:r>
          </a:p>
          <a:p>
            <a:pPr marL="506910" lvl="1" indent="-253455" algn="l">
              <a:lnSpc>
                <a:spcPts val="3521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Rozwój pozarolniczych, w szczególności społeczno-edukacyjnych, funkcji gospodarstw rolnych w zakresie tworzenia i rozwijania gospodarstw: opiekuńczych, agroturystycznych, edukacyjnych oraz demonstracyjnych i oferowanych przez nich usług;</a:t>
            </a:r>
          </a:p>
          <a:p>
            <a:pPr marL="506910" lvl="1" indent="-253455" algn="l">
              <a:lnSpc>
                <a:spcPts val="3521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Wsparcie Lokalnych Grup Działania oraz organizacji pozarządowych w działaniach na rzecz aktywizacji, sieciowania, integracji i współpracy lokalnych społeczności;</a:t>
            </a:r>
          </a:p>
          <a:p>
            <a:pPr marL="506910" lvl="1" indent="-253455" algn="l">
              <a:lnSpc>
                <a:spcPts val="3521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Sieciowanie doradców, przedstawicieli nauki, rolników i innych partnerów AKIS w obszarach tematycznych związanych z rolnictwem i rozwojem obszarów wiejskich; </a:t>
            </a:r>
          </a:p>
          <a:p>
            <a:pPr marL="506910" lvl="1" indent="-253455" algn="l">
              <a:lnSpc>
                <a:spcPts val="3521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Innowacyjne rozwiązania;</a:t>
            </a:r>
          </a:p>
          <a:p>
            <a:pPr marL="506910" lvl="1" indent="-253455" algn="l">
              <a:lnSpc>
                <a:spcPts val="3521"/>
              </a:lnSpc>
              <a:buFont typeface="Arial"/>
              <a:buChar char="•"/>
            </a:pPr>
            <a:r>
              <a:rPr lang="en-US" sz="2347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Długoterminowa wizja rozwoju obszarów wiejskich do 2040 w Polsce i Unii Europejskiej: monitorowanie sytuacji na obszarach wiejskich, diagnoza wyzwań, potrzeb oraz propozycja rozwiązań i działań;</a:t>
            </a:r>
          </a:p>
          <a:p>
            <a:pPr algn="l">
              <a:lnSpc>
                <a:spcPts val="3521"/>
              </a:lnSpc>
            </a:pPr>
            <a:endParaRPr lang="en-US" sz="2347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  <a:p>
            <a:pPr algn="l">
              <a:lnSpc>
                <a:spcPts val="3521"/>
              </a:lnSpc>
            </a:pPr>
            <a:endParaRPr lang="en-US" sz="2347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91597" y="0"/>
            <a:ext cx="6861191" cy="10287000"/>
            <a:chOff x="0" y="0"/>
            <a:chExt cx="1062978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62978" cy="1593725"/>
            </a:xfrm>
            <a:custGeom>
              <a:avLst/>
              <a:gdLst/>
              <a:ahLst/>
              <a:cxnLst/>
              <a:rect l="l" t="t" r="r" b="b"/>
              <a:pathLst>
                <a:path w="1062978" h="1593725">
                  <a:moveTo>
                    <a:pt x="0" y="0"/>
                  </a:moveTo>
                  <a:lnTo>
                    <a:pt x="1062978" y="0"/>
                  </a:lnTo>
                  <a:lnTo>
                    <a:pt x="1062978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20305" r="-104308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6202716" y="493364"/>
            <a:ext cx="10753547" cy="14089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69"/>
              </a:lnSpc>
              <a:spcBef>
                <a:spcPct val="0"/>
              </a:spcBef>
            </a:pPr>
            <a:r>
              <a:rPr lang="en-US" sz="3978" dirty="0">
                <a:solidFill>
                  <a:srgbClr val="FFFFFF"/>
                </a:solidFill>
                <a:latin typeface="Lovelo"/>
                <a:ea typeface="Lovelo"/>
                <a:cs typeface="Lovelo"/>
                <a:sym typeface="Lovelo"/>
              </a:rPr>
              <a:t>KIERUNKI TEMATYCZNE WYZNACZONE PRZEZ KOMITET STERUJĄCY DS. KSOW</a:t>
            </a:r>
            <a:r>
              <a:rPr lang="pl-PL" sz="3978" dirty="0">
                <a:solidFill>
                  <a:srgbClr val="FFFFFF"/>
                </a:solidFill>
                <a:latin typeface="Impact" panose="020B0806030902050204" pitchFamily="34" charset="0"/>
                <a:ea typeface="Lovelo"/>
                <a:cs typeface="Lovelo"/>
                <a:sym typeface="Lovelo"/>
              </a:rPr>
              <a:t>+</a:t>
            </a:r>
            <a:r>
              <a:rPr lang="en-US" sz="3978" dirty="0">
                <a:solidFill>
                  <a:srgbClr val="FFFFFF"/>
                </a:solidFill>
                <a:latin typeface="Lovelo"/>
                <a:ea typeface="Lovelo"/>
                <a:cs typeface="Lovelo"/>
                <a:sym typeface="Lovelo"/>
              </a:rPr>
              <a:t>+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6036797" y="1845129"/>
            <a:ext cx="11573631" cy="8172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endParaRPr/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Transformacja energetyczna na obszarach wiejskich;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Rozwój zrównoważonego rolnictwa;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Poprawa dochodowości mieszkańców obszarów wiejskich z uwzględnieniem specyfiki danego regionu, w tym dywersyfikacja przychodów z działalności rolniczej i około rolniczej młodych rolników, poprzez realizację inwestycji współfinansowanych ze środków unijnych;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Działania prośrodowiskowe i proklimatyczne z uwzględnieniem specyfiki gospodarstwa rolnego oraz obszarów wiejskich;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Wsparcie pszczelarstwa;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Wymiana pokoleniowa – wsparcie młodych rolników i młodych mieszkańców obszarów wiejskich;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Wzmocnienie pozycji kobiet w rolnictwie i na obszarach wiejskich;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Gromadzenie i upowszechnianie dobrych praktyk dotyczących rolnictwa i obszarów wiejskich;</a:t>
            </a:r>
          </a:p>
          <a:p>
            <a:pPr marL="518160" lvl="1" indent="-259080" algn="l">
              <a:lnSpc>
                <a:spcPts val="3600"/>
              </a:lnSpc>
              <a:buFont typeface="Arial"/>
              <a:buChar char="•"/>
            </a:pPr>
            <a:r>
              <a:rPr lang="en-US" sz="2400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Bezpieczeństwo epizootyczne, zapobieganie i zwalczanie chorób zakaźnych u zwierząt.</a:t>
            </a:r>
          </a:p>
          <a:p>
            <a:pPr algn="l">
              <a:lnSpc>
                <a:spcPts val="3600"/>
              </a:lnSpc>
            </a:pPr>
            <a:endParaRPr lang="en-US" sz="2400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26574" y="0"/>
            <a:ext cx="7757013" cy="10287000"/>
          </a:xfrm>
          <a:custGeom>
            <a:avLst/>
            <a:gdLst/>
            <a:ahLst/>
            <a:cxnLst/>
            <a:rect l="l" t="t" r="r" b="b"/>
            <a:pathLst>
              <a:path w="7757013" h="10287000">
                <a:moveTo>
                  <a:pt x="0" y="0"/>
                </a:moveTo>
                <a:lnTo>
                  <a:pt x="7757013" y="0"/>
                </a:lnTo>
                <a:lnTo>
                  <a:pt x="7757013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5465" r="-39188"/>
            </a:stretch>
          </a:blipFill>
        </p:spPr>
      </p:sp>
      <p:sp>
        <p:nvSpPr>
          <p:cNvPr id="3" name="TextBox 3"/>
          <p:cNvSpPr txBox="1"/>
          <p:nvPr/>
        </p:nvSpPr>
        <p:spPr>
          <a:xfrm>
            <a:off x="7916403" y="773974"/>
            <a:ext cx="9056310" cy="2432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  <a:spcBef>
                <a:spcPct val="0"/>
              </a:spcBef>
            </a:pPr>
            <a:r>
              <a:rPr lang="en-US" sz="6999" dirty="0">
                <a:solidFill>
                  <a:srgbClr val="FFFFFF"/>
                </a:solidFill>
                <a:latin typeface="Lovelo"/>
                <a:ea typeface="Lovelo"/>
                <a:cs typeface="Lovelo"/>
                <a:sym typeface="Lovelo"/>
              </a:rPr>
              <a:t>ROCZNE PLANY OPERACYJNE KSOW</a:t>
            </a:r>
            <a:r>
              <a:rPr lang="pl-PL" sz="6999" dirty="0">
                <a:solidFill>
                  <a:srgbClr val="FFFFFF"/>
                </a:solidFill>
                <a:latin typeface="Impact" panose="020B0806030902050204" pitchFamily="34" charset="0"/>
                <a:ea typeface="Lovelo"/>
                <a:cs typeface="Lovelo"/>
                <a:sym typeface="Lovelo"/>
              </a:rPr>
              <a:t>+</a:t>
            </a:r>
            <a:r>
              <a:rPr lang="en-US" sz="6999" dirty="0">
                <a:solidFill>
                  <a:srgbClr val="FFFFFF"/>
                </a:solidFill>
                <a:latin typeface="Lovelo"/>
                <a:ea typeface="Lovelo"/>
                <a:cs typeface="Lovelo"/>
                <a:sym typeface="Lovelo"/>
              </a:rPr>
              <a:t>+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916403" y="3433609"/>
            <a:ext cx="9458523" cy="5591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738"/>
              </a:lnSpc>
            </a:pPr>
            <a:r>
              <a:rPr lang="en-US" sz="2492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Na podstawie zaakceptowanego przez instytucję zarządzającą rocznego planu operacyjnego na dany rok, jednostki wsparcia sieci będą realizować operacje w ramach działań określonych w </a:t>
            </a:r>
            <a:r>
              <a:rPr lang="en-US" sz="2492" u="sng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  <a:hlinkClick r:id="rId3" tooltip="https://www.ksowplus.pl/ksow/plan-dzialania"/>
              </a:rPr>
              <a:t>Planie działania KSOW+</a:t>
            </a:r>
            <a:r>
              <a:rPr lang="en-US" sz="2492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.</a:t>
            </a:r>
          </a:p>
          <a:p>
            <a:pPr algn="just">
              <a:lnSpc>
                <a:spcPts val="3738"/>
              </a:lnSpc>
            </a:pPr>
            <a:r>
              <a:rPr lang="en-US" sz="2492">
                <a:solidFill>
                  <a:srgbClr val="FFFFFF"/>
                </a:solidFill>
                <a:latin typeface="Inter"/>
                <a:ea typeface="Inter"/>
                <a:cs typeface="Inter"/>
                <a:sym typeface="Inter"/>
              </a:rPr>
              <a:t>Roczne plany operacyjne opracowywane są na podstawie operacji zgłaszanych przez jednostki wsparcia sieci do jednostki centralnej KSOW+. Jednostki wsparcia sieci opracowują operacje zgodnie z instrukcją określającą warunki zgłaszania propozycji operacji do planu operacyjnego opracowaną przez jednostkę centralną KSOW+, zaakceptowaną przez instytucję zarządzającą.</a:t>
            </a:r>
          </a:p>
          <a:p>
            <a:pPr algn="just">
              <a:lnSpc>
                <a:spcPts val="3738"/>
              </a:lnSpc>
            </a:pPr>
            <a:endParaRPr lang="en-US" sz="2492">
              <a:solidFill>
                <a:srgbClr val="FFFFFF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A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636995" y="0"/>
            <a:ext cx="10651005" cy="10287000"/>
            <a:chOff x="0" y="0"/>
            <a:chExt cx="1650119" cy="1593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650119" cy="1593725"/>
            </a:xfrm>
            <a:custGeom>
              <a:avLst/>
              <a:gdLst/>
              <a:ahLst/>
              <a:cxnLst/>
              <a:rect l="l" t="t" r="r" b="b"/>
              <a:pathLst>
                <a:path w="1650119" h="1593725">
                  <a:moveTo>
                    <a:pt x="0" y="0"/>
                  </a:moveTo>
                  <a:lnTo>
                    <a:pt x="1650119" y="0"/>
                  </a:lnTo>
                  <a:lnTo>
                    <a:pt x="1650119" y="1593725"/>
                  </a:lnTo>
                  <a:lnTo>
                    <a:pt x="0" y="1593725"/>
                  </a:lnTo>
                  <a:close/>
                </a:path>
              </a:pathLst>
            </a:custGeom>
            <a:blipFill>
              <a:blip r:embed="rId2"/>
              <a:stretch>
                <a:fillRect l="-67425" r="-67425"/>
              </a:stretch>
            </a:blipFill>
          </p:spPr>
        </p:sp>
      </p:grpSp>
      <p:sp>
        <p:nvSpPr>
          <p:cNvPr id="4" name="TextBox 4"/>
          <p:cNvSpPr txBox="1"/>
          <p:nvPr/>
        </p:nvSpPr>
        <p:spPr>
          <a:xfrm>
            <a:off x="671585" y="476250"/>
            <a:ext cx="5359273" cy="3670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799"/>
              </a:lnSpc>
            </a:pPr>
            <a:r>
              <a:rPr lang="en-US" sz="6999" spc="839">
                <a:solidFill>
                  <a:srgbClr val="FFFFFF"/>
                </a:solidFill>
                <a:latin typeface="Lovelo"/>
                <a:ea typeface="Lovelo"/>
                <a:cs typeface="Lovelo"/>
                <a:sym typeface="Lovelo"/>
              </a:rPr>
              <a:t>Dziękuję bardzo za uwagę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576790" y="8370665"/>
            <a:ext cx="9525" cy="788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0"/>
              </a:lnSpc>
              <a:spcBef>
                <a:spcPct val="0"/>
              </a:spcBef>
            </a:pPr>
            <a:endParaRPr/>
          </a:p>
        </p:txBody>
      </p:sp>
      <p:sp>
        <p:nvSpPr>
          <p:cNvPr id="6" name="TextBox 6"/>
          <p:cNvSpPr txBox="1"/>
          <p:nvPr/>
        </p:nvSpPr>
        <p:spPr>
          <a:xfrm>
            <a:off x="832107" y="9201150"/>
            <a:ext cx="6276499" cy="711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Lovelo"/>
                <a:ea typeface="Lovelo"/>
                <a:cs typeface="Lovelo"/>
                <a:sym typeface="Lovelo"/>
              </a:rPr>
              <a:t>DARIA MULARCZYK-MĘDZA</a:t>
            </a:r>
          </a:p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>
                <a:solidFill>
                  <a:srgbClr val="FFFFFF"/>
                </a:solidFill>
                <a:latin typeface="Lovelo"/>
                <a:ea typeface="Lovelo"/>
                <a:cs typeface="Lovelo"/>
                <a:sym typeface="Lovelo"/>
              </a:rPr>
              <a:t>CENTRUM DORADZTWA ROLNICZEGO W BRWINOWIE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788</Words>
  <Application>Microsoft Office PowerPoint</Application>
  <PresentationFormat>Niestandardowy</PresentationFormat>
  <Paragraphs>68</Paragraphs>
  <Slides>9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9</vt:i4>
      </vt:variant>
    </vt:vector>
  </HeadingPairs>
  <TitlesOfParts>
    <vt:vector size="19" baseType="lpstr">
      <vt:lpstr>Canva Sans Bold</vt:lpstr>
      <vt:lpstr>Lovelo</vt:lpstr>
      <vt:lpstr>Calibri</vt:lpstr>
      <vt:lpstr>Inter</vt:lpstr>
      <vt:lpstr>Inter Bold</vt:lpstr>
      <vt:lpstr>Canva Sans Bold Italics</vt:lpstr>
      <vt:lpstr>Arial</vt:lpstr>
      <vt:lpstr>Canva Sans</vt:lpstr>
      <vt:lpstr>Impact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Kopia – Tekst akapitu</dc:title>
  <cp:lastModifiedBy>DMM</cp:lastModifiedBy>
  <cp:revision>2</cp:revision>
  <dcterms:created xsi:type="dcterms:W3CDTF">2006-08-16T00:00:00Z</dcterms:created>
  <dcterms:modified xsi:type="dcterms:W3CDTF">2025-10-05T21:27:35Z</dcterms:modified>
  <dc:identifier>DAG09EnuKe0</dc:identifier>
</cp:coreProperties>
</file>