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7" r:id="rId3"/>
    <p:sldId id="259" r:id="rId4"/>
    <p:sldId id="262" r:id="rId5"/>
    <p:sldId id="260" r:id="rId6"/>
    <p:sldId id="268" r:id="rId7"/>
    <p:sldId id="267" r:id="rId8"/>
    <p:sldId id="266" r:id="rId9"/>
    <p:sldId id="265" r:id="rId10"/>
    <p:sldId id="269" r:id="rId11"/>
    <p:sldId id="270" r:id="rId12"/>
    <p:sldId id="273" r:id="rId13"/>
    <p:sldId id="279" r:id="rId14"/>
    <p:sldId id="277" r:id="rId15"/>
  </p:sldIdLst>
  <p:sldSz cx="12192000" cy="6858000"/>
  <p:notesSz cx="6797675" cy="9926638"/>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BC7A"/>
    <a:srgbClr val="E3EDDB"/>
    <a:srgbClr val="F3F7EF"/>
    <a:srgbClr val="41956D"/>
    <a:srgbClr val="BDD5AB"/>
    <a:srgbClr val="CDE8B2"/>
    <a:srgbClr val="DEF5CF"/>
    <a:srgbClr val="7DCB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9A523-D5FF-4825-8376-3021D3B3D4B8}" v="1" dt="2024-05-07T09:59:21.56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ne Bilgorajskie" userId="9e16441e71cabe7f" providerId="LiveId" clId="{66D9A523-D5FF-4825-8376-3021D3B3D4B8}"/>
    <pc:docChg chg="modSld">
      <pc:chgData name="Silne Bilgorajskie" userId="9e16441e71cabe7f" providerId="LiveId" clId="{66D9A523-D5FF-4825-8376-3021D3B3D4B8}" dt="2024-05-07T09:59:21.566" v="0" actId="14100"/>
      <pc:docMkLst>
        <pc:docMk/>
      </pc:docMkLst>
      <pc:sldChg chg="modSp">
        <pc:chgData name="Silne Bilgorajskie" userId="9e16441e71cabe7f" providerId="LiveId" clId="{66D9A523-D5FF-4825-8376-3021D3B3D4B8}" dt="2024-05-07T09:59:21.566" v="0" actId="14100"/>
        <pc:sldMkLst>
          <pc:docMk/>
          <pc:sldMk cId="2092226321" sldId="279"/>
        </pc:sldMkLst>
        <pc:graphicFrameChg chg="mod">
          <ac:chgData name="Silne Bilgorajskie" userId="9e16441e71cabe7f" providerId="LiveId" clId="{66D9A523-D5FF-4825-8376-3021D3B3D4B8}" dt="2024-05-07T09:59:21.566" v="0" actId="14100"/>
          <ac:graphicFrameMkLst>
            <pc:docMk/>
            <pc:sldMk cId="2092226321" sldId="279"/>
            <ac:graphicFrameMk id="12" creationId="{F090EFF7-D95E-D319-F6D9-4C9EF23DC233}"/>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812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807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155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31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1849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20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7076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003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499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196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85293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461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547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0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2A54C80-263E-416B-A8E0-580EDEADCBDC}"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5178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5/7/2024</a:t>
            </a:fld>
            <a:endParaRPr lang="en-US" dirty="0"/>
          </a:p>
        </p:txBody>
      </p:sp>
    </p:spTree>
    <p:extLst>
      <p:ext uri="{BB962C8B-B14F-4D97-AF65-F5344CB8AC3E}">
        <p14:creationId xmlns:p14="http://schemas.microsoft.com/office/powerpoint/2010/main" val="295016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94973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file:////Users/Lenovo1/Library/Group%20Containers/UBF8T346G9.ms/WebArchiveCopyPasteTempFiles/com.microsoft.Word/logo_poziom.p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silnebilgorajskie.p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Users/Lenovo1/Library/Group%20Containers/UBF8T346G9.ms/WebArchiveCopyPasteTempFiles/com.microsoft.Word/logo_poziom.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Users/Lenovo1/Library/Group%20Containers/UBF8T346G9.ms/WebArchiveCopyPasteTempFiles/com.microsoft.Word/logo_poziom.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file:////Users/Lenovo1/Library/Group%20Containers/UBF8T346G9.ms/WebArchiveCopyPasteTempFiles/com.microsoft.Word/logo_poziom.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Users/Lenovo1/Library/Group%20Containers/UBF8T346G9.ms/WebArchiveCopyPasteTempFiles/com.microsoft.Word/logo_poziom.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Users/Lenovo1/Library/Group%20Containers/UBF8T346G9.ms/WebArchiveCopyPasteTempFiles/com.microsoft.Word/logo_poziom.p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file:////Users/Lenovo1/Library/Group%20Containers/UBF8T346G9.ms/WebArchiveCopyPasteTempFiles/com.microsoft.Word/logo_poziom.p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5000">
              <a:schemeClr val="accent1">
                <a:lumMod val="45000"/>
                <a:lumOff val="55000"/>
              </a:schemeClr>
            </a:gs>
            <a:gs pos="2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F0F30-217F-D2DF-EF69-EE29258DFF3E}"/>
              </a:ext>
            </a:extLst>
          </p:cNvPr>
          <p:cNvSpPr>
            <a:spLocks noGrp="1"/>
          </p:cNvSpPr>
          <p:nvPr>
            <p:ph type="ctrTitle"/>
          </p:nvPr>
        </p:nvSpPr>
        <p:spPr>
          <a:xfrm>
            <a:off x="1784515" y="2031753"/>
            <a:ext cx="7766936" cy="967168"/>
          </a:xfrm>
        </p:spPr>
        <p:txBody>
          <a:bodyPr/>
          <a:lstStyle/>
          <a:p>
            <a:r>
              <a:rPr lang="pl-PL" dirty="0">
                <a:solidFill>
                  <a:schemeClr val="bg1">
                    <a:lumMod val="50000"/>
                  </a:schemeClr>
                </a:solidFill>
                <a:latin typeface="Aptos Display" panose="020B0004020202020204" pitchFamily="34" charset="0"/>
              </a:rPr>
              <a:t>Lokalna Grupa Działania</a:t>
            </a:r>
          </a:p>
        </p:txBody>
      </p:sp>
      <p:sp>
        <p:nvSpPr>
          <p:cNvPr id="3" name="Podtytuł 2">
            <a:extLst>
              <a:ext uri="{FF2B5EF4-FFF2-40B4-BE49-F238E27FC236}">
                <a16:creationId xmlns:a16="http://schemas.microsoft.com/office/drawing/2014/main" id="{A8C2FAA6-3D31-07C7-1948-04CF5BA838DC}"/>
              </a:ext>
            </a:extLst>
          </p:cNvPr>
          <p:cNvSpPr>
            <a:spLocks noGrp="1"/>
          </p:cNvSpPr>
          <p:nvPr>
            <p:ph type="subTitle" idx="1"/>
          </p:nvPr>
        </p:nvSpPr>
        <p:spPr>
          <a:xfrm>
            <a:off x="2733471" y="3098259"/>
            <a:ext cx="6521075" cy="1096899"/>
          </a:xfrm>
        </p:spPr>
        <p:txBody>
          <a:bodyPr>
            <a:noAutofit/>
          </a:bodyPr>
          <a:lstStyle/>
          <a:p>
            <a:r>
              <a:rPr lang="pl-PL" sz="6600" b="1" dirty="0">
                <a:solidFill>
                  <a:schemeClr val="accent2">
                    <a:lumMod val="75000"/>
                  </a:schemeClr>
                </a:solidFill>
                <a:effectLst>
                  <a:outerShdw blurRad="38100" dist="38100" dir="2700000" algn="tl">
                    <a:srgbClr val="000000">
                      <a:alpha val="43137"/>
                    </a:srgbClr>
                  </a:outerShdw>
                </a:effectLst>
                <a:latin typeface="Aptos Display" panose="020B0004020202020204" pitchFamily="34" charset="0"/>
              </a:rPr>
              <a:t>Silne Biłgorajskie</a:t>
            </a:r>
          </a:p>
        </p:txBody>
      </p:sp>
      <p:pic>
        <p:nvPicPr>
          <p:cNvPr id="4" name="Obraz 3">
            <a:extLst>
              <a:ext uri="{FF2B5EF4-FFF2-40B4-BE49-F238E27FC236}">
                <a16:creationId xmlns:a16="http://schemas.microsoft.com/office/drawing/2014/main" id="{22FE76A5-ABD6-3DB6-9E3B-AE3A6A9E5CF0}"/>
              </a:ext>
            </a:extLst>
          </p:cNvPr>
          <p:cNvPicPr>
            <a:picLocks noChangeAspect="1"/>
          </p:cNvPicPr>
          <p:nvPr/>
        </p:nvPicPr>
        <p:blipFill>
          <a:blip r:embed="rId3"/>
          <a:stretch>
            <a:fillRect/>
          </a:stretch>
        </p:blipFill>
        <p:spPr>
          <a:xfrm>
            <a:off x="522731" y="0"/>
            <a:ext cx="9145088" cy="1307638"/>
          </a:xfrm>
          <a:prstGeom prst="rect">
            <a:avLst/>
          </a:prstGeom>
        </p:spPr>
      </p:pic>
    </p:spTree>
    <p:custDataLst>
      <p:tags r:id="rId1"/>
    </p:custDataLst>
    <p:extLst>
      <p:ext uri="{BB962C8B-B14F-4D97-AF65-F5344CB8AC3E}">
        <p14:creationId xmlns:p14="http://schemas.microsoft.com/office/powerpoint/2010/main" val="165279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351957-6CD4-6B3B-EEB6-8B675B4506BE}"/>
              </a:ext>
            </a:extLst>
          </p:cNvPr>
          <p:cNvSpPr>
            <a:spLocks noGrp="1"/>
          </p:cNvSpPr>
          <p:nvPr>
            <p:ph type="title"/>
          </p:nvPr>
        </p:nvSpPr>
        <p:spPr>
          <a:xfrm>
            <a:off x="440267" y="1540933"/>
            <a:ext cx="8537402" cy="1320800"/>
          </a:xfrm>
        </p:spPr>
        <p:txBody>
          <a:bodyPr>
            <a:normAutofit/>
          </a:bodyPr>
          <a:lstStyle/>
          <a:p>
            <a:pPr algn="ctr"/>
            <a:r>
              <a:rPr lang="pl-PL" sz="5400" b="1" dirty="0">
                <a:solidFill>
                  <a:schemeClr val="accent2">
                    <a:lumMod val="75000"/>
                  </a:schemeClr>
                </a:solidFill>
              </a:rPr>
              <a:t>Budżet LSR</a:t>
            </a:r>
          </a:p>
        </p:txBody>
      </p:sp>
      <p:pic>
        <p:nvPicPr>
          <p:cNvPr id="4" name="Obraz 3" descr="Obraz zawierający Grafika, Czcionka, projekt graficzny, zrzut ekranu&#10;&#10;Opis wygenerowany automatycznie">
            <a:extLst>
              <a:ext uri="{FF2B5EF4-FFF2-40B4-BE49-F238E27FC236}">
                <a16:creationId xmlns:a16="http://schemas.microsoft.com/office/drawing/2014/main" id="{14A68E3F-3FF8-D6F0-3FD0-2B44CFE0ED4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0" y="67734"/>
            <a:ext cx="2565029" cy="60919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Lst>
        </p:spPr>
      </p:pic>
      <p:pic>
        <p:nvPicPr>
          <p:cNvPr id="12" name="Obraz 11">
            <a:extLst>
              <a:ext uri="{FF2B5EF4-FFF2-40B4-BE49-F238E27FC236}">
                <a16:creationId xmlns:a16="http://schemas.microsoft.com/office/drawing/2014/main" id="{BB6C2DC3-D332-FD5A-4046-FAD2EC14E88D}"/>
              </a:ext>
            </a:extLst>
          </p:cNvPr>
          <p:cNvPicPr>
            <a:picLocks noChangeAspect="1"/>
          </p:cNvPicPr>
          <p:nvPr/>
        </p:nvPicPr>
        <p:blipFill>
          <a:blip r:embed="rId4"/>
          <a:stretch>
            <a:fillRect/>
          </a:stretch>
        </p:blipFill>
        <p:spPr>
          <a:xfrm>
            <a:off x="465666" y="2921000"/>
            <a:ext cx="6802983" cy="3691468"/>
          </a:xfrm>
          <a:prstGeom prst="rect">
            <a:avLst/>
          </a:prstGeom>
          <a:effectLst>
            <a:softEdge rad="635000"/>
          </a:effectLst>
        </p:spPr>
      </p:pic>
    </p:spTree>
    <p:extLst>
      <p:ext uri="{BB962C8B-B14F-4D97-AF65-F5344CB8AC3E}">
        <p14:creationId xmlns:p14="http://schemas.microsoft.com/office/powerpoint/2010/main" val="427785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8A1F3708-F77F-843E-478C-57E3AFA0F7B7}"/>
              </a:ext>
            </a:extLst>
          </p:cNvPr>
          <p:cNvGraphicFramePr>
            <a:graphicFrameLocks noGrp="1"/>
          </p:cNvGraphicFramePr>
          <p:nvPr>
            <p:ph idx="1"/>
            <p:extLst>
              <p:ext uri="{D42A27DB-BD31-4B8C-83A1-F6EECF244321}">
                <p14:modId xmlns:p14="http://schemas.microsoft.com/office/powerpoint/2010/main" val="1352680202"/>
              </p:ext>
            </p:extLst>
          </p:nvPr>
        </p:nvGraphicFramePr>
        <p:xfrm>
          <a:off x="0" y="0"/>
          <a:ext cx="12191999" cy="6858002"/>
        </p:xfrm>
        <a:graphic>
          <a:graphicData uri="http://schemas.openxmlformats.org/drawingml/2006/table">
            <a:tbl>
              <a:tblPr firstRow="1" firstCol="1" lastRow="1" lastCol="1" bandCol="1">
                <a:tableStyleId>{5C22544A-7EE6-4342-B048-85BDC9FD1C3A}</a:tableStyleId>
              </a:tblPr>
              <a:tblGrid>
                <a:gridCol w="2896820">
                  <a:extLst>
                    <a:ext uri="{9D8B030D-6E8A-4147-A177-3AD203B41FA5}">
                      <a16:colId xmlns:a16="http://schemas.microsoft.com/office/drawing/2014/main" val="362874312"/>
                    </a:ext>
                  </a:extLst>
                </a:gridCol>
                <a:gridCol w="2177490">
                  <a:extLst>
                    <a:ext uri="{9D8B030D-6E8A-4147-A177-3AD203B41FA5}">
                      <a16:colId xmlns:a16="http://schemas.microsoft.com/office/drawing/2014/main" val="2649799659"/>
                    </a:ext>
                  </a:extLst>
                </a:gridCol>
                <a:gridCol w="2177490">
                  <a:extLst>
                    <a:ext uri="{9D8B030D-6E8A-4147-A177-3AD203B41FA5}">
                      <a16:colId xmlns:a16="http://schemas.microsoft.com/office/drawing/2014/main" val="200970267"/>
                    </a:ext>
                  </a:extLst>
                </a:gridCol>
                <a:gridCol w="2172615">
                  <a:extLst>
                    <a:ext uri="{9D8B030D-6E8A-4147-A177-3AD203B41FA5}">
                      <a16:colId xmlns:a16="http://schemas.microsoft.com/office/drawing/2014/main" val="1086562629"/>
                    </a:ext>
                  </a:extLst>
                </a:gridCol>
                <a:gridCol w="2767584">
                  <a:extLst>
                    <a:ext uri="{9D8B030D-6E8A-4147-A177-3AD203B41FA5}">
                      <a16:colId xmlns:a16="http://schemas.microsoft.com/office/drawing/2014/main" val="597302354"/>
                    </a:ext>
                  </a:extLst>
                </a:gridCol>
              </a:tblGrid>
              <a:tr h="577490">
                <a:tc gridSpan="5">
                  <a:txBody>
                    <a:bodyPr/>
                    <a:lstStyle/>
                    <a:p>
                      <a:pPr marL="67945" algn="ctr">
                        <a:lnSpc>
                          <a:spcPct val="107000"/>
                        </a:lnSpc>
                        <a:spcBef>
                          <a:spcPts val="20"/>
                        </a:spcBef>
                        <a:spcAft>
                          <a:spcPts val="800"/>
                        </a:spcAft>
                      </a:pPr>
                      <a:r>
                        <a:rPr lang="en-US" sz="1800" kern="0" dirty="0">
                          <a:solidFill>
                            <a:schemeClr val="tx1"/>
                          </a:solidFill>
                          <a:effectLst/>
                        </a:rPr>
                        <a:t>PLANOWANA</a:t>
                      </a:r>
                      <a:r>
                        <a:rPr lang="en-US" sz="1800" kern="0" spc="-15" dirty="0">
                          <a:solidFill>
                            <a:schemeClr val="tx1"/>
                          </a:solidFill>
                          <a:effectLst/>
                        </a:rPr>
                        <a:t> </a:t>
                      </a:r>
                      <a:r>
                        <a:rPr lang="en-US" sz="1800" kern="0" dirty="0">
                          <a:solidFill>
                            <a:schemeClr val="tx1"/>
                          </a:solidFill>
                          <a:effectLst/>
                        </a:rPr>
                        <a:t>WYSOKOŚĆ</a:t>
                      </a:r>
                      <a:r>
                        <a:rPr lang="en-US" sz="1800" kern="0" spc="-15" dirty="0">
                          <a:solidFill>
                            <a:schemeClr val="tx1"/>
                          </a:solidFill>
                          <a:effectLst/>
                        </a:rPr>
                        <a:t> </a:t>
                      </a:r>
                      <a:r>
                        <a:rPr lang="en-US" sz="1800" kern="0" dirty="0">
                          <a:solidFill>
                            <a:schemeClr val="tx1"/>
                          </a:solidFill>
                          <a:effectLst/>
                        </a:rPr>
                        <a:t>ŚRODKÓW</a:t>
                      </a:r>
                      <a:r>
                        <a:rPr lang="en-US" sz="1800" kern="0" spc="-20" dirty="0">
                          <a:solidFill>
                            <a:schemeClr val="tx1"/>
                          </a:solidFill>
                          <a:effectLst/>
                        </a:rPr>
                        <a:t> </a:t>
                      </a:r>
                      <a:r>
                        <a:rPr lang="en-US" sz="1800" kern="0" dirty="0">
                          <a:solidFill>
                            <a:schemeClr val="tx1"/>
                          </a:solidFill>
                          <a:effectLst/>
                        </a:rPr>
                        <a:t>NA WDRAŻANIE</a:t>
                      </a:r>
                      <a:r>
                        <a:rPr lang="en-US" sz="1800" kern="0" spc="-5" dirty="0">
                          <a:solidFill>
                            <a:schemeClr val="tx1"/>
                          </a:solidFill>
                          <a:effectLst/>
                        </a:rPr>
                        <a:t> </a:t>
                      </a:r>
                      <a:r>
                        <a:rPr lang="en-US" sz="1800" kern="0" dirty="0">
                          <a:solidFill>
                            <a:schemeClr val="tx1"/>
                          </a:solidFill>
                          <a:effectLst/>
                        </a:rPr>
                        <a:t>LSR</a:t>
                      </a:r>
                      <a:r>
                        <a:rPr lang="en-US" sz="1800" kern="0" spc="-20" dirty="0">
                          <a:solidFill>
                            <a:schemeClr val="tx1"/>
                          </a:solidFill>
                          <a:effectLst/>
                        </a:rPr>
                        <a:t> </a:t>
                      </a:r>
                      <a:r>
                        <a:rPr lang="en-US" sz="1800" kern="0" dirty="0">
                          <a:solidFill>
                            <a:schemeClr val="tx1"/>
                          </a:solidFill>
                          <a:effectLst/>
                        </a:rPr>
                        <a:t>I</a:t>
                      </a:r>
                      <a:r>
                        <a:rPr lang="en-US" sz="1800" kern="0" spc="-20" dirty="0">
                          <a:solidFill>
                            <a:schemeClr val="tx1"/>
                          </a:solidFill>
                          <a:effectLst/>
                        </a:rPr>
                        <a:t> </a:t>
                      </a:r>
                      <a:r>
                        <a:rPr lang="en-US" sz="1800" kern="0" dirty="0">
                          <a:solidFill>
                            <a:schemeClr val="tx1"/>
                          </a:solidFill>
                          <a:effectLst/>
                        </a:rPr>
                        <a:t>ZARZĄDZANIE</a:t>
                      </a:r>
                      <a:r>
                        <a:rPr lang="en-US" sz="1800" kern="0" spc="-10" dirty="0">
                          <a:solidFill>
                            <a:schemeClr val="tx1"/>
                          </a:solidFill>
                          <a:effectLst/>
                        </a:rPr>
                        <a:t> </a:t>
                      </a:r>
                      <a:r>
                        <a:rPr lang="en-US" sz="1800" kern="0" dirty="0">
                          <a:solidFill>
                            <a:schemeClr val="tx1"/>
                          </a:solidFill>
                          <a:effectLst/>
                        </a:rPr>
                        <a:t>LSR</a:t>
                      </a:r>
                      <a:endParaRPr lang="pl-P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450747520"/>
                  </a:ext>
                </a:extLst>
              </a:tr>
              <a:tr h="575567">
                <a:tc rowSpan="2">
                  <a:txBody>
                    <a:bodyPr/>
                    <a:lstStyle/>
                    <a:p>
                      <a:pPr marL="67945" algn="ctr">
                        <a:lnSpc>
                          <a:spcPct val="107000"/>
                        </a:lnSpc>
                        <a:spcBef>
                          <a:spcPts val="5"/>
                        </a:spcBef>
                        <a:spcAft>
                          <a:spcPts val="800"/>
                        </a:spcAft>
                      </a:pPr>
                      <a:r>
                        <a:rPr lang="en-US" sz="1200" kern="0" dirty="0" err="1">
                          <a:solidFill>
                            <a:schemeClr val="tx1"/>
                          </a:solidFill>
                          <a:effectLst/>
                        </a:rPr>
                        <a:t>Zakres</a:t>
                      </a:r>
                      <a:r>
                        <a:rPr lang="en-US" sz="1200" kern="0" spc="-20" dirty="0">
                          <a:solidFill>
                            <a:schemeClr val="tx1"/>
                          </a:solidFill>
                          <a:effectLst/>
                        </a:rPr>
                        <a:t> </a:t>
                      </a:r>
                      <a:r>
                        <a:rPr lang="en-US" sz="1200" kern="0" dirty="0" err="1">
                          <a:solidFill>
                            <a:schemeClr val="tx1"/>
                          </a:solidFill>
                          <a:effectLst/>
                        </a:rPr>
                        <a:t>wsparcia</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gridSpan="3">
                  <a:txBody>
                    <a:bodyPr/>
                    <a:lstStyle/>
                    <a:p>
                      <a:pPr marL="66040" algn="ctr">
                        <a:lnSpc>
                          <a:spcPct val="107000"/>
                        </a:lnSpc>
                        <a:spcBef>
                          <a:spcPts val="5"/>
                        </a:spcBef>
                        <a:spcAft>
                          <a:spcPts val="800"/>
                        </a:spcAft>
                      </a:pPr>
                      <a:r>
                        <a:rPr lang="en-US" sz="1600" kern="0" dirty="0">
                          <a:solidFill>
                            <a:schemeClr val="tx1"/>
                          </a:solidFill>
                          <a:effectLst/>
                        </a:rPr>
                        <a:t>Program/</a:t>
                      </a:r>
                      <a:r>
                        <a:rPr lang="en-US" sz="1600" kern="0" dirty="0" err="1">
                          <a:solidFill>
                            <a:schemeClr val="tx1"/>
                          </a:solidFill>
                          <a:effectLst/>
                        </a:rPr>
                        <a:t>Fundusz</a:t>
                      </a:r>
                      <a:endParaRPr lang="pl-PL"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pl-PL"/>
                    </a:p>
                  </a:txBody>
                  <a:tcPr/>
                </a:tc>
                <a:tc hMerge="1">
                  <a:txBody>
                    <a:bodyPr/>
                    <a:lstStyle/>
                    <a:p>
                      <a:endParaRPr lang="pl-PL"/>
                    </a:p>
                  </a:txBody>
                  <a:tcPr/>
                </a:tc>
                <a:tc rowSpan="2">
                  <a:txBody>
                    <a:bodyPr/>
                    <a:lstStyle/>
                    <a:p>
                      <a:pPr marL="69215" marR="86360" algn="ctr">
                        <a:lnSpc>
                          <a:spcPct val="115000"/>
                        </a:lnSpc>
                        <a:spcAft>
                          <a:spcPts val="800"/>
                        </a:spcAft>
                      </a:pPr>
                      <a:r>
                        <a:rPr lang="en-US" sz="1200" kern="0" dirty="0" err="1">
                          <a:solidFill>
                            <a:schemeClr val="tx1"/>
                          </a:solidFill>
                          <a:effectLst/>
                        </a:rPr>
                        <a:t>Środki</a:t>
                      </a:r>
                      <a:r>
                        <a:rPr lang="en-US" sz="1200" kern="0" spc="-70" dirty="0">
                          <a:solidFill>
                            <a:schemeClr val="tx1"/>
                          </a:solidFill>
                          <a:effectLst/>
                        </a:rPr>
                        <a:t> </a:t>
                      </a:r>
                      <a:r>
                        <a:rPr lang="en-US" sz="1200" kern="0" dirty="0" err="1">
                          <a:solidFill>
                            <a:schemeClr val="tx1"/>
                          </a:solidFill>
                          <a:effectLst/>
                        </a:rPr>
                        <a:t>ogółem</a:t>
                      </a:r>
                      <a:r>
                        <a:rPr lang="en-US" sz="1200" kern="0" spc="-255" dirty="0">
                          <a:solidFill>
                            <a:schemeClr val="tx1"/>
                          </a:solidFill>
                          <a:effectLst/>
                        </a:rPr>
                        <a:t> </a:t>
                      </a:r>
                      <a:r>
                        <a:rPr lang="en-US" sz="1200" kern="0" dirty="0">
                          <a:solidFill>
                            <a:schemeClr val="tx1"/>
                          </a:solidFill>
                          <a:effectLst/>
                        </a:rPr>
                        <a:t>(EUR)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5636000"/>
                  </a:ext>
                </a:extLst>
              </a:tr>
              <a:tr h="575567">
                <a:tc vMerge="1">
                  <a:txBody>
                    <a:bodyPr/>
                    <a:lstStyle/>
                    <a:p>
                      <a:endParaRPr lang="pl-PL"/>
                    </a:p>
                  </a:txBody>
                  <a:tcPr/>
                </a:tc>
                <a:tc>
                  <a:txBody>
                    <a:bodyPr/>
                    <a:lstStyle/>
                    <a:p>
                      <a:pPr marL="66040" algn="ctr">
                        <a:lnSpc>
                          <a:spcPct val="107000"/>
                        </a:lnSpc>
                        <a:spcBef>
                          <a:spcPts val="5"/>
                        </a:spcBef>
                        <a:spcAft>
                          <a:spcPts val="800"/>
                        </a:spcAft>
                      </a:pPr>
                      <a:r>
                        <a:rPr lang="en-US" sz="1200" kern="0">
                          <a:solidFill>
                            <a:schemeClr val="tx1"/>
                          </a:solidFill>
                          <a:effectLst/>
                        </a:rPr>
                        <a:t>PS</a:t>
                      </a:r>
                      <a:r>
                        <a:rPr lang="en-US" sz="1200" kern="0" spc="-15">
                          <a:solidFill>
                            <a:schemeClr val="tx1"/>
                          </a:solidFill>
                          <a:effectLst/>
                        </a:rPr>
                        <a:t> </a:t>
                      </a:r>
                      <a:r>
                        <a:rPr lang="en-US" sz="1200" kern="0">
                          <a:solidFill>
                            <a:schemeClr val="tx1"/>
                          </a:solidFill>
                          <a:effectLst/>
                        </a:rPr>
                        <a:t>WPR</a:t>
                      </a:r>
                      <a:endParaRPr lang="pl-PL"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67945" algn="ctr">
                        <a:lnSpc>
                          <a:spcPct val="107000"/>
                        </a:lnSpc>
                        <a:spcBef>
                          <a:spcPts val="5"/>
                        </a:spcBef>
                        <a:spcAft>
                          <a:spcPts val="800"/>
                        </a:spcAft>
                      </a:pPr>
                      <a:r>
                        <a:rPr lang="en-US" sz="1200" kern="0" dirty="0">
                          <a:solidFill>
                            <a:schemeClr val="tx1"/>
                          </a:solidFill>
                          <a:effectLst/>
                        </a:rPr>
                        <a:t>EFRR*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66040" algn="ctr">
                        <a:lnSpc>
                          <a:spcPct val="107000"/>
                        </a:lnSpc>
                        <a:spcBef>
                          <a:spcPts val="5"/>
                        </a:spcBef>
                        <a:spcAft>
                          <a:spcPts val="800"/>
                        </a:spcAft>
                      </a:pPr>
                      <a:r>
                        <a:rPr lang="en-US" sz="1200" kern="0" dirty="0">
                          <a:solidFill>
                            <a:schemeClr val="tx1"/>
                          </a:solidFill>
                          <a:effectLst/>
                        </a:rPr>
                        <a:t>EFS+*</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endParaRPr lang="pl-PL"/>
                    </a:p>
                  </a:txBody>
                  <a:tcPr/>
                </a:tc>
                <a:extLst>
                  <a:ext uri="{0D108BD9-81ED-4DB2-BD59-A6C34878D82A}">
                    <a16:rowId xmlns:a16="http://schemas.microsoft.com/office/drawing/2014/main" val="135647979"/>
                  </a:ext>
                </a:extLst>
              </a:tr>
              <a:tr h="1568159">
                <a:tc>
                  <a:txBody>
                    <a:bodyPr/>
                    <a:lstStyle/>
                    <a:p>
                      <a:pPr marL="67945" marR="217170" algn="ctr">
                        <a:lnSpc>
                          <a:spcPct val="107000"/>
                        </a:lnSpc>
                        <a:spcAft>
                          <a:spcPts val="800"/>
                        </a:spcAft>
                      </a:pPr>
                      <a:r>
                        <a:rPr lang="en-US" sz="1200" kern="0" dirty="0" err="1">
                          <a:solidFill>
                            <a:schemeClr val="tx1"/>
                          </a:solidFill>
                          <a:effectLst/>
                        </a:rPr>
                        <a:t>Wdrażanie</a:t>
                      </a:r>
                      <a:r>
                        <a:rPr lang="en-US" sz="1200" kern="0" dirty="0">
                          <a:solidFill>
                            <a:schemeClr val="tx1"/>
                          </a:solidFill>
                          <a:effectLst/>
                        </a:rPr>
                        <a:t> LSR</a:t>
                      </a:r>
                      <a:endParaRPr lang="pl-PL" sz="1200" kern="100" dirty="0">
                        <a:solidFill>
                          <a:schemeClr val="tx1"/>
                        </a:solidFill>
                        <a:effectLst/>
                      </a:endParaRPr>
                    </a:p>
                    <a:p>
                      <a:pPr marL="67945" marR="217170" algn="ctr">
                        <a:lnSpc>
                          <a:spcPct val="107000"/>
                        </a:lnSpc>
                        <a:spcAft>
                          <a:spcPts val="800"/>
                        </a:spcAft>
                      </a:pPr>
                      <a:r>
                        <a:rPr lang="en-US" sz="1200" kern="0" dirty="0">
                          <a:solidFill>
                            <a:schemeClr val="tx1"/>
                          </a:solidFill>
                          <a:effectLst/>
                        </a:rPr>
                        <a:t>(art. 34 </a:t>
                      </a:r>
                      <a:r>
                        <a:rPr lang="en-US" sz="1200" kern="0" dirty="0" err="1">
                          <a:solidFill>
                            <a:schemeClr val="tx1"/>
                          </a:solidFill>
                          <a:effectLst/>
                        </a:rPr>
                        <a:t>ust</a:t>
                      </a:r>
                      <a:r>
                        <a:rPr lang="en-US" sz="1200" kern="0" dirty="0">
                          <a:solidFill>
                            <a:schemeClr val="tx1"/>
                          </a:solidFill>
                          <a:effectLst/>
                        </a:rPr>
                        <a:t>. 1 lit. b</a:t>
                      </a:r>
                      <a:r>
                        <a:rPr lang="en-US" sz="1200" kern="0" spc="-260" dirty="0">
                          <a:solidFill>
                            <a:schemeClr val="tx1"/>
                          </a:solidFill>
                          <a:effectLst/>
                        </a:rPr>
                        <a:t> </a:t>
                      </a:r>
                      <a:r>
                        <a:rPr lang="en-US" sz="1200" kern="0" dirty="0" err="1">
                          <a:solidFill>
                            <a:schemeClr val="tx1"/>
                          </a:solidFill>
                          <a:effectLst/>
                        </a:rPr>
                        <a:t>rozporządzenia</a:t>
                      </a:r>
                      <a:r>
                        <a:rPr lang="en-US" sz="1200" kern="0" dirty="0">
                          <a:solidFill>
                            <a:schemeClr val="tx1"/>
                          </a:solidFill>
                          <a:effectLst/>
                        </a:rPr>
                        <a:t> nr</a:t>
                      </a:r>
                      <a:r>
                        <a:rPr lang="en-US" sz="1200" kern="0" spc="-260" dirty="0">
                          <a:solidFill>
                            <a:schemeClr val="tx1"/>
                          </a:solidFill>
                          <a:effectLst/>
                        </a:rPr>
                        <a:t> </a:t>
                      </a:r>
                      <a:r>
                        <a:rPr lang="en-US" sz="1200" kern="0" dirty="0">
                          <a:solidFill>
                            <a:schemeClr val="tx1"/>
                          </a:solidFill>
                          <a:effectLst/>
                        </a:rPr>
                        <a:t>2021/1060)</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n-US" sz="1200" kern="0" dirty="0">
                          <a:solidFill>
                            <a:schemeClr val="tx1"/>
                          </a:solidFill>
                          <a:effectLst/>
                        </a:rPr>
                        <a:t>2 250 000,00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dirty="0">
                          <a:solidFill>
                            <a:schemeClr val="tx1"/>
                          </a:solidFill>
                          <a:effectLst/>
                        </a:rPr>
                        <a:t>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dirty="0">
                          <a:solidFill>
                            <a:schemeClr val="tx1"/>
                          </a:solidFill>
                          <a:effectLst/>
                        </a:rPr>
                        <a:t>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dirty="0">
                          <a:solidFill>
                            <a:schemeClr val="tx1"/>
                          </a:solidFill>
                          <a:effectLst/>
                        </a:rPr>
                        <a:t>2 250 000,00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656826891"/>
                  </a:ext>
                </a:extLst>
              </a:tr>
              <a:tr h="1565275">
                <a:tc>
                  <a:txBody>
                    <a:bodyPr/>
                    <a:lstStyle/>
                    <a:p>
                      <a:pPr marL="67945" marR="232410" algn="ctr">
                        <a:lnSpc>
                          <a:spcPct val="107000"/>
                        </a:lnSpc>
                        <a:spcAft>
                          <a:spcPts val="800"/>
                        </a:spcAft>
                      </a:pPr>
                      <a:r>
                        <a:rPr lang="en-US" sz="1200" kern="0" dirty="0" err="1">
                          <a:solidFill>
                            <a:schemeClr val="tx1"/>
                          </a:solidFill>
                          <a:effectLst/>
                        </a:rPr>
                        <a:t>Zarządzanie</a:t>
                      </a:r>
                      <a:r>
                        <a:rPr lang="en-US" sz="1200" kern="0" dirty="0">
                          <a:solidFill>
                            <a:schemeClr val="tx1"/>
                          </a:solidFill>
                          <a:effectLst/>
                        </a:rPr>
                        <a:t> LSR</a:t>
                      </a:r>
                      <a:endParaRPr lang="pl-PL" sz="1200" kern="100" dirty="0">
                        <a:solidFill>
                          <a:schemeClr val="tx1"/>
                        </a:solidFill>
                        <a:effectLst/>
                      </a:endParaRPr>
                    </a:p>
                    <a:p>
                      <a:pPr marL="67945" marR="232410" algn="ctr">
                        <a:lnSpc>
                          <a:spcPct val="107000"/>
                        </a:lnSpc>
                        <a:spcAft>
                          <a:spcPts val="800"/>
                        </a:spcAft>
                      </a:pPr>
                      <a:r>
                        <a:rPr lang="en-US" sz="1200" kern="0" dirty="0">
                          <a:solidFill>
                            <a:schemeClr val="tx1"/>
                          </a:solidFill>
                          <a:effectLst/>
                        </a:rPr>
                        <a:t>(art. 34 </a:t>
                      </a:r>
                      <a:r>
                        <a:rPr lang="en-US" sz="1200" kern="0" dirty="0" err="1">
                          <a:solidFill>
                            <a:schemeClr val="tx1"/>
                          </a:solidFill>
                          <a:effectLst/>
                        </a:rPr>
                        <a:t>ust</a:t>
                      </a:r>
                      <a:r>
                        <a:rPr lang="en-US" sz="1200" kern="0" dirty="0">
                          <a:solidFill>
                            <a:schemeClr val="tx1"/>
                          </a:solidFill>
                          <a:effectLst/>
                        </a:rPr>
                        <a:t>. 1 lit. c</a:t>
                      </a:r>
                      <a:r>
                        <a:rPr lang="en-US" sz="1200" kern="0" spc="-260" dirty="0">
                          <a:solidFill>
                            <a:schemeClr val="tx1"/>
                          </a:solidFill>
                          <a:effectLst/>
                        </a:rPr>
                        <a:t> </a:t>
                      </a:r>
                      <a:r>
                        <a:rPr lang="en-US" sz="1200" kern="0" dirty="0" err="1">
                          <a:solidFill>
                            <a:schemeClr val="tx1"/>
                          </a:solidFill>
                          <a:effectLst/>
                        </a:rPr>
                        <a:t>rozporządzenia</a:t>
                      </a:r>
                      <a:r>
                        <a:rPr lang="en-US" sz="1200" kern="0" dirty="0">
                          <a:solidFill>
                            <a:schemeClr val="tx1"/>
                          </a:solidFill>
                          <a:effectLst/>
                        </a:rPr>
                        <a:t> nr</a:t>
                      </a:r>
                      <a:r>
                        <a:rPr lang="en-US" sz="1200" kern="0" spc="-260" dirty="0">
                          <a:solidFill>
                            <a:schemeClr val="tx1"/>
                          </a:solidFill>
                          <a:effectLst/>
                        </a:rPr>
                        <a:t> </a:t>
                      </a:r>
                      <a:r>
                        <a:rPr lang="en-US" sz="1200" kern="0" dirty="0">
                          <a:solidFill>
                            <a:schemeClr val="tx1"/>
                          </a:solidFill>
                          <a:effectLst/>
                        </a:rPr>
                        <a:t>2021/1060)</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n-US" sz="1200" kern="0" dirty="0">
                          <a:solidFill>
                            <a:schemeClr val="tx1"/>
                          </a:solidFill>
                          <a:effectLst/>
                        </a:rPr>
                        <a:t>512 500,00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dirty="0">
                          <a:solidFill>
                            <a:schemeClr val="tx1"/>
                          </a:solidFill>
                          <a:effectLst/>
                        </a:rPr>
                        <a:t>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dirty="0">
                          <a:solidFill>
                            <a:schemeClr val="tx1"/>
                          </a:solidFill>
                          <a:effectLst/>
                        </a:rPr>
                        <a:t>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dirty="0">
                          <a:solidFill>
                            <a:schemeClr val="tx1"/>
                          </a:solidFill>
                          <a:effectLst/>
                        </a:rPr>
                        <a:t>512 500,00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21742439"/>
                  </a:ext>
                </a:extLst>
              </a:tr>
              <a:tr h="1041596">
                <a:tc>
                  <a:txBody>
                    <a:bodyPr/>
                    <a:lstStyle/>
                    <a:p>
                      <a:pPr marL="67945" algn="ctr">
                        <a:lnSpc>
                          <a:spcPct val="107000"/>
                        </a:lnSpc>
                        <a:spcBef>
                          <a:spcPts val="20"/>
                        </a:spcBef>
                        <a:spcAft>
                          <a:spcPts val="800"/>
                        </a:spcAft>
                      </a:pPr>
                      <a:r>
                        <a:rPr lang="en-US" sz="1200" kern="0" dirty="0" err="1">
                          <a:solidFill>
                            <a:schemeClr val="tx1"/>
                          </a:solidFill>
                          <a:effectLst/>
                        </a:rPr>
                        <a:t>Razem</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n-US" sz="1200" kern="0" dirty="0">
                          <a:solidFill>
                            <a:schemeClr val="tx1"/>
                          </a:solidFill>
                          <a:effectLst/>
                        </a:rPr>
                        <a:t>2 762 500,00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dirty="0">
                          <a:solidFill>
                            <a:schemeClr val="tx1"/>
                          </a:solidFill>
                          <a:effectLst/>
                        </a:rPr>
                        <a:t>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a:solidFill>
                            <a:schemeClr val="tx1"/>
                          </a:solidFill>
                          <a:effectLst/>
                        </a:rPr>
                        <a:t>0,00 EUR</a:t>
                      </a:r>
                      <a:endParaRPr lang="pl-PL"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kern="0" dirty="0">
                          <a:solidFill>
                            <a:schemeClr val="tx1"/>
                          </a:solidFill>
                          <a:effectLst/>
                        </a:rPr>
                        <a:t>2 762 500,00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568565195"/>
                  </a:ext>
                </a:extLst>
              </a:tr>
              <a:tr h="954348">
                <a:tc gridSpan="5">
                  <a:txBody>
                    <a:bodyPr/>
                    <a:lstStyle/>
                    <a:p>
                      <a:pPr marL="67945" marR="394335" algn="ctr">
                        <a:lnSpc>
                          <a:spcPct val="107000"/>
                        </a:lnSpc>
                        <a:spcBef>
                          <a:spcPts val="5"/>
                        </a:spcBef>
                        <a:spcAft>
                          <a:spcPts val="800"/>
                        </a:spcAft>
                      </a:pPr>
                      <a:r>
                        <a:rPr lang="en-US" sz="1200" kern="0" dirty="0">
                          <a:solidFill>
                            <a:schemeClr val="tx1"/>
                          </a:solidFill>
                          <a:effectLst/>
                        </a:rPr>
                        <a:t>* </a:t>
                      </a:r>
                      <a:r>
                        <a:rPr lang="en-US" sz="1200" kern="0" dirty="0" err="1">
                          <a:solidFill>
                            <a:schemeClr val="tx1"/>
                          </a:solidFill>
                          <a:effectLst/>
                        </a:rPr>
                        <a:t>Wysokość</a:t>
                      </a:r>
                      <a:r>
                        <a:rPr lang="en-US" sz="1200" kern="0" dirty="0">
                          <a:solidFill>
                            <a:schemeClr val="tx1"/>
                          </a:solidFill>
                          <a:effectLst/>
                        </a:rPr>
                        <a:t> </a:t>
                      </a:r>
                      <a:r>
                        <a:rPr lang="en-US" sz="1200" kern="0" dirty="0" err="1">
                          <a:solidFill>
                            <a:schemeClr val="tx1"/>
                          </a:solidFill>
                          <a:effectLst/>
                        </a:rPr>
                        <a:t>środków</a:t>
                      </a:r>
                      <a:r>
                        <a:rPr lang="en-US" sz="1200" kern="0" dirty="0">
                          <a:solidFill>
                            <a:schemeClr val="tx1"/>
                          </a:solidFill>
                          <a:effectLst/>
                        </a:rPr>
                        <a:t> </a:t>
                      </a:r>
                      <a:r>
                        <a:rPr lang="en-US" sz="1200" kern="0" dirty="0" err="1">
                          <a:solidFill>
                            <a:schemeClr val="tx1"/>
                          </a:solidFill>
                          <a:effectLst/>
                        </a:rPr>
                        <a:t>danego</a:t>
                      </a:r>
                      <a:r>
                        <a:rPr lang="en-US" sz="1200" kern="0" dirty="0">
                          <a:solidFill>
                            <a:schemeClr val="tx1"/>
                          </a:solidFill>
                          <a:effectLst/>
                        </a:rPr>
                        <a:t> </a:t>
                      </a:r>
                      <a:r>
                        <a:rPr lang="en-US" sz="1200" kern="0" dirty="0" err="1">
                          <a:solidFill>
                            <a:schemeClr val="tx1"/>
                          </a:solidFill>
                          <a:effectLst/>
                        </a:rPr>
                        <a:t>funduszu</a:t>
                      </a:r>
                      <a:r>
                        <a:rPr lang="en-US" sz="1200" kern="0" dirty="0">
                          <a:solidFill>
                            <a:schemeClr val="tx1"/>
                          </a:solidFill>
                          <a:effectLst/>
                        </a:rPr>
                        <a:t> </a:t>
                      </a:r>
                      <a:r>
                        <a:rPr lang="en-US" sz="1200" kern="0" dirty="0" err="1">
                          <a:solidFill>
                            <a:schemeClr val="tx1"/>
                          </a:solidFill>
                          <a:effectLst/>
                        </a:rPr>
                        <a:t>na</a:t>
                      </a:r>
                      <a:r>
                        <a:rPr lang="en-US" sz="1200" kern="0" dirty="0">
                          <a:solidFill>
                            <a:schemeClr val="tx1"/>
                          </a:solidFill>
                          <a:effectLst/>
                        </a:rPr>
                        <a:t> RLKS </a:t>
                      </a:r>
                      <a:r>
                        <a:rPr lang="en-US" sz="1200" kern="0" dirty="0" err="1">
                          <a:solidFill>
                            <a:schemeClr val="tx1"/>
                          </a:solidFill>
                          <a:effectLst/>
                        </a:rPr>
                        <a:t>dostępnych</a:t>
                      </a:r>
                      <a:r>
                        <a:rPr lang="en-US" sz="1200" kern="0" dirty="0">
                          <a:solidFill>
                            <a:schemeClr val="tx1"/>
                          </a:solidFill>
                          <a:effectLst/>
                        </a:rPr>
                        <a:t> </a:t>
                      </a:r>
                      <a:r>
                        <a:rPr lang="en-US" sz="1200" kern="0" dirty="0" err="1">
                          <a:solidFill>
                            <a:schemeClr val="tx1"/>
                          </a:solidFill>
                          <a:effectLst/>
                        </a:rPr>
                        <a:t>dla</a:t>
                      </a:r>
                      <a:r>
                        <a:rPr lang="en-US" sz="1200" kern="0" dirty="0">
                          <a:solidFill>
                            <a:schemeClr val="tx1"/>
                          </a:solidFill>
                          <a:effectLst/>
                        </a:rPr>
                        <a:t> LGD w </a:t>
                      </a:r>
                      <a:r>
                        <a:rPr lang="en-US" sz="1200" kern="0" dirty="0" err="1">
                          <a:solidFill>
                            <a:schemeClr val="tx1"/>
                          </a:solidFill>
                          <a:effectLst/>
                        </a:rPr>
                        <a:t>danym</a:t>
                      </a:r>
                      <a:r>
                        <a:rPr lang="en-US" sz="1200" kern="0" dirty="0">
                          <a:solidFill>
                            <a:schemeClr val="tx1"/>
                          </a:solidFill>
                          <a:effectLst/>
                        </a:rPr>
                        <a:t> </a:t>
                      </a:r>
                      <a:r>
                        <a:rPr lang="en-US" sz="1200" kern="0" dirty="0" err="1">
                          <a:solidFill>
                            <a:schemeClr val="tx1"/>
                          </a:solidFill>
                          <a:effectLst/>
                        </a:rPr>
                        <a:t>województwie</a:t>
                      </a:r>
                      <a:r>
                        <a:rPr lang="en-US" sz="1200" kern="0" dirty="0">
                          <a:solidFill>
                            <a:schemeClr val="tx1"/>
                          </a:solidFill>
                          <a:effectLst/>
                        </a:rPr>
                        <a:t> </a:t>
                      </a:r>
                      <a:r>
                        <a:rPr lang="en-US" sz="1200" kern="0" dirty="0" err="1">
                          <a:solidFill>
                            <a:schemeClr val="tx1"/>
                          </a:solidFill>
                          <a:effectLst/>
                        </a:rPr>
                        <a:t>będzie</a:t>
                      </a:r>
                      <a:r>
                        <a:rPr lang="en-US" sz="1200" kern="0" dirty="0">
                          <a:solidFill>
                            <a:schemeClr val="tx1"/>
                          </a:solidFill>
                          <a:effectLst/>
                        </a:rPr>
                        <a:t> </a:t>
                      </a:r>
                      <a:r>
                        <a:rPr lang="en-US" sz="1200" kern="0" dirty="0" err="1">
                          <a:solidFill>
                            <a:schemeClr val="tx1"/>
                          </a:solidFill>
                          <a:effectLst/>
                        </a:rPr>
                        <a:t>wyższa</a:t>
                      </a:r>
                      <a:r>
                        <a:rPr lang="en-US" sz="1200" kern="0" dirty="0">
                          <a:solidFill>
                            <a:schemeClr val="tx1"/>
                          </a:solidFill>
                          <a:effectLst/>
                        </a:rPr>
                        <a:t> o</a:t>
                      </a:r>
                      <a:r>
                        <a:rPr lang="en-US" sz="1200" kern="0" spc="-215" dirty="0">
                          <a:solidFill>
                            <a:schemeClr val="tx1"/>
                          </a:solidFill>
                          <a:effectLst/>
                        </a:rPr>
                        <a:t> </a:t>
                      </a:r>
                      <a:r>
                        <a:rPr lang="en-US" sz="1200" kern="0" dirty="0" err="1">
                          <a:solidFill>
                            <a:schemeClr val="tx1"/>
                          </a:solidFill>
                          <a:effectLst/>
                        </a:rPr>
                        <a:t>wartość</a:t>
                      </a:r>
                      <a:r>
                        <a:rPr lang="en-US" sz="1200" kern="0" spc="-10" dirty="0">
                          <a:solidFill>
                            <a:schemeClr val="tx1"/>
                          </a:solidFill>
                          <a:effectLst/>
                        </a:rPr>
                        <a:t> </a:t>
                      </a:r>
                      <a:r>
                        <a:rPr lang="en-US" sz="1200" kern="0" dirty="0" err="1">
                          <a:solidFill>
                            <a:schemeClr val="tx1"/>
                          </a:solidFill>
                          <a:effectLst/>
                        </a:rPr>
                        <a:t>wkładu</a:t>
                      </a:r>
                      <a:r>
                        <a:rPr lang="en-US" sz="1200" kern="0" spc="-5" dirty="0">
                          <a:solidFill>
                            <a:schemeClr val="tx1"/>
                          </a:solidFill>
                          <a:effectLst/>
                        </a:rPr>
                        <a:t> </a:t>
                      </a:r>
                      <a:r>
                        <a:rPr lang="en-US" sz="1200" kern="0" dirty="0" err="1">
                          <a:solidFill>
                            <a:schemeClr val="tx1"/>
                          </a:solidFill>
                          <a:effectLst/>
                        </a:rPr>
                        <a:t>krajowego</a:t>
                      </a:r>
                      <a:r>
                        <a:rPr lang="en-US" sz="1200" kern="0" dirty="0">
                          <a:solidFill>
                            <a:schemeClr val="tx1"/>
                          </a:solidFill>
                          <a:effectLst/>
                        </a:rPr>
                        <a:t>,</a:t>
                      </a:r>
                      <a:r>
                        <a:rPr lang="en-US" sz="1200" kern="0" spc="-5" dirty="0">
                          <a:solidFill>
                            <a:schemeClr val="tx1"/>
                          </a:solidFill>
                          <a:effectLst/>
                        </a:rPr>
                        <a:t> </a:t>
                      </a:r>
                      <a:r>
                        <a:rPr lang="en-US" sz="1200" kern="0" dirty="0" err="1">
                          <a:solidFill>
                            <a:schemeClr val="tx1"/>
                          </a:solidFill>
                          <a:effectLst/>
                        </a:rPr>
                        <a:t>którego</a:t>
                      </a:r>
                      <a:r>
                        <a:rPr lang="en-US" sz="1200" kern="0" spc="20" dirty="0">
                          <a:solidFill>
                            <a:schemeClr val="tx1"/>
                          </a:solidFill>
                          <a:effectLst/>
                        </a:rPr>
                        <a:t> </a:t>
                      </a:r>
                      <a:r>
                        <a:rPr lang="en-US" sz="1200" kern="0" dirty="0" err="1">
                          <a:solidFill>
                            <a:schemeClr val="tx1"/>
                          </a:solidFill>
                          <a:effectLst/>
                        </a:rPr>
                        <a:t>procentowy</a:t>
                      </a:r>
                      <a:r>
                        <a:rPr lang="en-US" sz="1200" kern="0" spc="-5" dirty="0">
                          <a:solidFill>
                            <a:schemeClr val="tx1"/>
                          </a:solidFill>
                          <a:effectLst/>
                        </a:rPr>
                        <a:t> </a:t>
                      </a:r>
                      <a:r>
                        <a:rPr lang="en-US" sz="1200" kern="0" dirty="0" err="1">
                          <a:solidFill>
                            <a:schemeClr val="tx1"/>
                          </a:solidFill>
                          <a:effectLst/>
                        </a:rPr>
                        <a:t>udział</a:t>
                      </a:r>
                      <a:r>
                        <a:rPr lang="en-US" sz="1200" kern="0" spc="-5" dirty="0">
                          <a:solidFill>
                            <a:schemeClr val="tx1"/>
                          </a:solidFill>
                          <a:effectLst/>
                        </a:rPr>
                        <a:t> </a:t>
                      </a:r>
                      <a:r>
                        <a:rPr lang="en-US" sz="1200" kern="0" dirty="0">
                          <a:solidFill>
                            <a:schemeClr val="tx1"/>
                          </a:solidFill>
                          <a:effectLst/>
                        </a:rPr>
                        <a:t>w</a:t>
                      </a:r>
                      <a:r>
                        <a:rPr lang="en-US" sz="1200" kern="0" spc="-10" dirty="0">
                          <a:solidFill>
                            <a:schemeClr val="tx1"/>
                          </a:solidFill>
                          <a:effectLst/>
                        </a:rPr>
                        <a:t> </a:t>
                      </a:r>
                      <a:r>
                        <a:rPr lang="en-US" sz="1200" kern="0" dirty="0" err="1">
                          <a:solidFill>
                            <a:schemeClr val="tx1"/>
                          </a:solidFill>
                          <a:effectLst/>
                        </a:rPr>
                        <a:t>tej</a:t>
                      </a:r>
                      <a:r>
                        <a:rPr lang="en-US" sz="1200" kern="0" spc="-20" dirty="0">
                          <a:solidFill>
                            <a:schemeClr val="tx1"/>
                          </a:solidFill>
                          <a:effectLst/>
                        </a:rPr>
                        <a:t> </a:t>
                      </a:r>
                      <a:r>
                        <a:rPr lang="en-US" sz="1200" kern="0" dirty="0" err="1">
                          <a:solidFill>
                            <a:schemeClr val="tx1"/>
                          </a:solidFill>
                          <a:effectLst/>
                        </a:rPr>
                        <a:t>kwocie</a:t>
                      </a:r>
                      <a:r>
                        <a:rPr lang="en-US" sz="1200" kern="0" dirty="0">
                          <a:solidFill>
                            <a:schemeClr val="tx1"/>
                          </a:solidFill>
                          <a:effectLst/>
                        </a:rPr>
                        <a:t> jest</a:t>
                      </a:r>
                      <a:r>
                        <a:rPr lang="en-US" sz="1200" kern="0" spc="-10" dirty="0">
                          <a:solidFill>
                            <a:schemeClr val="tx1"/>
                          </a:solidFill>
                          <a:effectLst/>
                        </a:rPr>
                        <a:t> </a:t>
                      </a:r>
                      <a:r>
                        <a:rPr lang="en-US" sz="1200" kern="0" dirty="0" err="1">
                          <a:solidFill>
                            <a:schemeClr val="tx1"/>
                          </a:solidFill>
                          <a:effectLst/>
                        </a:rPr>
                        <a:t>określony</a:t>
                      </a:r>
                      <a:r>
                        <a:rPr lang="en-US" sz="1200" kern="0" spc="5" dirty="0">
                          <a:solidFill>
                            <a:schemeClr val="tx1"/>
                          </a:solidFill>
                          <a:effectLst/>
                        </a:rPr>
                        <a:t> </a:t>
                      </a:r>
                      <a:r>
                        <a:rPr lang="en-US" sz="1200" kern="0" dirty="0" err="1">
                          <a:solidFill>
                            <a:schemeClr val="tx1"/>
                          </a:solidFill>
                          <a:effectLst/>
                        </a:rPr>
                        <a:t>dla</a:t>
                      </a:r>
                      <a:r>
                        <a:rPr lang="en-US" sz="1200" kern="0" dirty="0">
                          <a:solidFill>
                            <a:schemeClr val="tx1"/>
                          </a:solidFill>
                          <a:effectLst/>
                        </a:rPr>
                        <a:t> </a:t>
                      </a:r>
                      <a:r>
                        <a:rPr lang="en-US" sz="1200" kern="0" dirty="0" err="1">
                          <a:solidFill>
                            <a:schemeClr val="tx1"/>
                          </a:solidFill>
                          <a:effectLst/>
                        </a:rPr>
                        <a:t>danego</a:t>
                      </a:r>
                      <a:r>
                        <a:rPr lang="en-US" sz="1200" kern="0" spc="-5" dirty="0">
                          <a:solidFill>
                            <a:schemeClr val="tx1"/>
                          </a:solidFill>
                          <a:effectLst/>
                        </a:rPr>
                        <a:t> </a:t>
                      </a:r>
                      <a:r>
                        <a:rPr lang="en-US" sz="1200" kern="0" dirty="0">
                          <a:solidFill>
                            <a:schemeClr val="tx1"/>
                          </a:solidFill>
                          <a:effectLst/>
                        </a:rPr>
                        <a:t>FEW.</a:t>
                      </a:r>
                      <a:endParaRPr lang="pl-PL" sz="1200" kern="100" dirty="0">
                        <a:solidFill>
                          <a:schemeClr val="tx1"/>
                        </a:solidFill>
                        <a:effectLst/>
                      </a:endParaRPr>
                    </a:p>
                    <a:p>
                      <a:pPr marL="67945" algn="ctr">
                        <a:lnSpc>
                          <a:spcPct val="107000"/>
                        </a:lnSpc>
                        <a:spcAft>
                          <a:spcPts val="800"/>
                        </a:spcAft>
                      </a:pPr>
                      <a:r>
                        <a:rPr lang="en-US" sz="1200" kern="0" dirty="0">
                          <a:solidFill>
                            <a:schemeClr val="tx1"/>
                          </a:solidFill>
                          <a:effectLst/>
                        </a:rPr>
                        <a:t>**</a:t>
                      </a:r>
                      <a:r>
                        <a:rPr lang="en-US" sz="1200" kern="0" spc="-20" dirty="0">
                          <a:solidFill>
                            <a:schemeClr val="tx1"/>
                          </a:solidFill>
                          <a:effectLst/>
                        </a:rPr>
                        <a:t> </a:t>
                      </a:r>
                      <a:r>
                        <a:rPr lang="en-US" sz="1200" kern="0" dirty="0">
                          <a:solidFill>
                            <a:schemeClr val="tx1"/>
                          </a:solidFill>
                          <a:effectLst/>
                        </a:rPr>
                        <a:t>W</a:t>
                      </a:r>
                      <a:r>
                        <a:rPr lang="en-US" sz="1200" kern="0" spc="-15" dirty="0">
                          <a:solidFill>
                            <a:schemeClr val="tx1"/>
                          </a:solidFill>
                          <a:effectLst/>
                        </a:rPr>
                        <a:t> </a:t>
                      </a:r>
                      <a:r>
                        <a:rPr lang="en-US" sz="1200" kern="0" dirty="0" err="1">
                          <a:solidFill>
                            <a:schemeClr val="tx1"/>
                          </a:solidFill>
                          <a:effectLst/>
                        </a:rPr>
                        <a:t>wierszu</a:t>
                      </a:r>
                      <a:r>
                        <a:rPr lang="en-US" sz="1200" kern="0" spc="-10" dirty="0">
                          <a:solidFill>
                            <a:schemeClr val="tx1"/>
                          </a:solidFill>
                          <a:effectLst/>
                        </a:rPr>
                        <a:t> </a:t>
                      </a:r>
                      <a:r>
                        <a:rPr lang="en-US" sz="1200" kern="0" dirty="0" err="1">
                          <a:solidFill>
                            <a:schemeClr val="tx1"/>
                          </a:solidFill>
                          <a:effectLst/>
                        </a:rPr>
                        <a:t>odpowiadającemu</a:t>
                      </a:r>
                      <a:r>
                        <a:rPr lang="en-US" sz="1200" kern="0" spc="-15" dirty="0">
                          <a:solidFill>
                            <a:schemeClr val="tx1"/>
                          </a:solidFill>
                          <a:effectLst/>
                        </a:rPr>
                        <a:t> </a:t>
                      </a:r>
                      <a:r>
                        <a:rPr lang="en-US" sz="1200" kern="0" dirty="0" err="1">
                          <a:solidFill>
                            <a:schemeClr val="tx1"/>
                          </a:solidFill>
                          <a:effectLst/>
                        </a:rPr>
                        <a:t>danemu</a:t>
                      </a:r>
                      <a:r>
                        <a:rPr lang="en-US" sz="1200" kern="0" spc="-25" dirty="0">
                          <a:solidFill>
                            <a:schemeClr val="tx1"/>
                          </a:solidFill>
                          <a:effectLst/>
                        </a:rPr>
                        <a:t> </a:t>
                      </a:r>
                      <a:r>
                        <a:rPr lang="en-US" sz="1200" kern="0" dirty="0">
                          <a:solidFill>
                            <a:schemeClr val="tx1"/>
                          </a:solidFill>
                          <a:effectLst/>
                        </a:rPr>
                        <a:t>EFSI,</a:t>
                      </a:r>
                      <a:r>
                        <a:rPr lang="en-US" sz="1200" kern="0" spc="-15" dirty="0">
                          <a:solidFill>
                            <a:schemeClr val="tx1"/>
                          </a:solidFill>
                          <a:effectLst/>
                        </a:rPr>
                        <a:t> </a:t>
                      </a:r>
                      <a:r>
                        <a:rPr lang="en-US" sz="1200" kern="0" dirty="0">
                          <a:solidFill>
                            <a:schemeClr val="tx1"/>
                          </a:solidFill>
                          <a:effectLst/>
                        </a:rPr>
                        <a:t>z</a:t>
                      </a:r>
                      <a:r>
                        <a:rPr lang="en-US" sz="1200" kern="0" spc="-15" dirty="0">
                          <a:solidFill>
                            <a:schemeClr val="tx1"/>
                          </a:solidFill>
                          <a:effectLst/>
                        </a:rPr>
                        <a:t> </a:t>
                      </a:r>
                      <a:r>
                        <a:rPr lang="en-US" sz="1200" kern="0" dirty="0" err="1">
                          <a:solidFill>
                            <a:schemeClr val="tx1"/>
                          </a:solidFill>
                          <a:effectLst/>
                        </a:rPr>
                        <a:t>którego</a:t>
                      </a:r>
                      <a:r>
                        <a:rPr lang="en-US" sz="1200" kern="0" spc="-15" dirty="0">
                          <a:solidFill>
                            <a:schemeClr val="tx1"/>
                          </a:solidFill>
                          <a:effectLst/>
                        </a:rPr>
                        <a:t> </a:t>
                      </a:r>
                      <a:r>
                        <a:rPr lang="en-US" sz="1200" kern="0" dirty="0">
                          <a:solidFill>
                            <a:schemeClr val="tx1"/>
                          </a:solidFill>
                          <a:effectLst/>
                        </a:rPr>
                        <a:t>LSR</a:t>
                      </a:r>
                      <a:r>
                        <a:rPr lang="en-US" sz="1200" kern="0" spc="-20" dirty="0">
                          <a:solidFill>
                            <a:schemeClr val="tx1"/>
                          </a:solidFill>
                          <a:effectLst/>
                        </a:rPr>
                        <a:t> </a:t>
                      </a:r>
                      <a:r>
                        <a:rPr lang="en-US" sz="1200" kern="0" dirty="0" err="1">
                          <a:solidFill>
                            <a:schemeClr val="tx1"/>
                          </a:solidFill>
                          <a:effectLst/>
                        </a:rPr>
                        <a:t>nie</a:t>
                      </a:r>
                      <a:r>
                        <a:rPr lang="en-US" sz="1200" kern="0" spc="-10" dirty="0">
                          <a:solidFill>
                            <a:schemeClr val="tx1"/>
                          </a:solidFill>
                          <a:effectLst/>
                        </a:rPr>
                        <a:t> </a:t>
                      </a:r>
                      <a:r>
                        <a:rPr lang="en-US" sz="1200" kern="0" dirty="0" err="1">
                          <a:solidFill>
                            <a:schemeClr val="tx1"/>
                          </a:solidFill>
                          <a:effectLst/>
                        </a:rPr>
                        <a:t>będzie</a:t>
                      </a:r>
                      <a:r>
                        <a:rPr lang="en-US" sz="1200" kern="0" spc="-15" dirty="0">
                          <a:solidFill>
                            <a:schemeClr val="tx1"/>
                          </a:solidFill>
                          <a:effectLst/>
                        </a:rPr>
                        <a:t> </a:t>
                      </a:r>
                      <a:r>
                        <a:rPr lang="en-US" sz="1200" kern="0" dirty="0" err="1">
                          <a:solidFill>
                            <a:schemeClr val="tx1"/>
                          </a:solidFill>
                          <a:effectLst/>
                        </a:rPr>
                        <a:t>finansowana</a:t>
                      </a:r>
                      <a:r>
                        <a:rPr lang="en-US" sz="1200" kern="0" dirty="0">
                          <a:solidFill>
                            <a:schemeClr val="tx1"/>
                          </a:solidFill>
                          <a:effectLst/>
                        </a:rPr>
                        <a:t>,</a:t>
                      </a:r>
                      <a:r>
                        <a:rPr lang="en-US" sz="1200" kern="0" spc="-15" dirty="0">
                          <a:solidFill>
                            <a:schemeClr val="tx1"/>
                          </a:solidFill>
                          <a:effectLst/>
                        </a:rPr>
                        <a:t> </a:t>
                      </a:r>
                      <a:r>
                        <a:rPr lang="en-US" sz="1200" kern="0" dirty="0" err="1">
                          <a:solidFill>
                            <a:schemeClr val="tx1"/>
                          </a:solidFill>
                          <a:effectLst/>
                        </a:rPr>
                        <a:t>należy</a:t>
                      </a:r>
                      <a:r>
                        <a:rPr lang="en-US" sz="1200" kern="0" spc="-10" dirty="0">
                          <a:solidFill>
                            <a:schemeClr val="tx1"/>
                          </a:solidFill>
                          <a:effectLst/>
                        </a:rPr>
                        <a:t> </a:t>
                      </a:r>
                      <a:r>
                        <a:rPr lang="en-US" sz="1200" kern="0" dirty="0" err="1">
                          <a:solidFill>
                            <a:schemeClr val="tx1"/>
                          </a:solidFill>
                          <a:effectLst/>
                        </a:rPr>
                        <a:t>wstawić</a:t>
                      </a:r>
                      <a:r>
                        <a:rPr lang="en-US" sz="1200" kern="0" spc="-15" dirty="0">
                          <a:solidFill>
                            <a:schemeClr val="tx1"/>
                          </a:solidFill>
                          <a:effectLst/>
                        </a:rPr>
                        <a:t> </a:t>
                      </a:r>
                      <a:r>
                        <a:rPr lang="en-US" sz="1200" kern="0" dirty="0" err="1">
                          <a:solidFill>
                            <a:schemeClr val="tx1"/>
                          </a:solidFill>
                          <a:effectLst/>
                        </a:rPr>
                        <a:t>wartość</a:t>
                      </a:r>
                      <a:r>
                        <a:rPr lang="en-US" sz="1200" kern="0" spc="-15" dirty="0">
                          <a:solidFill>
                            <a:schemeClr val="tx1"/>
                          </a:solidFill>
                          <a:effectLst/>
                        </a:rPr>
                        <a:t> </a:t>
                      </a:r>
                      <a:r>
                        <a:rPr lang="en-US" sz="1200" kern="0" dirty="0">
                          <a:solidFill>
                            <a:schemeClr val="tx1"/>
                          </a:solidFill>
                          <a:effectLst/>
                        </a:rPr>
                        <a:t>„0”.</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910159226"/>
                  </a:ext>
                </a:extLst>
              </a:tr>
            </a:tbl>
          </a:graphicData>
        </a:graphic>
      </p:graphicFrame>
    </p:spTree>
    <p:extLst>
      <p:ext uri="{BB962C8B-B14F-4D97-AF65-F5344CB8AC3E}">
        <p14:creationId xmlns:p14="http://schemas.microsoft.com/office/powerpoint/2010/main" val="11071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A130D3-2C2E-23A2-F35E-FAD253FBF25E}"/>
              </a:ext>
            </a:extLst>
          </p:cNvPr>
          <p:cNvSpPr>
            <a:spLocks noGrp="1"/>
          </p:cNvSpPr>
          <p:nvPr>
            <p:ph type="title"/>
          </p:nvPr>
        </p:nvSpPr>
        <p:spPr>
          <a:xfrm>
            <a:off x="804083" y="256990"/>
            <a:ext cx="8596668" cy="2205553"/>
          </a:xfrm>
        </p:spPr>
        <p:txBody>
          <a:bodyPr>
            <a:noAutofit/>
          </a:bodyPr>
          <a:lstStyle/>
          <a:p>
            <a:r>
              <a:rPr lang="pl-PL" sz="4800" b="1" dirty="0">
                <a:solidFill>
                  <a:schemeClr val="accent2">
                    <a:lumMod val="75000"/>
                  </a:schemeClr>
                </a:solidFill>
              </a:rPr>
              <a:t>Plan naboru wniosków na 2024r.</a:t>
            </a:r>
          </a:p>
        </p:txBody>
      </p:sp>
      <p:pic>
        <p:nvPicPr>
          <p:cNvPr id="4" name="Symbol zastępczy zawartości 3">
            <a:extLst>
              <a:ext uri="{FF2B5EF4-FFF2-40B4-BE49-F238E27FC236}">
                <a16:creationId xmlns:a16="http://schemas.microsoft.com/office/drawing/2014/main" id="{2E1C893C-37DE-7CB0-E134-E6EADEABDC92}"/>
              </a:ext>
            </a:extLst>
          </p:cNvPr>
          <p:cNvPicPr>
            <a:picLocks noGrp="1" noChangeAspect="1"/>
          </p:cNvPicPr>
          <p:nvPr>
            <p:ph idx="1"/>
          </p:nvPr>
        </p:nvPicPr>
        <p:blipFill>
          <a:blip r:embed="rId2"/>
          <a:stretch>
            <a:fillRect/>
          </a:stretch>
        </p:blipFill>
        <p:spPr>
          <a:xfrm>
            <a:off x="489458" y="2988807"/>
            <a:ext cx="5472449" cy="3869193"/>
          </a:xfrm>
          <a:prstGeom prst="rect">
            <a:avLst/>
          </a:prstGeom>
          <a:effectLst>
            <a:softEdge rad="317500"/>
          </a:effectLst>
        </p:spPr>
      </p:pic>
    </p:spTree>
    <p:extLst>
      <p:ext uri="{BB962C8B-B14F-4D97-AF65-F5344CB8AC3E}">
        <p14:creationId xmlns:p14="http://schemas.microsoft.com/office/powerpoint/2010/main" val="159686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iekt 11">
            <a:extLst>
              <a:ext uri="{FF2B5EF4-FFF2-40B4-BE49-F238E27FC236}">
                <a16:creationId xmlns:a16="http://schemas.microsoft.com/office/drawing/2014/main" id="{F090EFF7-D95E-D319-F6D9-4C9EF23DC233}"/>
              </a:ext>
            </a:extLst>
          </p:cNvPr>
          <p:cNvGraphicFramePr>
            <a:graphicFrameLocks noChangeAspect="1"/>
          </p:cNvGraphicFramePr>
          <p:nvPr>
            <p:extLst>
              <p:ext uri="{D42A27DB-BD31-4B8C-83A1-F6EECF244321}">
                <p14:modId xmlns:p14="http://schemas.microsoft.com/office/powerpoint/2010/main" val="757445171"/>
              </p:ext>
            </p:extLst>
          </p:nvPr>
        </p:nvGraphicFramePr>
        <p:xfrm>
          <a:off x="379378" y="277289"/>
          <a:ext cx="10651787" cy="5925103"/>
        </p:xfrm>
        <a:graphic>
          <a:graphicData uri="http://schemas.openxmlformats.org/presentationml/2006/ole">
            <mc:AlternateContent xmlns:mc="http://schemas.openxmlformats.org/markup-compatibility/2006">
              <mc:Choice xmlns:v="urn:schemas-microsoft-com:vml" Requires="v">
                <p:oleObj name="Document" r:id="rId2" imgW="10009539" imgH="6409947" progId="Word.Document.12">
                  <p:embed/>
                </p:oleObj>
              </mc:Choice>
              <mc:Fallback>
                <p:oleObj name="Document" r:id="rId2" imgW="10009539" imgH="6409947" progId="Word.Document.12">
                  <p:embed/>
                  <p:pic>
                    <p:nvPicPr>
                      <p:cNvPr id="12" name="Obiekt 11">
                        <a:extLst>
                          <a:ext uri="{FF2B5EF4-FFF2-40B4-BE49-F238E27FC236}">
                            <a16:creationId xmlns:a16="http://schemas.microsoft.com/office/drawing/2014/main" id="{F090EFF7-D95E-D319-F6D9-4C9EF23DC233}"/>
                          </a:ext>
                        </a:extLst>
                      </p:cNvPr>
                      <p:cNvPicPr/>
                      <p:nvPr/>
                    </p:nvPicPr>
                    <p:blipFill>
                      <a:blip r:embed="rId3"/>
                      <a:stretch>
                        <a:fillRect/>
                      </a:stretch>
                    </p:blipFill>
                    <p:spPr>
                      <a:xfrm>
                        <a:off x="379378" y="277289"/>
                        <a:ext cx="10651787" cy="5925103"/>
                      </a:xfrm>
                      <a:prstGeom prst="rect">
                        <a:avLst/>
                      </a:prstGeom>
                    </p:spPr>
                  </p:pic>
                </p:oleObj>
              </mc:Fallback>
            </mc:AlternateContent>
          </a:graphicData>
        </a:graphic>
      </p:graphicFrame>
    </p:spTree>
    <p:extLst>
      <p:ext uri="{BB962C8B-B14F-4D97-AF65-F5344CB8AC3E}">
        <p14:creationId xmlns:p14="http://schemas.microsoft.com/office/powerpoint/2010/main" val="209222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B986AE-F5E2-66C4-755E-5EDBD95CEE59}"/>
              </a:ext>
            </a:extLst>
          </p:cNvPr>
          <p:cNvSpPr>
            <a:spLocks noGrp="1"/>
          </p:cNvSpPr>
          <p:nvPr>
            <p:ph type="title"/>
          </p:nvPr>
        </p:nvSpPr>
        <p:spPr>
          <a:xfrm>
            <a:off x="1148114" y="1198076"/>
            <a:ext cx="8596668" cy="1320800"/>
          </a:xfrm>
        </p:spPr>
        <p:txBody>
          <a:bodyPr>
            <a:normAutofit/>
          </a:bodyPr>
          <a:lstStyle/>
          <a:p>
            <a:r>
              <a:rPr lang="pl-PL" sz="5400" b="1" dirty="0">
                <a:solidFill>
                  <a:schemeClr val="accent2">
                    <a:lumMod val="75000"/>
                  </a:schemeClr>
                </a:solidFill>
              </a:rPr>
              <a:t>DZIĘKUJEMY ZA UWAGĘ </a:t>
            </a:r>
          </a:p>
        </p:txBody>
      </p:sp>
      <p:pic>
        <p:nvPicPr>
          <p:cNvPr id="4" name="Symbol zastępczy zawartości 3">
            <a:extLst>
              <a:ext uri="{FF2B5EF4-FFF2-40B4-BE49-F238E27FC236}">
                <a16:creationId xmlns:a16="http://schemas.microsoft.com/office/drawing/2014/main" id="{098D010D-C1E8-CF28-14D0-51201ED11E68}"/>
              </a:ext>
            </a:extLst>
          </p:cNvPr>
          <p:cNvPicPr>
            <a:picLocks noGrp="1" noChangeAspect="1"/>
          </p:cNvPicPr>
          <p:nvPr>
            <p:ph idx="1"/>
          </p:nvPr>
        </p:nvPicPr>
        <p:blipFill>
          <a:blip r:embed="rId2"/>
          <a:stretch>
            <a:fillRect/>
          </a:stretch>
        </p:blipFill>
        <p:spPr>
          <a:xfrm>
            <a:off x="3441435" y="2305897"/>
            <a:ext cx="4010025" cy="2962275"/>
          </a:xfrm>
          <a:prstGeom prst="rect">
            <a:avLst/>
          </a:prstGeom>
        </p:spPr>
      </p:pic>
      <p:sp>
        <p:nvSpPr>
          <p:cNvPr id="3" name="pole tekstowe 2">
            <a:extLst>
              <a:ext uri="{FF2B5EF4-FFF2-40B4-BE49-F238E27FC236}">
                <a16:creationId xmlns:a16="http://schemas.microsoft.com/office/drawing/2014/main" id="{84CCEF96-E789-3019-A49C-0B0E6CCE828B}"/>
              </a:ext>
            </a:extLst>
          </p:cNvPr>
          <p:cNvSpPr txBox="1"/>
          <p:nvPr/>
        </p:nvSpPr>
        <p:spPr>
          <a:xfrm>
            <a:off x="2723071" y="5866208"/>
            <a:ext cx="6745857" cy="3709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l-PL" dirty="0">
                <a:solidFill>
                  <a:schemeClr val="accent2">
                    <a:lumMod val="75000"/>
                  </a:schemeClr>
                </a:solidFill>
                <a:hlinkClick r:id="rId3">
                  <a:extLst>
                    <a:ext uri="{A12FA001-AC4F-418D-AE19-62706E023703}">
                      <ahyp:hlinkClr xmlns:ahyp="http://schemas.microsoft.com/office/drawing/2018/hyperlinkcolor" val="tx"/>
                    </a:ext>
                  </a:extLst>
                </a:hlinkClick>
              </a:rPr>
              <a:t>Strona internetowa LGD: www.silnebilgorajskie.pl</a:t>
            </a:r>
            <a:r>
              <a:rPr lang="pl-PL" dirty="0">
                <a:solidFill>
                  <a:schemeClr val="accent2">
                    <a:lumMod val="75000"/>
                  </a:schemeClr>
                </a:solidFill>
              </a:rPr>
              <a:t> </a:t>
            </a:r>
          </a:p>
        </p:txBody>
      </p:sp>
      <p:sp>
        <p:nvSpPr>
          <p:cNvPr id="5" name="pole tekstowe 4">
            <a:extLst>
              <a:ext uri="{FF2B5EF4-FFF2-40B4-BE49-F238E27FC236}">
                <a16:creationId xmlns:a16="http://schemas.microsoft.com/office/drawing/2014/main" id="{07A98347-7D7B-F25A-BCE5-236A61885404}"/>
              </a:ext>
            </a:extLst>
          </p:cNvPr>
          <p:cNvSpPr txBox="1"/>
          <p:nvPr/>
        </p:nvSpPr>
        <p:spPr>
          <a:xfrm>
            <a:off x="3719465" y="5475258"/>
            <a:ext cx="4753070" cy="369332"/>
          </a:xfrm>
          <a:prstGeom prst="rect">
            <a:avLst/>
          </a:prstGeom>
          <a:noFill/>
        </p:spPr>
        <p:txBody>
          <a:bodyPr wrap="square" rtlCol="0">
            <a:spAutoFit/>
          </a:bodyPr>
          <a:lstStyle/>
          <a:p>
            <a:r>
              <a:rPr lang="pl-PL" dirty="0">
                <a:solidFill>
                  <a:schemeClr val="accent2">
                    <a:lumMod val="75000"/>
                  </a:schemeClr>
                </a:solidFill>
              </a:rPr>
              <a:t>Tel. 537080225 / 882170478</a:t>
            </a:r>
          </a:p>
        </p:txBody>
      </p:sp>
    </p:spTree>
    <p:extLst>
      <p:ext uri="{BB962C8B-B14F-4D97-AF65-F5344CB8AC3E}">
        <p14:creationId xmlns:p14="http://schemas.microsoft.com/office/powerpoint/2010/main" val="94641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ED80FC-87F6-9184-8BA8-4D8788B2FF9A}"/>
              </a:ext>
            </a:extLst>
          </p:cNvPr>
          <p:cNvSpPr>
            <a:spLocks noGrp="1"/>
          </p:cNvSpPr>
          <p:nvPr>
            <p:ph type="title"/>
          </p:nvPr>
        </p:nvSpPr>
        <p:spPr>
          <a:xfrm>
            <a:off x="677334" y="305002"/>
            <a:ext cx="8596668" cy="770467"/>
          </a:xfrm>
        </p:spPr>
        <p:txBody>
          <a:bodyPr/>
          <a:lstStyle/>
          <a:p>
            <a:pPr algn="r"/>
            <a:r>
              <a:rPr lang="pl-PL" b="1" dirty="0">
                <a:solidFill>
                  <a:schemeClr val="accent2">
                    <a:lumMod val="75000"/>
                  </a:schemeClr>
                </a:solidFill>
              </a:rPr>
              <a:t>Czym jest LGD?</a:t>
            </a:r>
          </a:p>
        </p:txBody>
      </p:sp>
      <p:sp>
        <p:nvSpPr>
          <p:cNvPr id="3" name="Symbol zastępczy zawartości 2">
            <a:extLst>
              <a:ext uri="{FF2B5EF4-FFF2-40B4-BE49-F238E27FC236}">
                <a16:creationId xmlns:a16="http://schemas.microsoft.com/office/drawing/2014/main" id="{F0423134-2E48-FDA3-FDF9-941A9C341C76}"/>
              </a:ext>
            </a:extLst>
          </p:cNvPr>
          <p:cNvSpPr>
            <a:spLocks noGrp="1"/>
          </p:cNvSpPr>
          <p:nvPr>
            <p:ph idx="1"/>
          </p:nvPr>
        </p:nvSpPr>
        <p:spPr>
          <a:xfrm>
            <a:off x="677334" y="1024062"/>
            <a:ext cx="8596668" cy="5224338"/>
          </a:xfrm>
        </p:spPr>
        <p:txBody>
          <a:bodyPr>
            <a:normAutofit fontScale="92500" lnSpcReduction="10000"/>
          </a:bodyPr>
          <a:lstStyle/>
          <a:p>
            <a:r>
              <a:rPr lang="pl-PL" dirty="0"/>
              <a:t>Lokalne Grupy Działania (LGD) to swego rodzaju organizacje partnerstwa terytorialnego, których zadaniem jest utworzenie oraz realizacja Lokalnej Strategii Rozwoju (LSR). Jednym z głównych założeń wspomnianej strategii jest rozwój lokalnej przedsiębiorczości (dotyczy to mieszkańców terenów objętych daną Grupą Działania), wspierany poprzez organizację licznych programów umożliwiających między innymi pozyskanie dotacji na otwarcie firmy lub dofinansowanie na rozwój istniejącego przedsiębiorstwa. </a:t>
            </a:r>
          </a:p>
          <a:p>
            <a:r>
              <a:rPr lang="pl-PL" dirty="0"/>
              <a:t>Stowarzyszenia te funkcjonują wyłącznie na terenach wiejskich oraz miejsko- wiejskich, gdzie liczba mieszkańców w danej miejscowości nie przekracza 20000 mieszkańców.</a:t>
            </a:r>
          </a:p>
          <a:p>
            <a:r>
              <a:rPr kumimoji="0" lang="pl-P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Lokalne Grupy Działania ogłaszają również nabory na działania dla ogółu społeczności lokalnej np. małe/ duże granty, o które mogą również wnioskować zarówno osoby fizyczne jak i fundacje, stowarzyszenia, domy kultury, KGW, OSP oraz inne jednostki pożytku publicznego</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pl-PL" sz="2400" b="1" i="1" u="none" strike="noStrike" kern="1200" cap="none" spc="0" normalizeH="0" baseline="0" noProof="0" dirty="0">
              <a:ln>
                <a:noFill/>
              </a:ln>
              <a:solidFill>
                <a:srgbClr val="54A021">
                  <a:lumMod val="75000"/>
                </a:srgb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pl-PL" sz="2400" b="1" i="1" u="none" strike="noStrike" kern="1200" cap="none" spc="0" normalizeH="0" baseline="0" noProof="0" dirty="0">
                <a:ln>
                  <a:noFill/>
                </a:ln>
                <a:solidFill>
                  <a:srgbClr val="54A021">
                    <a:lumMod val="75000"/>
                  </a:srgbClr>
                </a:solidFill>
                <a:effectLst/>
                <a:uLnTx/>
                <a:uFillTx/>
                <a:latin typeface="Trebuchet MS" panose="020B0603020202020204"/>
                <a:ea typeface="+mn-ea"/>
                <a:cs typeface="+mn-cs"/>
              </a:rPr>
              <a:t>Chcemy budować nasz powiat, będziemy wspierać mieszkańców i samorządy!</a:t>
            </a:r>
          </a:p>
          <a:p>
            <a:pPr marL="0" indent="0">
              <a:buNone/>
            </a:pPr>
            <a:endParaRPr lang="pl-PL" dirty="0"/>
          </a:p>
        </p:txBody>
      </p:sp>
      <p:pic>
        <p:nvPicPr>
          <p:cNvPr id="4" name="Obraz 3" descr="Obraz zawierający Grafika, Czcionka, projekt graficzny, zrzut ekranu&#10;&#10;Opis wygenerowany automatycznie">
            <a:extLst>
              <a:ext uri="{FF2B5EF4-FFF2-40B4-BE49-F238E27FC236}">
                <a16:creationId xmlns:a16="http://schemas.microsoft.com/office/drawing/2014/main" id="{A88EE673-7643-47C7-A362-250C9183E49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33867" y="405"/>
            <a:ext cx="2565029" cy="60919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5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7750B9-AB06-93CE-D876-5A5E559776F1}"/>
              </a:ext>
            </a:extLst>
          </p:cNvPr>
          <p:cNvSpPr>
            <a:spLocks noGrp="1"/>
          </p:cNvSpPr>
          <p:nvPr>
            <p:ph type="title"/>
          </p:nvPr>
        </p:nvSpPr>
        <p:spPr/>
        <p:txBody>
          <a:bodyPr/>
          <a:lstStyle/>
          <a:p>
            <a:pPr algn="r"/>
            <a:r>
              <a:rPr lang="pl-PL" b="1" dirty="0">
                <a:solidFill>
                  <a:schemeClr val="accent2">
                    <a:lumMod val="75000"/>
                  </a:schemeClr>
                </a:solidFill>
              </a:rPr>
              <a:t>O nas </a:t>
            </a:r>
          </a:p>
        </p:txBody>
      </p:sp>
      <p:sp>
        <p:nvSpPr>
          <p:cNvPr id="3" name="Symbol zastępczy zawartości 2">
            <a:extLst>
              <a:ext uri="{FF2B5EF4-FFF2-40B4-BE49-F238E27FC236}">
                <a16:creationId xmlns:a16="http://schemas.microsoft.com/office/drawing/2014/main" id="{53D82BB8-0840-ABF5-3937-741328F6B58A}"/>
              </a:ext>
            </a:extLst>
          </p:cNvPr>
          <p:cNvSpPr>
            <a:spLocks noGrp="1"/>
          </p:cNvSpPr>
          <p:nvPr>
            <p:ph idx="1"/>
          </p:nvPr>
        </p:nvSpPr>
        <p:spPr>
          <a:xfrm>
            <a:off x="677334" y="1728788"/>
            <a:ext cx="8596668" cy="3880773"/>
          </a:xfrm>
        </p:spPr>
        <p:txBody>
          <a:bodyPr>
            <a:normAutofit/>
          </a:bodyPr>
          <a:lstStyle/>
          <a:p>
            <a:r>
              <a:rPr lang="pl-PL" dirty="0"/>
              <a:t>Stowarzyszenie Lokalna Grupa Działania „ Silne Biłgorajskie” tworzy 94 członków z 13 gmin województwa lubelskiego, objętych obszarem LGD </a:t>
            </a:r>
            <a:br>
              <a:rPr lang="pl-PL" dirty="0"/>
            </a:br>
            <a:r>
              <a:rPr lang="pl-PL" dirty="0"/>
              <a:t>(12 gmin powiatu biłgorajskiego, 1 gmina powiatu zamojskiego).</a:t>
            </a:r>
          </a:p>
          <a:p>
            <a:r>
              <a:rPr lang="pl-PL" dirty="0"/>
              <a:t>Skład członków ukonstytuował się w taki sposób, że zapewnia reprezentatywność zarówno, jeśli chodzi o sektory, jak i obszary poszczególnych gmin. Stowarzyszenie jest partnerstwem trójsektorowym, składającym się z przedstawicieli sektora publicznego, gospodarczego </a:t>
            </a:r>
            <a:br>
              <a:rPr lang="pl-PL" dirty="0"/>
            </a:br>
            <a:r>
              <a:rPr lang="pl-PL" dirty="0"/>
              <a:t>i społecznego, w tym:</a:t>
            </a:r>
          </a:p>
          <a:p>
            <a:pPr lvl="1">
              <a:buFont typeface="Wingdings" panose="05000000000000000000" pitchFamily="2" charset="2"/>
              <a:buChar char="Ø"/>
            </a:pPr>
            <a:r>
              <a:rPr lang="pl-PL" dirty="0"/>
              <a:t>Radnych gmin, powiatu, sołtysów- partnerów publicznych;</a:t>
            </a:r>
          </a:p>
          <a:p>
            <a:pPr lvl="1">
              <a:buFont typeface="Wingdings" panose="05000000000000000000" pitchFamily="2" charset="2"/>
              <a:buChar char="Ø"/>
            </a:pPr>
            <a:r>
              <a:rPr lang="pl-PL" dirty="0"/>
              <a:t>Rolników, przedsiębiorców- partnerów gospodarczych;</a:t>
            </a:r>
          </a:p>
          <a:p>
            <a:pPr lvl="1">
              <a:buFont typeface="Wingdings" panose="05000000000000000000" pitchFamily="2" charset="2"/>
              <a:buChar char="Ø"/>
            </a:pPr>
            <a:r>
              <a:rPr lang="pl-PL" dirty="0"/>
              <a:t>Mieszkańców, podmiotów reprezentujących społeczeństwo obywatelskie- partnerów społecznych.</a:t>
            </a:r>
          </a:p>
        </p:txBody>
      </p:sp>
      <p:pic>
        <p:nvPicPr>
          <p:cNvPr id="4" name="Obraz 3" descr="Obraz zawierający Grafika, Czcionka, projekt graficzny, zrzut ekranu&#10;&#10;Opis wygenerowany automatycznie">
            <a:extLst>
              <a:ext uri="{FF2B5EF4-FFF2-40B4-BE49-F238E27FC236}">
                <a16:creationId xmlns:a16="http://schemas.microsoft.com/office/drawing/2014/main" id="{A88EE673-7643-47C7-A362-250C9183E49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1" y="405"/>
            <a:ext cx="6700321" cy="159132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8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79663D-03F4-DFFD-70DC-A3904CACA40D}"/>
              </a:ext>
            </a:extLst>
          </p:cNvPr>
          <p:cNvSpPr>
            <a:spLocks noGrp="1"/>
          </p:cNvSpPr>
          <p:nvPr>
            <p:ph type="title"/>
          </p:nvPr>
        </p:nvSpPr>
        <p:spPr>
          <a:xfrm>
            <a:off x="5306391" y="617312"/>
            <a:ext cx="4125520" cy="1851319"/>
          </a:xfrm>
        </p:spPr>
        <p:txBody>
          <a:bodyPr>
            <a:normAutofit/>
          </a:bodyPr>
          <a:lstStyle/>
          <a:p>
            <a:pPr algn="r"/>
            <a:r>
              <a:rPr lang="pl-PL" b="1" dirty="0">
                <a:solidFill>
                  <a:schemeClr val="accent2">
                    <a:lumMod val="75000"/>
                  </a:schemeClr>
                </a:solidFill>
              </a:rPr>
              <a:t>Mapa obszaru </a:t>
            </a:r>
          </a:p>
        </p:txBody>
      </p:sp>
      <p:pic>
        <p:nvPicPr>
          <p:cNvPr id="4" name="Symbol zastępczy zawartości 3" descr="Obraz zawierający mapa, tekst, atlas, diagram&#10;&#10;Opis wygenerowany automatycznie">
            <a:extLst>
              <a:ext uri="{FF2B5EF4-FFF2-40B4-BE49-F238E27FC236}">
                <a16:creationId xmlns:a16="http://schemas.microsoft.com/office/drawing/2014/main" id="{C6E55B4A-BD29-7A56-1956-46259332428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1728718" y="437060"/>
            <a:ext cx="4631267" cy="5845207"/>
          </a:xfrm>
          <a:prstGeom prst="rect">
            <a:avLst/>
          </a:prstGeom>
          <a:ln>
            <a:noFill/>
          </a:ln>
          <a:extLst>
            <a:ext uri="{53640926-AAD7-44D8-BBD7-CCE9431645EC}">
              <a14:shadowObscured xmlns:a14="http://schemas.microsoft.com/office/drawing/2010/main"/>
            </a:ext>
          </a:extLst>
        </p:spPr>
      </p:pic>
      <p:pic>
        <p:nvPicPr>
          <p:cNvPr id="5" name="Obraz 4" descr="Obraz zawierający Grafika, Czcionka, projekt graficzny, zrzut ekranu&#10;&#10;Opis wygenerowany automatycznie">
            <a:extLst>
              <a:ext uri="{FF2B5EF4-FFF2-40B4-BE49-F238E27FC236}">
                <a16:creationId xmlns:a16="http://schemas.microsoft.com/office/drawing/2014/main" id="{A88EE673-7643-47C7-A362-250C9183E49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0" y="32667"/>
            <a:ext cx="2565029" cy="60919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6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A2891C-6B31-0F09-B9D8-A6C1A6677A19}"/>
              </a:ext>
            </a:extLst>
          </p:cNvPr>
          <p:cNvSpPr>
            <a:spLocks noGrp="1"/>
          </p:cNvSpPr>
          <p:nvPr>
            <p:ph type="title"/>
          </p:nvPr>
        </p:nvSpPr>
        <p:spPr/>
        <p:txBody>
          <a:bodyPr/>
          <a:lstStyle/>
          <a:p>
            <a:pPr algn="r"/>
            <a:r>
              <a:rPr lang="pl-PL" b="1" dirty="0">
                <a:solidFill>
                  <a:schemeClr val="accent2">
                    <a:lumMod val="75000"/>
                  </a:schemeClr>
                </a:solidFill>
              </a:rPr>
              <a:t>Organem decyzyjnym LGD jest Rada</a:t>
            </a:r>
          </a:p>
        </p:txBody>
      </p:sp>
      <p:sp>
        <p:nvSpPr>
          <p:cNvPr id="3" name="Symbol zastępczy zawartości 2">
            <a:extLst>
              <a:ext uri="{FF2B5EF4-FFF2-40B4-BE49-F238E27FC236}">
                <a16:creationId xmlns:a16="http://schemas.microsoft.com/office/drawing/2014/main" id="{360E59E8-0C33-07EE-F4F6-DA3A5C193294}"/>
              </a:ext>
            </a:extLst>
          </p:cNvPr>
          <p:cNvSpPr>
            <a:spLocks noGrp="1"/>
          </p:cNvSpPr>
          <p:nvPr>
            <p:ph idx="1"/>
          </p:nvPr>
        </p:nvSpPr>
        <p:spPr/>
        <p:txBody>
          <a:bodyPr/>
          <a:lstStyle/>
          <a:p>
            <a:pPr marL="0" indent="0">
              <a:buNone/>
            </a:pPr>
            <a:r>
              <a:rPr lang="pl-PL" dirty="0"/>
              <a:t>Rada składa składa się z 14 osób reprezentujących:</a:t>
            </a:r>
          </a:p>
          <a:p>
            <a:pPr>
              <a:buFont typeface="Wingdings" panose="05000000000000000000" pitchFamily="2" charset="2"/>
              <a:buChar char="Ø"/>
            </a:pPr>
            <a:r>
              <a:rPr lang="pl-PL" dirty="0"/>
              <a:t>Sektor publiczny- 2 członków- 14,86% głosów;</a:t>
            </a:r>
          </a:p>
          <a:p>
            <a:pPr>
              <a:buFont typeface="Wingdings" panose="05000000000000000000" pitchFamily="2" charset="2"/>
              <a:buChar char="Ø"/>
            </a:pPr>
            <a:r>
              <a:rPr lang="pl-PL" dirty="0"/>
              <a:t>Sektor gospodarczy- 6 członków- 42,86% głosów;</a:t>
            </a:r>
          </a:p>
          <a:p>
            <a:pPr>
              <a:buFont typeface="Wingdings" panose="05000000000000000000" pitchFamily="2" charset="2"/>
              <a:buChar char="Ø"/>
            </a:pPr>
            <a:r>
              <a:rPr lang="pl-PL" dirty="0"/>
              <a:t>Sektor społeczny- 6 członków- 42,86% głosów</a:t>
            </a:r>
          </a:p>
          <a:p>
            <a:endParaRPr lang="pl-PL" dirty="0"/>
          </a:p>
        </p:txBody>
      </p:sp>
      <p:pic>
        <p:nvPicPr>
          <p:cNvPr id="4" name="Obraz 3" descr="Obraz zawierający Grafika, Czcionka, projekt graficzny, zrzut ekranu&#10;&#10;Opis wygenerowany automatycznie">
            <a:extLst>
              <a:ext uri="{FF2B5EF4-FFF2-40B4-BE49-F238E27FC236}">
                <a16:creationId xmlns:a16="http://schemas.microsoft.com/office/drawing/2014/main" id="{A88EE673-7643-47C7-A362-250C9183E49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0" y="405"/>
            <a:ext cx="2565029" cy="60919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1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6521EF-277C-135D-BDA4-F3F51DC6C822}"/>
              </a:ext>
            </a:extLst>
          </p:cNvPr>
          <p:cNvSpPr>
            <a:spLocks noGrp="1"/>
          </p:cNvSpPr>
          <p:nvPr>
            <p:ph type="title"/>
          </p:nvPr>
        </p:nvSpPr>
        <p:spPr>
          <a:xfrm>
            <a:off x="573932" y="484940"/>
            <a:ext cx="9186513" cy="1997413"/>
          </a:xfrm>
        </p:spPr>
        <p:txBody>
          <a:bodyPr>
            <a:normAutofit/>
          </a:bodyPr>
          <a:lstStyle/>
          <a:p>
            <a:pPr algn="ctr"/>
            <a:r>
              <a:rPr lang="pl-PL" sz="4800" b="1" dirty="0">
                <a:solidFill>
                  <a:schemeClr val="accent2">
                    <a:lumMod val="75000"/>
                  </a:schemeClr>
                </a:solidFill>
              </a:rPr>
              <a:t>Grupy docelowe szczególnie istotne dla realizacji LSR</a:t>
            </a:r>
          </a:p>
        </p:txBody>
      </p:sp>
      <p:pic>
        <p:nvPicPr>
          <p:cNvPr id="4" name="Obraz 3" descr="Obraz zawierający Grafika, Czcionka, projekt graficzny, zrzut ekranu&#10;&#10;Opis wygenerowany automatycznie">
            <a:extLst>
              <a:ext uri="{FF2B5EF4-FFF2-40B4-BE49-F238E27FC236}">
                <a16:creationId xmlns:a16="http://schemas.microsoft.com/office/drawing/2014/main" id="{A25086D3-E759-7B7D-4850-26F96B194EE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0" y="405"/>
            <a:ext cx="2565029" cy="60919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E7A3FB86-DDB8-4EA9-9F0C-DD333893C251}"/>
              </a:ext>
            </a:extLst>
          </p:cNvPr>
          <p:cNvPicPr>
            <a:picLocks noChangeAspect="1"/>
          </p:cNvPicPr>
          <p:nvPr/>
        </p:nvPicPr>
        <p:blipFill>
          <a:blip r:embed="rId4"/>
          <a:stretch>
            <a:fillRect/>
          </a:stretch>
        </p:blipFill>
        <p:spPr>
          <a:xfrm>
            <a:off x="4641666" y="4860587"/>
            <a:ext cx="4261149" cy="1997413"/>
          </a:xfrm>
          <a:prstGeom prst="rect">
            <a:avLst/>
          </a:prstGeom>
        </p:spPr>
      </p:pic>
      <p:sp>
        <p:nvSpPr>
          <p:cNvPr id="7" name="pole tekstowe 6">
            <a:extLst>
              <a:ext uri="{FF2B5EF4-FFF2-40B4-BE49-F238E27FC236}">
                <a16:creationId xmlns:a16="http://schemas.microsoft.com/office/drawing/2014/main" id="{EDB80407-E415-F0A6-DC03-7CC9699E960F}"/>
              </a:ext>
            </a:extLst>
          </p:cNvPr>
          <p:cNvSpPr txBox="1"/>
          <p:nvPr/>
        </p:nvSpPr>
        <p:spPr>
          <a:xfrm>
            <a:off x="573932" y="2404533"/>
            <a:ext cx="4504267" cy="2970044"/>
          </a:xfrm>
          <a:prstGeom prst="rect">
            <a:avLst/>
          </a:prstGeom>
          <a:noFill/>
        </p:spPr>
        <p:txBody>
          <a:bodyPr wrap="square" rtlCol="0">
            <a:spAutoFit/>
          </a:bodyPr>
          <a:lstStyle/>
          <a:p>
            <a:pPr marL="271463" marR="0" lvl="0" indent="-271463" algn="l" defTabSz="868680" rtl="0" eaLnBrk="1" fontAlgn="auto" latinLnBrk="0" hangingPunct="1">
              <a:lnSpc>
                <a:spcPct val="100000"/>
              </a:lnSpc>
              <a:spcBef>
                <a:spcPts val="0"/>
              </a:spcBef>
              <a:spcAft>
                <a:spcPts val="600"/>
              </a:spcAft>
              <a:buClrTx/>
              <a:buSzTx/>
              <a:buFontTx/>
              <a:buChar char="-"/>
              <a:tabLst/>
              <a:defRPr/>
            </a:pPr>
            <a:r>
              <a:rPr kumimoji="0" lang="pl-PL"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Osoby młode (do 25 roku życia)</a:t>
            </a:r>
            <a:r>
              <a:rPr kumimoji="0" lang="pl-PL"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71463" marR="0" lvl="0" indent="-271463" algn="l" defTabSz="868680" rtl="0" eaLnBrk="1" fontAlgn="auto" latinLnBrk="0" hangingPunct="1">
              <a:lnSpc>
                <a:spcPct val="100000"/>
              </a:lnSpc>
              <a:spcBef>
                <a:spcPts val="0"/>
              </a:spcBef>
              <a:spcAft>
                <a:spcPts val="600"/>
              </a:spcAft>
              <a:buClrTx/>
              <a:buSzTx/>
              <a:buFontTx/>
              <a:buChar char="-"/>
              <a:tabLst/>
              <a:defRPr/>
            </a:pPr>
            <a:r>
              <a:rPr kumimoji="0" lang="pl-PL"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Osoby starsze (po 60 roku życia)</a:t>
            </a:r>
            <a:r>
              <a:rPr kumimoji="0" lang="pl-PL"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71463" marR="0" lvl="0" indent="-271463" algn="l" defTabSz="868680" rtl="0" eaLnBrk="1" fontAlgn="auto" latinLnBrk="0" hangingPunct="1">
              <a:lnSpc>
                <a:spcPct val="100000"/>
              </a:lnSpc>
              <a:spcBef>
                <a:spcPts val="0"/>
              </a:spcBef>
              <a:spcAft>
                <a:spcPts val="600"/>
              </a:spcAft>
              <a:buClrTx/>
              <a:buSzTx/>
              <a:buFontTx/>
              <a:buChar char="-"/>
              <a:tabLst/>
              <a:defRPr/>
            </a:pPr>
            <a:r>
              <a:rPr kumimoji="0" lang="pl-PL"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Osoby poszukujące pracy (grupa znajdująca się w niekorzystnej sytuacji)</a:t>
            </a:r>
            <a:r>
              <a:rPr kumimoji="0" lang="pl-PL"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71463" marR="0" lvl="0" indent="-271463" algn="l" defTabSz="868680" rtl="0" eaLnBrk="1" fontAlgn="auto" latinLnBrk="0" hangingPunct="1">
              <a:lnSpc>
                <a:spcPct val="100000"/>
              </a:lnSpc>
              <a:spcBef>
                <a:spcPts val="0"/>
              </a:spcBef>
              <a:spcAft>
                <a:spcPts val="600"/>
              </a:spcAft>
              <a:buClrTx/>
              <a:buSzTx/>
              <a:buFontTx/>
              <a:buChar char="-"/>
              <a:tabLst/>
              <a:defRPr/>
            </a:pPr>
            <a:r>
              <a:rPr kumimoji="0" lang="pl-PL"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Osoby z niepełnosprawnościami (grupa znajdująca się w niekorzystnej sytuacji)</a:t>
            </a:r>
            <a:r>
              <a:rPr kumimoji="0" lang="pl-PL"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71463" marR="0" lvl="0" indent="-271463" algn="l" defTabSz="868680" rtl="0" eaLnBrk="1" fontAlgn="auto" latinLnBrk="0" hangingPunct="1">
              <a:lnSpc>
                <a:spcPct val="100000"/>
              </a:lnSpc>
              <a:spcBef>
                <a:spcPts val="0"/>
              </a:spcBef>
              <a:spcAft>
                <a:spcPts val="600"/>
              </a:spcAft>
              <a:buClrTx/>
              <a:buSzTx/>
              <a:buFontTx/>
              <a:buChar char="-"/>
              <a:tabLst/>
              <a:defRPr/>
            </a:pPr>
            <a:r>
              <a:rPr kumimoji="0" lang="pl-PL"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Rolnicy niskotowarowi (grupa znajdująca się w niekorzystnej sytuacji)</a:t>
            </a:r>
            <a:r>
              <a:rPr kumimoji="0" lang="pl-PL"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71463" marR="0" lvl="0" indent="-271463" algn="l" defTabSz="868680" rtl="0" eaLnBrk="1" fontAlgn="auto" latinLnBrk="0" hangingPunct="1">
              <a:lnSpc>
                <a:spcPct val="100000"/>
              </a:lnSpc>
              <a:spcBef>
                <a:spcPts val="0"/>
              </a:spcBef>
              <a:spcAft>
                <a:spcPts val="600"/>
              </a:spcAft>
              <a:buClrTx/>
              <a:buSzTx/>
              <a:buFontTx/>
              <a:buChar char="-"/>
              <a:tabLst/>
              <a:defRPr/>
            </a:pPr>
            <a:r>
              <a:rPr kumimoji="0" lang="pl-PL"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Przedsiębiorcy</a:t>
            </a:r>
            <a:r>
              <a:rPr kumimoji="0" lang="pl-PL"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5945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C5FDC6-B0F4-4F7A-F0EE-F8DBD8B7BA11}"/>
              </a:ext>
            </a:extLst>
          </p:cNvPr>
          <p:cNvSpPr>
            <a:spLocks noGrp="1"/>
          </p:cNvSpPr>
          <p:nvPr>
            <p:ph type="title"/>
          </p:nvPr>
        </p:nvSpPr>
        <p:spPr>
          <a:xfrm>
            <a:off x="558800" y="2073928"/>
            <a:ext cx="8596668" cy="1320800"/>
          </a:xfrm>
        </p:spPr>
        <p:txBody>
          <a:bodyPr>
            <a:normAutofit/>
          </a:bodyPr>
          <a:lstStyle/>
          <a:p>
            <a:pPr algn="ctr"/>
            <a:r>
              <a:rPr lang="pl-PL" sz="5400" b="1" dirty="0">
                <a:solidFill>
                  <a:schemeClr val="accent2">
                    <a:lumMod val="75000"/>
                  </a:schemeClr>
                </a:solidFill>
              </a:rPr>
              <a:t>Cele i przedsięwzięcia</a:t>
            </a:r>
          </a:p>
        </p:txBody>
      </p:sp>
      <p:pic>
        <p:nvPicPr>
          <p:cNvPr id="4" name="Obraz 3" descr="Obraz zawierający Grafika, Czcionka, projekt graficzny, zrzut ekranu&#10;&#10;Opis wygenerowany automatycznie">
            <a:extLst>
              <a:ext uri="{FF2B5EF4-FFF2-40B4-BE49-F238E27FC236}">
                <a16:creationId xmlns:a16="http://schemas.microsoft.com/office/drawing/2014/main" id="{A88EE673-7643-47C7-A362-250C9183E49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0" y="0"/>
            <a:ext cx="2565029" cy="60919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82136350-CE00-9CB3-E1CB-1F16D375DEC0}"/>
              </a:ext>
            </a:extLst>
          </p:cNvPr>
          <p:cNvPicPr>
            <a:picLocks noChangeAspect="1"/>
          </p:cNvPicPr>
          <p:nvPr/>
        </p:nvPicPr>
        <p:blipFill>
          <a:blip r:embed="rId4"/>
          <a:stretch>
            <a:fillRect/>
          </a:stretch>
        </p:blipFill>
        <p:spPr>
          <a:xfrm>
            <a:off x="499532" y="3937555"/>
            <a:ext cx="5901268" cy="2835375"/>
          </a:xfrm>
          <a:prstGeom prst="rect">
            <a:avLst/>
          </a:prstGeom>
        </p:spPr>
      </p:pic>
    </p:spTree>
    <p:extLst>
      <p:ext uri="{BB962C8B-B14F-4D97-AF65-F5344CB8AC3E}">
        <p14:creationId xmlns:p14="http://schemas.microsoft.com/office/powerpoint/2010/main" val="409646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a:extLst>
              <a:ext uri="{FF2B5EF4-FFF2-40B4-BE49-F238E27FC236}">
                <a16:creationId xmlns:a16="http://schemas.microsoft.com/office/drawing/2014/main" id="{A54D780F-537F-540A-EC50-888EE223EF9E}"/>
              </a:ext>
            </a:extLst>
          </p:cNvPr>
          <p:cNvGraphicFramePr>
            <a:graphicFrameLocks noGrp="1"/>
          </p:cNvGraphicFramePr>
          <p:nvPr>
            <p:ph idx="1"/>
            <p:extLst>
              <p:ext uri="{D42A27DB-BD31-4B8C-83A1-F6EECF244321}">
                <p14:modId xmlns:p14="http://schemas.microsoft.com/office/powerpoint/2010/main" val="3379206770"/>
              </p:ext>
            </p:extLst>
          </p:nvPr>
        </p:nvGraphicFramePr>
        <p:xfrm>
          <a:off x="0" y="0"/>
          <a:ext cx="12191999" cy="6897371"/>
        </p:xfrm>
        <a:graphic>
          <a:graphicData uri="http://schemas.openxmlformats.org/drawingml/2006/table">
            <a:tbl>
              <a:tblPr firstRow="1" bandCol="1">
                <a:tableStyleId>{5C22544A-7EE6-4342-B048-85BDC9FD1C3A}</a:tableStyleId>
              </a:tblPr>
              <a:tblGrid>
                <a:gridCol w="1723950">
                  <a:extLst>
                    <a:ext uri="{9D8B030D-6E8A-4147-A177-3AD203B41FA5}">
                      <a16:colId xmlns:a16="http://schemas.microsoft.com/office/drawing/2014/main" val="399464341"/>
                    </a:ext>
                  </a:extLst>
                </a:gridCol>
                <a:gridCol w="3367430">
                  <a:extLst>
                    <a:ext uri="{9D8B030D-6E8A-4147-A177-3AD203B41FA5}">
                      <a16:colId xmlns:a16="http://schemas.microsoft.com/office/drawing/2014/main" val="1279297998"/>
                    </a:ext>
                  </a:extLst>
                </a:gridCol>
                <a:gridCol w="4554930">
                  <a:extLst>
                    <a:ext uri="{9D8B030D-6E8A-4147-A177-3AD203B41FA5}">
                      <a16:colId xmlns:a16="http://schemas.microsoft.com/office/drawing/2014/main" val="481029609"/>
                    </a:ext>
                  </a:extLst>
                </a:gridCol>
                <a:gridCol w="2545689">
                  <a:extLst>
                    <a:ext uri="{9D8B030D-6E8A-4147-A177-3AD203B41FA5}">
                      <a16:colId xmlns:a16="http://schemas.microsoft.com/office/drawing/2014/main" val="3172023554"/>
                    </a:ext>
                  </a:extLst>
                </a:gridCol>
              </a:tblGrid>
              <a:tr h="838171">
                <a:tc>
                  <a:txBody>
                    <a:bodyPr/>
                    <a:lstStyle/>
                    <a:p>
                      <a:pPr algn="ctr">
                        <a:lnSpc>
                          <a:spcPct val="107000"/>
                        </a:lnSpc>
                        <a:spcAft>
                          <a:spcPts val="800"/>
                        </a:spcAft>
                      </a:pPr>
                      <a:r>
                        <a:rPr lang="en-US" sz="1200" kern="100" dirty="0" err="1">
                          <a:solidFill>
                            <a:schemeClr val="tx1"/>
                          </a:solidFill>
                          <a:effectLst/>
                        </a:rPr>
                        <a:t>Budżet</a:t>
                      </a:r>
                      <a:r>
                        <a:rPr lang="en-US" sz="1200" kern="100" dirty="0">
                          <a:solidFill>
                            <a:schemeClr val="tx1"/>
                          </a:solidFill>
                          <a:effectLst/>
                        </a:rPr>
                        <a:t> (w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n-US" sz="1200" kern="100" dirty="0" err="1">
                          <a:solidFill>
                            <a:schemeClr val="tx1"/>
                          </a:solidFill>
                          <a:effectLst/>
                        </a:rPr>
                        <a:t>Przedsięwzięcia</a:t>
                      </a:r>
                      <a:r>
                        <a:rPr lang="en-US" sz="1200" kern="100" dirty="0">
                          <a:solidFill>
                            <a:schemeClr val="tx1"/>
                          </a:solidFill>
                          <a:effectLst/>
                        </a:rPr>
                        <a:t> w </a:t>
                      </a:r>
                      <a:r>
                        <a:rPr lang="en-US" sz="1200" kern="100" dirty="0" err="1">
                          <a:solidFill>
                            <a:schemeClr val="tx1"/>
                          </a:solidFill>
                          <a:effectLst/>
                        </a:rPr>
                        <a:t>ramach</a:t>
                      </a:r>
                      <a:r>
                        <a:rPr lang="en-US" sz="1200" kern="100" dirty="0">
                          <a:solidFill>
                            <a:schemeClr val="tx1"/>
                          </a:solidFill>
                          <a:effectLst/>
                        </a:rPr>
                        <a:t> </a:t>
                      </a:r>
                      <a:r>
                        <a:rPr lang="en-US" sz="1200" kern="100" dirty="0" err="1">
                          <a:solidFill>
                            <a:schemeClr val="tx1"/>
                          </a:solidFill>
                          <a:effectLst/>
                        </a:rPr>
                        <a:t>Celu</a:t>
                      </a:r>
                      <a:r>
                        <a:rPr lang="en-US" sz="1200" kern="100" dirty="0">
                          <a:solidFill>
                            <a:schemeClr val="tx1"/>
                          </a:solidFill>
                          <a:effectLst/>
                        </a:rPr>
                        <a:t> 1. </a:t>
                      </a:r>
                      <a:r>
                        <a:rPr lang="en-US" sz="1200" kern="100" dirty="0" err="1">
                          <a:solidFill>
                            <a:schemeClr val="tx1"/>
                          </a:solidFill>
                          <a:effectLst/>
                        </a:rPr>
                        <a:t>Większa</a:t>
                      </a:r>
                      <a:r>
                        <a:rPr lang="en-US" sz="1200" kern="100" dirty="0">
                          <a:solidFill>
                            <a:schemeClr val="tx1"/>
                          </a:solidFill>
                          <a:effectLst/>
                        </a:rPr>
                        <a:t> </a:t>
                      </a:r>
                      <a:r>
                        <a:rPr lang="en-US" sz="1200" kern="100" dirty="0" err="1">
                          <a:solidFill>
                            <a:schemeClr val="tx1"/>
                          </a:solidFill>
                          <a:effectLst/>
                        </a:rPr>
                        <a:t>konkurencyjność</a:t>
                      </a:r>
                      <a:r>
                        <a:rPr lang="en-US" sz="1200" kern="100" dirty="0">
                          <a:solidFill>
                            <a:schemeClr val="tx1"/>
                          </a:solidFill>
                          <a:effectLst/>
                        </a:rPr>
                        <a:t> </a:t>
                      </a:r>
                      <a:r>
                        <a:rPr lang="en-US" sz="1200" kern="100" dirty="0" err="1">
                          <a:solidFill>
                            <a:schemeClr val="tx1"/>
                          </a:solidFill>
                          <a:effectLst/>
                        </a:rPr>
                        <a:t>gospodarcza</a:t>
                      </a:r>
                      <a:r>
                        <a:rPr lang="en-US" sz="1200" kern="100" dirty="0">
                          <a:solidFill>
                            <a:schemeClr val="tx1"/>
                          </a:solidFill>
                          <a:effectLst/>
                        </a:rPr>
                        <a:t> </a:t>
                      </a:r>
                      <a:r>
                        <a:rPr lang="en-US" sz="1200" kern="100" dirty="0" err="1">
                          <a:solidFill>
                            <a:schemeClr val="tx1"/>
                          </a:solidFill>
                          <a:effectLst/>
                        </a:rPr>
                        <a:t>obszaru</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n-US" sz="1200" kern="100" dirty="0" err="1">
                          <a:solidFill>
                            <a:schemeClr val="tx1"/>
                          </a:solidFill>
                          <a:effectLst/>
                        </a:rPr>
                        <a:t>Grupy</a:t>
                      </a:r>
                      <a:r>
                        <a:rPr lang="en-US" sz="1200" kern="100" dirty="0">
                          <a:solidFill>
                            <a:schemeClr val="tx1"/>
                          </a:solidFill>
                          <a:effectLst/>
                        </a:rPr>
                        <a:t> </a:t>
                      </a:r>
                      <a:r>
                        <a:rPr lang="en-US" sz="1200" kern="100" dirty="0" err="1">
                          <a:solidFill>
                            <a:schemeClr val="tx1"/>
                          </a:solidFill>
                          <a:effectLst/>
                        </a:rPr>
                        <a:t>docelowe</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n-US" sz="1200" kern="100" dirty="0" err="1">
                          <a:solidFill>
                            <a:schemeClr val="tx1"/>
                          </a:solidFill>
                          <a:effectLst/>
                        </a:rPr>
                        <a:t>Sposób</a:t>
                      </a:r>
                      <a:r>
                        <a:rPr lang="en-US" sz="1200" kern="100" dirty="0">
                          <a:solidFill>
                            <a:schemeClr val="tx1"/>
                          </a:solidFill>
                          <a:effectLst/>
                        </a:rPr>
                        <a:t> </a:t>
                      </a:r>
                      <a:r>
                        <a:rPr lang="en-US" sz="1200" kern="100" dirty="0" err="1">
                          <a:solidFill>
                            <a:schemeClr val="tx1"/>
                          </a:solidFill>
                          <a:effectLst/>
                        </a:rPr>
                        <a:t>realizacji</a:t>
                      </a:r>
                      <a:r>
                        <a:rPr lang="en-US" sz="1200" kern="100" dirty="0">
                          <a:solidFill>
                            <a:schemeClr val="tx1"/>
                          </a:solidFill>
                          <a:effectLst/>
                        </a:rPr>
                        <a:t> (</a:t>
                      </a:r>
                      <a:r>
                        <a:rPr lang="en-US" sz="1200" kern="100" dirty="0" err="1">
                          <a:solidFill>
                            <a:schemeClr val="tx1"/>
                          </a:solidFill>
                          <a:effectLst/>
                        </a:rPr>
                        <a:t>konkurs</a:t>
                      </a:r>
                      <a:r>
                        <a:rPr lang="en-US" sz="1200" kern="100" dirty="0">
                          <a:solidFill>
                            <a:schemeClr val="tx1"/>
                          </a:solidFill>
                          <a:effectLst/>
                        </a:rPr>
                        <a:t>, </a:t>
                      </a:r>
                      <a:r>
                        <a:rPr lang="en-US" sz="1200" kern="100" dirty="0" err="1">
                          <a:solidFill>
                            <a:schemeClr val="tx1"/>
                          </a:solidFill>
                          <a:effectLst/>
                        </a:rPr>
                        <a:t>projekt</a:t>
                      </a:r>
                      <a:r>
                        <a:rPr lang="en-US" sz="1200" kern="100" dirty="0">
                          <a:solidFill>
                            <a:schemeClr val="tx1"/>
                          </a:solidFill>
                          <a:effectLst/>
                        </a:rPr>
                        <a:t> </a:t>
                      </a:r>
                      <a:r>
                        <a:rPr lang="en-US" sz="1200" kern="100" dirty="0" err="1">
                          <a:solidFill>
                            <a:schemeClr val="tx1"/>
                          </a:solidFill>
                          <a:effectLst/>
                        </a:rPr>
                        <a:t>grantowy</a:t>
                      </a:r>
                      <a:r>
                        <a:rPr lang="en-US" sz="1200" kern="100" dirty="0">
                          <a:solidFill>
                            <a:schemeClr val="tx1"/>
                          </a:solidFill>
                          <a:effectLst/>
                        </a:rPr>
                        <a:t>, </a:t>
                      </a:r>
                      <a:r>
                        <a:rPr lang="en-US" sz="1200" kern="100" dirty="0" err="1">
                          <a:solidFill>
                            <a:schemeClr val="tx1"/>
                          </a:solidFill>
                          <a:effectLst/>
                        </a:rPr>
                        <a:t>operacja</a:t>
                      </a:r>
                      <a:r>
                        <a:rPr lang="en-US" sz="1200" kern="100" dirty="0">
                          <a:solidFill>
                            <a:schemeClr val="tx1"/>
                          </a:solidFill>
                          <a:effectLst/>
                        </a:rPr>
                        <a:t> </a:t>
                      </a:r>
                      <a:r>
                        <a:rPr lang="en-US" sz="1200" kern="100" dirty="0" err="1">
                          <a:solidFill>
                            <a:schemeClr val="tx1"/>
                          </a:solidFill>
                          <a:effectLst/>
                        </a:rPr>
                        <a:t>własna</a:t>
                      </a:r>
                      <a:r>
                        <a:rPr lang="en-US" sz="1200" kern="100" dirty="0">
                          <a:solidFill>
                            <a:schemeClr val="tx1"/>
                          </a:solidFill>
                          <a:effectLst/>
                        </a:rPr>
                        <a:t>, </a:t>
                      </a:r>
                      <a:r>
                        <a:rPr lang="en-US" sz="1200" kern="100" dirty="0" err="1">
                          <a:solidFill>
                            <a:schemeClr val="tx1"/>
                          </a:solidFill>
                          <a:effectLst/>
                        </a:rPr>
                        <a:t>animacja</a:t>
                      </a:r>
                      <a:r>
                        <a:rPr lang="en-US" sz="1200" kern="100" dirty="0">
                          <a:solidFill>
                            <a:schemeClr val="tx1"/>
                          </a:solidFill>
                          <a:effectLst/>
                        </a:rPr>
                        <a:t> </a:t>
                      </a:r>
                      <a:r>
                        <a:rPr lang="en-US" sz="1200" kern="100" dirty="0" err="1">
                          <a:solidFill>
                            <a:schemeClr val="tx1"/>
                          </a:solidFill>
                          <a:effectLst/>
                        </a:rPr>
                        <a:t>itp</a:t>
                      </a:r>
                      <a:r>
                        <a:rPr lang="en-US" sz="1200" kern="100" dirty="0">
                          <a:solidFill>
                            <a:schemeClr val="tx1"/>
                          </a:solidFill>
                          <a:effectLst/>
                        </a:rPr>
                        <a:t>.)</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415115760"/>
                  </a:ext>
                </a:extLst>
              </a:tr>
              <a:tr h="838171">
                <a:tc>
                  <a:txBody>
                    <a:bodyPr/>
                    <a:lstStyle/>
                    <a:p>
                      <a:pPr algn="ctr">
                        <a:lnSpc>
                          <a:spcPct val="107000"/>
                        </a:lnSpc>
                        <a:spcAft>
                          <a:spcPts val="800"/>
                        </a:spcAft>
                      </a:pPr>
                      <a:r>
                        <a:rPr lang="en-US" sz="1200" kern="100" dirty="0">
                          <a:solidFill>
                            <a:schemeClr val="tx1"/>
                          </a:solidFill>
                          <a:effectLst/>
                        </a:rPr>
                        <a:t>142 222,22</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solidFill>
                            <a:schemeClr val="tx1"/>
                          </a:solidFill>
                          <a:effectLst/>
                        </a:rPr>
                        <a:t>P.1.1. Wsparcie podejmowania</a:t>
                      </a:r>
                      <a:br>
                        <a:rPr lang="en-US" sz="1200" kern="100">
                          <a:solidFill>
                            <a:schemeClr val="tx1"/>
                          </a:solidFill>
                          <a:effectLst/>
                        </a:rPr>
                      </a:br>
                      <a:r>
                        <a:rPr lang="en-US" sz="1200" kern="100">
                          <a:solidFill>
                            <a:schemeClr val="tx1"/>
                          </a:solidFill>
                          <a:effectLst/>
                        </a:rPr>
                        <a:t>i rozwoju działalności wykorzystujących istniejącą bazę surowcową </a:t>
                      </a:r>
                      <a:endParaRPr lang="pl-PL"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Mieszkańcy</a:t>
                      </a:r>
                      <a:r>
                        <a:rPr lang="en-US" sz="1200" kern="100" dirty="0">
                          <a:solidFill>
                            <a:schemeClr val="tx1"/>
                          </a:solidFill>
                          <a:effectLst/>
                        </a:rPr>
                        <a:t>, w </a:t>
                      </a:r>
                      <a:r>
                        <a:rPr lang="en-US" sz="1200" kern="100" dirty="0" err="1">
                          <a:solidFill>
                            <a:schemeClr val="tx1"/>
                          </a:solidFill>
                          <a:effectLst/>
                        </a:rPr>
                        <a:t>tym</a:t>
                      </a:r>
                      <a:r>
                        <a:rPr lang="en-US" sz="1200" kern="100" dirty="0">
                          <a:solidFill>
                            <a:schemeClr val="tx1"/>
                          </a:solidFill>
                          <a:effectLst/>
                        </a:rPr>
                        <a:t> </a:t>
                      </a:r>
                      <a:r>
                        <a:rPr lang="en-US" sz="1200" kern="100" dirty="0" err="1">
                          <a:solidFill>
                            <a:schemeClr val="tx1"/>
                          </a:solidFill>
                          <a:effectLst/>
                        </a:rPr>
                        <a:t>osoby</a:t>
                      </a:r>
                      <a:r>
                        <a:rPr lang="en-US" sz="1200" kern="100" dirty="0">
                          <a:solidFill>
                            <a:schemeClr val="tx1"/>
                          </a:solidFill>
                          <a:effectLst/>
                        </a:rPr>
                        <a:t> </a:t>
                      </a:r>
                      <a:r>
                        <a:rPr lang="en-US" sz="1200" kern="100" dirty="0" err="1">
                          <a:solidFill>
                            <a:schemeClr val="tx1"/>
                          </a:solidFill>
                          <a:effectLst/>
                        </a:rPr>
                        <a:t>poszukujące</a:t>
                      </a:r>
                      <a:r>
                        <a:rPr lang="en-US" sz="1200" kern="100" dirty="0">
                          <a:solidFill>
                            <a:schemeClr val="tx1"/>
                          </a:solidFill>
                          <a:effectLst/>
                        </a:rPr>
                        <a:t> </a:t>
                      </a:r>
                      <a:r>
                        <a:rPr lang="en-US" sz="1200" kern="100" dirty="0" err="1">
                          <a:solidFill>
                            <a:schemeClr val="tx1"/>
                          </a:solidFill>
                          <a:effectLst/>
                        </a:rPr>
                        <a:t>pracy</a:t>
                      </a:r>
                      <a:r>
                        <a:rPr lang="en-US" sz="1200" kern="100" dirty="0">
                          <a:solidFill>
                            <a:schemeClr val="tx1"/>
                          </a:solidFill>
                          <a:effectLst/>
                        </a:rPr>
                        <a:t>, </a:t>
                      </a:r>
                      <a:r>
                        <a:rPr lang="en-US" sz="1200" kern="100" dirty="0" err="1">
                          <a:solidFill>
                            <a:schemeClr val="tx1"/>
                          </a:solidFill>
                          <a:effectLst/>
                        </a:rPr>
                        <a:t>przedsiębiorcy</a:t>
                      </a:r>
                      <a:r>
                        <a:rPr lang="en-US" sz="1200" kern="100" dirty="0">
                          <a:solidFill>
                            <a:schemeClr val="tx1"/>
                          </a:solidFill>
                          <a:effectLst/>
                        </a:rPr>
                        <a:t>, </a:t>
                      </a:r>
                      <a:r>
                        <a:rPr lang="en-US" sz="1200" kern="100" dirty="0" err="1">
                          <a:solidFill>
                            <a:schemeClr val="tx1"/>
                          </a:solidFill>
                          <a:effectLst/>
                        </a:rPr>
                        <a:t>rolnicy</a:t>
                      </a:r>
                      <a:r>
                        <a:rPr lang="en-US" sz="1200" kern="100" dirty="0">
                          <a:solidFill>
                            <a:schemeClr val="tx1"/>
                          </a:solidFill>
                          <a:effectLst/>
                        </a:rPr>
                        <a:t> </a:t>
                      </a:r>
                      <a:r>
                        <a:rPr lang="en-US" sz="1200" kern="100" dirty="0" err="1">
                          <a:solidFill>
                            <a:schemeClr val="tx1"/>
                          </a:solidFill>
                          <a:effectLst/>
                        </a:rPr>
                        <a:t>niskotowarowi</a:t>
                      </a:r>
                      <a:r>
                        <a:rPr lang="en-US" sz="1200" kern="100" dirty="0">
                          <a:solidFill>
                            <a:schemeClr val="tx1"/>
                          </a:solidFill>
                          <a:effectLst/>
                        </a:rPr>
                        <a:t>, </a:t>
                      </a:r>
                      <a:r>
                        <a:rPr lang="en-US" sz="1200" kern="100" dirty="0" err="1">
                          <a:solidFill>
                            <a:schemeClr val="tx1"/>
                          </a:solidFill>
                          <a:effectLst/>
                        </a:rPr>
                        <a:t>przedsiębiorstwa</a:t>
                      </a:r>
                      <a:r>
                        <a:rPr lang="en-US" sz="1200" kern="100" dirty="0">
                          <a:solidFill>
                            <a:schemeClr val="tx1"/>
                          </a:solidFill>
                          <a:effectLst/>
                        </a:rPr>
                        <a:t> </a:t>
                      </a:r>
                      <a:r>
                        <a:rPr lang="en-US" sz="1200" kern="100" dirty="0" err="1">
                          <a:solidFill>
                            <a:schemeClr val="tx1"/>
                          </a:solidFill>
                          <a:effectLst/>
                        </a:rPr>
                        <a:t>ekonomii</a:t>
                      </a:r>
                      <a:r>
                        <a:rPr lang="en-US" sz="1200" kern="100" dirty="0">
                          <a:solidFill>
                            <a:schemeClr val="tx1"/>
                          </a:solidFill>
                          <a:effectLst/>
                        </a:rPr>
                        <a:t> </a:t>
                      </a:r>
                      <a:r>
                        <a:rPr lang="en-US" sz="1200" kern="100" dirty="0" err="1">
                          <a:solidFill>
                            <a:schemeClr val="tx1"/>
                          </a:solidFill>
                          <a:effectLst/>
                        </a:rPr>
                        <a:t>społecznej</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Konkurs</a:t>
                      </a:r>
                      <a:r>
                        <a:rPr lang="en-US" sz="1200" kern="100" dirty="0">
                          <a:solidFill>
                            <a:schemeClr val="tx1"/>
                          </a:solidFill>
                          <a:effectLst/>
                        </a:rPr>
                        <a:t>, </a:t>
                      </a:r>
                      <a:endParaRPr lang="pl-PL" sz="1200" kern="100" dirty="0">
                        <a:solidFill>
                          <a:schemeClr val="tx1"/>
                        </a:solidFill>
                        <a:effectLst/>
                      </a:endParaRPr>
                    </a:p>
                    <a:p>
                      <a:pPr>
                        <a:lnSpc>
                          <a:spcPct val="107000"/>
                        </a:lnSpc>
                        <a:spcAft>
                          <a:spcPts val="800"/>
                        </a:spcAft>
                      </a:pPr>
                      <a:r>
                        <a:rPr lang="en-US" sz="1200" kern="100" dirty="0" err="1">
                          <a:solidFill>
                            <a:schemeClr val="tx1"/>
                          </a:solidFill>
                          <a:effectLst/>
                        </a:rPr>
                        <a:t>animacja</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1613347"/>
                  </a:ext>
                </a:extLst>
              </a:tr>
              <a:tr h="878826">
                <a:tc>
                  <a:txBody>
                    <a:bodyPr/>
                    <a:lstStyle/>
                    <a:p>
                      <a:pPr algn="ctr">
                        <a:lnSpc>
                          <a:spcPct val="107000"/>
                        </a:lnSpc>
                        <a:spcAft>
                          <a:spcPts val="800"/>
                        </a:spcAft>
                      </a:pPr>
                      <a:r>
                        <a:rPr lang="en-US" sz="1200" kern="100" dirty="0">
                          <a:solidFill>
                            <a:schemeClr val="tx1"/>
                          </a:solidFill>
                          <a:effectLst/>
                        </a:rPr>
                        <a:t>62 666,67</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solidFill>
                            <a:schemeClr val="tx1"/>
                          </a:solidFill>
                          <a:effectLst/>
                        </a:rPr>
                        <a:t>P.1.2. </a:t>
                      </a:r>
                      <a:r>
                        <a:rPr lang="en-US" sz="1200" kern="100" dirty="0" err="1">
                          <a:solidFill>
                            <a:schemeClr val="tx1"/>
                          </a:solidFill>
                          <a:effectLst/>
                        </a:rPr>
                        <a:t>Promocja</a:t>
                      </a:r>
                      <a:r>
                        <a:rPr lang="en-US" sz="1200" kern="100" dirty="0">
                          <a:solidFill>
                            <a:schemeClr val="tx1"/>
                          </a:solidFill>
                          <a:effectLst/>
                        </a:rPr>
                        <a:t> </a:t>
                      </a:r>
                      <a:r>
                        <a:rPr lang="en-US" sz="1200" kern="100" dirty="0" err="1">
                          <a:solidFill>
                            <a:schemeClr val="tx1"/>
                          </a:solidFill>
                          <a:effectLst/>
                        </a:rPr>
                        <a:t>lokalnych</a:t>
                      </a:r>
                      <a:r>
                        <a:rPr lang="en-US" sz="1200" kern="100" dirty="0">
                          <a:solidFill>
                            <a:schemeClr val="tx1"/>
                          </a:solidFill>
                          <a:effectLst/>
                        </a:rPr>
                        <a:t> </a:t>
                      </a:r>
                      <a:r>
                        <a:rPr lang="en-US" sz="1200" kern="100" dirty="0" err="1">
                          <a:solidFill>
                            <a:schemeClr val="tx1"/>
                          </a:solidFill>
                          <a:effectLst/>
                        </a:rPr>
                        <a:t>produktów</a:t>
                      </a:r>
                      <a:r>
                        <a:rPr lang="en-US" sz="1200" kern="100" dirty="0">
                          <a:solidFill>
                            <a:schemeClr val="tx1"/>
                          </a:solidFill>
                          <a:effectLst/>
                        </a:rPr>
                        <a:t> </a:t>
                      </a:r>
                      <a:r>
                        <a:rPr lang="en-US" sz="1200" kern="100" dirty="0" err="1">
                          <a:solidFill>
                            <a:schemeClr val="tx1"/>
                          </a:solidFill>
                          <a:effectLst/>
                        </a:rPr>
                        <a:t>oraz</a:t>
                      </a:r>
                      <a:r>
                        <a:rPr lang="en-US" sz="1200" kern="100" dirty="0">
                          <a:solidFill>
                            <a:schemeClr val="tx1"/>
                          </a:solidFill>
                          <a:effectLst/>
                        </a:rPr>
                        <a:t> </a:t>
                      </a:r>
                      <a:r>
                        <a:rPr lang="en-US" sz="1200" kern="100" dirty="0" err="1">
                          <a:solidFill>
                            <a:schemeClr val="tx1"/>
                          </a:solidFill>
                          <a:effectLst/>
                        </a:rPr>
                        <a:t>oferty</a:t>
                      </a:r>
                      <a:r>
                        <a:rPr lang="en-US" sz="1200" kern="100" dirty="0">
                          <a:solidFill>
                            <a:schemeClr val="tx1"/>
                          </a:solidFill>
                          <a:effectLst/>
                        </a:rPr>
                        <a:t> </a:t>
                      </a:r>
                      <a:r>
                        <a:rPr lang="en-US" sz="1200" kern="100" dirty="0" err="1">
                          <a:solidFill>
                            <a:schemeClr val="tx1"/>
                          </a:solidFill>
                          <a:effectLst/>
                        </a:rPr>
                        <a:t>turystycznej</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Mieszkańcy</a:t>
                      </a:r>
                      <a:r>
                        <a:rPr lang="en-US" sz="1200" kern="100" dirty="0">
                          <a:solidFill>
                            <a:schemeClr val="tx1"/>
                          </a:solidFill>
                          <a:effectLst/>
                        </a:rPr>
                        <a:t>, w </a:t>
                      </a:r>
                      <a:r>
                        <a:rPr lang="en-US" sz="1200" kern="100" dirty="0" err="1">
                          <a:solidFill>
                            <a:schemeClr val="tx1"/>
                          </a:solidFill>
                          <a:effectLst/>
                        </a:rPr>
                        <a:t>tym</a:t>
                      </a:r>
                      <a:r>
                        <a:rPr lang="en-US" sz="1200" kern="100" dirty="0">
                          <a:solidFill>
                            <a:schemeClr val="tx1"/>
                          </a:solidFill>
                          <a:effectLst/>
                        </a:rPr>
                        <a:t> </a:t>
                      </a:r>
                      <a:r>
                        <a:rPr lang="en-US" sz="1200" kern="100" dirty="0" err="1">
                          <a:solidFill>
                            <a:schemeClr val="tx1"/>
                          </a:solidFill>
                          <a:effectLst/>
                        </a:rPr>
                        <a:t>osoby</a:t>
                      </a:r>
                      <a:r>
                        <a:rPr lang="en-US" sz="1200" kern="100" dirty="0">
                          <a:solidFill>
                            <a:schemeClr val="tx1"/>
                          </a:solidFill>
                          <a:effectLst/>
                        </a:rPr>
                        <a:t> </a:t>
                      </a:r>
                      <a:r>
                        <a:rPr lang="en-US" sz="1200" kern="100" dirty="0" err="1">
                          <a:solidFill>
                            <a:schemeClr val="tx1"/>
                          </a:solidFill>
                          <a:effectLst/>
                        </a:rPr>
                        <a:t>poszukujące</a:t>
                      </a:r>
                      <a:r>
                        <a:rPr lang="en-US" sz="1200" kern="100" dirty="0">
                          <a:solidFill>
                            <a:schemeClr val="tx1"/>
                          </a:solidFill>
                          <a:effectLst/>
                        </a:rPr>
                        <a:t> </a:t>
                      </a:r>
                      <a:r>
                        <a:rPr lang="en-US" sz="1200" kern="100" dirty="0" err="1">
                          <a:solidFill>
                            <a:schemeClr val="tx1"/>
                          </a:solidFill>
                          <a:effectLst/>
                        </a:rPr>
                        <a:t>pracy</a:t>
                      </a:r>
                      <a:r>
                        <a:rPr lang="en-US" sz="1200" kern="100" dirty="0">
                          <a:solidFill>
                            <a:schemeClr val="tx1"/>
                          </a:solidFill>
                          <a:effectLst/>
                        </a:rPr>
                        <a:t>, </a:t>
                      </a:r>
                      <a:r>
                        <a:rPr lang="en-US" sz="1200" kern="100" dirty="0" err="1">
                          <a:solidFill>
                            <a:schemeClr val="tx1"/>
                          </a:solidFill>
                          <a:effectLst/>
                        </a:rPr>
                        <a:t>przedsiębiorcy</a:t>
                      </a:r>
                      <a:r>
                        <a:rPr lang="en-US" sz="1200" kern="100" dirty="0">
                          <a:solidFill>
                            <a:schemeClr val="tx1"/>
                          </a:solidFill>
                          <a:effectLst/>
                        </a:rPr>
                        <a:t>, </a:t>
                      </a:r>
                      <a:r>
                        <a:rPr lang="en-US" sz="1200" kern="100" dirty="0" err="1">
                          <a:solidFill>
                            <a:schemeClr val="tx1"/>
                          </a:solidFill>
                          <a:effectLst/>
                        </a:rPr>
                        <a:t>rolnicy</a:t>
                      </a:r>
                      <a:r>
                        <a:rPr lang="en-US" sz="1200" kern="100" dirty="0">
                          <a:solidFill>
                            <a:schemeClr val="tx1"/>
                          </a:solidFill>
                          <a:effectLst/>
                        </a:rPr>
                        <a:t> </a:t>
                      </a:r>
                      <a:r>
                        <a:rPr lang="en-US" sz="1200" kern="100" dirty="0" err="1">
                          <a:solidFill>
                            <a:schemeClr val="tx1"/>
                          </a:solidFill>
                          <a:effectLst/>
                        </a:rPr>
                        <a:t>niskotowarowi</a:t>
                      </a:r>
                      <a:r>
                        <a:rPr lang="en-US" sz="1200" kern="100" dirty="0">
                          <a:solidFill>
                            <a:schemeClr val="tx1"/>
                          </a:solidFill>
                          <a:effectLst/>
                        </a:rPr>
                        <a:t>, </a:t>
                      </a:r>
                      <a:r>
                        <a:rPr lang="en-US" sz="1200" kern="100" dirty="0" err="1">
                          <a:solidFill>
                            <a:schemeClr val="tx1"/>
                          </a:solidFill>
                          <a:effectLst/>
                        </a:rPr>
                        <a:t>przedsiębiorstwa</a:t>
                      </a:r>
                      <a:r>
                        <a:rPr lang="en-US" sz="1200" kern="100" dirty="0">
                          <a:solidFill>
                            <a:schemeClr val="tx1"/>
                          </a:solidFill>
                          <a:effectLst/>
                        </a:rPr>
                        <a:t> </a:t>
                      </a:r>
                      <a:r>
                        <a:rPr lang="en-US" sz="1200" kern="100" dirty="0" err="1">
                          <a:solidFill>
                            <a:schemeClr val="tx1"/>
                          </a:solidFill>
                          <a:effectLst/>
                        </a:rPr>
                        <a:t>ekonomii</a:t>
                      </a:r>
                      <a:r>
                        <a:rPr lang="en-US" sz="1200" kern="100" dirty="0">
                          <a:solidFill>
                            <a:schemeClr val="tx1"/>
                          </a:solidFill>
                          <a:effectLst/>
                        </a:rPr>
                        <a:t> </a:t>
                      </a:r>
                      <a:r>
                        <a:rPr lang="en-US" sz="1200" kern="100" dirty="0" err="1">
                          <a:solidFill>
                            <a:schemeClr val="tx1"/>
                          </a:solidFill>
                          <a:effectLst/>
                        </a:rPr>
                        <a:t>społecznej</a:t>
                      </a:r>
                      <a:r>
                        <a:rPr lang="en-US" sz="1200" kern="100" dirty="0">
                          <a:solidFill>
                            <a:schemeClr val="tx1"/>
                          </a:solidFill>
                          <a:effectLst/>
                        </a:rPr>
                        <a:t> </a:t>
                      </a:r>
                      <a:r>
                        <a:rPr lang="en-US" sz="1200" kern="100" dirty="0" err="1">
                          <a:solidFill>
                            <a:schemeClr val="tx1"/>
                          </a:solidFill>
                          <a:effectLst/>
                        </a:rPr>
                        <a:t>organizacje</a:t>
                      </a:r>
                      <a:r>
                        <a:rPr lang="en-US" sz="1200" kern="100" dirty="0">
                          <a:solidFill>
                            <a:schemeClr val="tx1"/>
                          </a:solidFill>
                          <a:effectLst/>
                        </a:rPr>
                        <a:t> </a:t>
                      </a:r>
                      <a:r>
                        <a:rPr lang="en-US" sz="1200" kern="100" dirty="0" err="1">
                          <a:solidFill>
                            <a:schemeClr val="tx1"/>
                          </a:solidFill>
                          <a:effectLst/>
                        </a:rPr>
                        <a:t>pozarządowe</a:t>
                      </a:r>
                      <a:r>
                        <a:rPr lang="en-US" sz="1200" kern="100" dirty="0">
                          <a:solidFill>
                            <a:schemeClr val="tx1"/>
                          </a:solidFill>
                          <a:effectLst/>
                        </a:rPr>
                        <a:t>, </a:t>
                      </a:r>
                      <a:r>
                        <a:rPr lang="en-US" sz="1200" kern="100" dirty="0" err="1">
                          <a:solidFill>
                            <a:schemeClr val="tx1"/>
                          </a:solidFill>
                          <a:effectLst/>
                        </a:rPr>
                        <a:t>turyści</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Projekty</a:t>
                      </a:r>
                      <a:r>
                        <a:rPr lang="en-US" sz="1200" kern="100" dirty="0">
                          <a:solidFill>
                            <a:schemeClr val="tx1"/>
                          </a:solidFill>
                          <a:effectLst/>
                        </a:rPr>
                        <a:t> </a:t>
                      </a:r>
                      <a:r>
                        <a:rPr lang="en-US" sz="1200" kern="100" dirty="0" err="1">
                          <a:solidFill>
                            <a:schemeClr val="tx1"/>
                          </a:solidFill>
                          <a:effectLst/>
                        </a:rPr>
                        <a:t>grantowe</a:t>
                      </a:r>
                      <a:r>
                        <a:rPr lang="en-US" sz="1200" kern="100" dirty="0">
                          <a:solidFill>
                            <a:schemeClr val="tx1"/>
                          </a:solidFill>
                          <a:effectLst/>
                        </a:rPr>
                        <a:t>, </a:t>
                      </a:r>
                      <a:endParaRPr lang="pl-PL" sz="1200" kern="100" dirty="0">
                        <a:solidFill>
                          <a:schemeClr val="tx1"/>
                        </a:solidFill>
                        <a:effectLst/>
                      </a:endParaRPr>
                    </a:p>
                    <a:p>
                      <a:pPr>
                        <a:lnSpc>
                          <a:spcPct val="107000"/>
                        </a:lnSpc>
                        <a:spcAft>
                          <a:spcPts val="800"/>
                        </a:spcAft>
                      </a:pPr>
                      <a:r>
                        <a:rPr lang="en-US" sz="1200" kern="100" dirty="0" err="1">
                          <a:solidFill>
                            <a:schemeClr val="tx1"/>
                          </a:solidFill>
                          <a:effectLst/>
                        </a:rPr>
                        <a:t>animacja</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575824"/>
                  </a:ext>
                </a:extLst>
              </a:tr>
              <a:tr h="696032">
                <a:tc>
                  <a:txBody>
                    <a:bodyPr/>
                    <a:lstStyle/>
                    <a:p>
                      <a:pPr algn="ctr">
                        <a:lnSpc>
                          <a:spcPct val="107000"/>
                        </a:lnSpc>
                        <a:spcAft>
                          <a:spcPts val="800"/>
                        </a:spcAft>
                      </a:pPr>
                      <a:r>
                        <a:rPr lang="en-US" sz="1200" kern="100" dirty="0">
                          <a:solidFill>
                            <a:schemeClr val="tx1"/>
                          </a:solidFill>
                          <a:effectLst/>
                        </a:rPr>
                        <a:t>240 000,00</a:t>
                      </a:r>
                      <a:endParaRPr lang="pl-PL" sz="1200" kern="100" dirty="0">
                        <a:solidFill>
                          <a:schemeClr val="tx1"/>
                        </a:solidFill>
                        <a:effectLst/>
                      </a:endParaRPr>
                    </a:p>
                    <a:p>
                      <a:pPr algn="ctr">
                        <a:lnSpc>
                          <a:spcPct val="107000"/>
                        </a:lnSpc>
                        <a:spcAft>
                          <a:spcPts val="800"/>
                        </a:spcAft>
                      </a:pPr>
                      <a:r>
                        <a:rPr lang="en-US" sz="1200" kern="100" dirty="0">
                          <a:solidFill>
                            <a:schemeClr val="tx1"/>
                          </a:solidFill>
                          <a:effectLst/>
                        </a:rPr>
                        <a:t> </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solidFill>
                            <a:schemeClr val="tx1"/>
                          </a:solidFill>
                          <a:effectLst/>
                        </a:rPr>
                        <a:t>P.1.3. </a:t>
                      </a:r>
                      <a:r>
                        <a:rPr lang="en-US" sz="1200" kern="100" dirty="0" err="1">
                          <a:solidFill>
                            <a:schemeClr val="tx1"/>
                          </a:solidFill>
                          <a:effectLst/>
                        </a:rPr>
                        <a:t>Rozwój</a:t>
                      </a:r>
                      <a:r>
                        <a:rPr lang="en-US" sz="1200" kern="100" dirty="0">
                          <a:solidFill>
                            <a:schemeClr val="tx1"/>
                          </a:solidFill>
                          <a:effectLst/>
                        </a:rPr>
                        <a:t> </a:t>
                      </a:r>
                      <a:r>
                        <a:rPr lang="en-US" sz="1200" kern="100" dirty="0" err="1">
                          <a:solidFill>
                            <a:schemeClr val="tx1"/>
                          </a:solidFill>
                          <a:effectLst/>
                        </a:rPr>
                        <a:t>działalności</a:t>
                      </a:r>
                      <a:r>
                        <a:rPr lang="en-US" sz="1200" kern="100" dirty="0">
                          <a:solidFill>
                            <a:schemeClr val="tx1"/>
                          </a:solidFill>
                          <a:effectLst/>
                        </a:rPr>
                        <a:t> w </a:t>
                      </a:r>
                      <a:r>
                        <a:rPr lang="en-US" sz="1200" kern="100" dirty="0" err="1">
                          <a:solidFill>
                            <a:schemeClr val="tx1"/>
                          </a:solidFill>
                          <a:effectLst/>
                        </a:rPr>
                        <a:t>zakresie</a:t>
                      </a:r>
                      <a:r>
                        <a:rPr lang="en-US" sz="1200" kern="100" dirty="0">
                          <a:solidFill>
                            <a:schemeClr val="tx1"/>
                          </a:solidFill>
                          <a:effectLst/>
                        </a:rPr>
                        <a:t> </a:t>
                      </a:r>
                      <a:r>
                        <a:rPr lang="en-US" sz="1200" kern="100" dirty="0" err="1">
                          <a:solidFill>
                            <a:schemeClr val="tx1"/>
                          </a:solidFill>
                          <a:effectLst/>
                        </a:rPr>
                        <a:t>usług</a:t>
                      </a:r>
                      <a:r>
                        <a:rPr lang="en-US" sz="1200" kern="100" dirty="0">
                          <a:solidFill>
                            <a:schemeClr val="tx1"/>
                          </a:solidFill>
                          <a:effectLst/>
                        </a:rPr>
                        <a:t> </a:t>
                      </a:r>
                      <a:r>
                        <a:rPr lang="en-US" sz="1200" kern="100" dirty="0" err="1">
                          <a:solidFill>
                            <a:schemeClr val="tx1"/>
                          </a:solidFill>
                          <a:effectLst/>
                        </a:rPr>
                        <a:t>turystycznych</a:t>
                      </a:r>
                      <a:r>
                        <a:rPr lang="en-US" sz="1200" kern="100" dirty="0">
                          <a:solidFill>
                            <a:schemeClr val="tx1"/>
                          </a:solidFill>
                          <a:effectLst/>
                        </a:rPr>
                        <a:t>, </a:t>
                      </a:r>
                      <a:r>
                        <a:rPr lang="en-US" sz="1200" kern="100" dirty="0" err="1">
                          <a:solidFill>
                            <a:schemeClr val="tx1"/>
                          </a:solidFill>
                          <a:effectLst/>
                        </a:rPr>
                        <a:t>rekreacyjnych</a:t>
                      </a:r>
                      <a:br>
                        <a:rPr lang="en-US" sz="1200" kern="100" dirty="0">
                          <a:solidFill>
                            <a:schemeClr val="tx1"/>
                          </a:solidFill>
                          <a:effectLst/>
                        </a:rPr>
                      </a:br>
                      <a:r>
                        <a:rPr lang="en-US" sz="1200" kern="100" dirty="0" err="1">
                          <a:solidFill>
                            <a:schemeClr val="tx1"/>
                          </a:solidFill>
                          <a:effectLst/>
                        </a:rPr>
                        <a:t>i</a:t>
                      </a:r>
                      <a:r>
                        <a:rPr lang="en-US" sz="1200" kern="100" dirty="0">
                          <a:solidFill>
                            <a:schemeClr val="tx1"/>
                          </a:solidFill>
                          <a:effectLst/>
                        </a:rPr>
                        <a:t> </a:t>
                      </a:r>
                      <a:r>
                        <a:rPr lang="en-US" sz="1200" kern="100" dirty="0" err="1">
                          <a:solidFill>
                            <a:schemeClr val="tx1"/>
                          </a:solidFill>
                          <a:effectLst/>
                        </a:rPr>
                        <a:t>czasu</a:t>
                      </a:r>
                      <a:r>
                        <a:rPr lang="en-US" sz="1200" kern="100" dirty="0">
                          <a:solidFill>
                            <a:schemeClr val="tx1"/>
                          </a:solidFill>
                          <a:effectLst/>
                        </a:rPr>
                        <a:t> </a:t>
                      </a:r>
                      <a:r>
                        <a:rPr lang="en-US" sz="1200" kern="100" dirty="0" err="1">
                          <a:solidFill>
                            <a:schemeClr val="tx1"/>
                          </a:solidFill>
                          <a:effectLst/>
                        </a:rPr>
                        <a:t>wolnego</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Mieszkańcy</a:t>
                      </a:r>
                      <a:r>
                        <a:rPr lang="en-US" sz="1200" kern="100" dirty="0">
                          <a:solidFill>
                            <a:schemeClr val="tx1"/>
                          </a:solidFill>
                          <a:effectLst/>
                        </a:rPr>
                        <a:t>, w </a:t>
                      </a:r>
                      <a:r>
                        <a:rPr lang="en-US" sz="1200" kern="100" dirty="0" err="1">
                          <a:solidFill>
                            <a:schemeClr val="tx1"/>
                          </a:solidFill>
                          <a:effectLst/>
                        </a:rPr>
                        <a:t>tym</a:t>
                      </a:r>
                      <a:r>
                        <a:rPr lang="en-US" sz="1200" kern="100" dirty="0">
                          <a:solidFill>
                            <a:schemeClr val="tx1"/>
                          </a:solidFill>
                          <a:effectLst/>
                        </a:rPr>
                        <a:t> </a:t>
                      </a:r>
                      <a:r>
                        <a:rPr lang="en-US" sz="1200" kern="100" dirty="0" err="1">
                          <a:solidFill>
                            <a:schemeClr val="tx1"/>
                          </a:solidFill>
                          <a:effectLst/>
                        </a:rPr>
                        <a:t>osoby</a:t>
                      </a:r>
                      <a:r>
                        <a:rPr lang="en-US" sz="1200" kern="100" dirty="0">
                          <a:solidFill>
                            <a:schemeClr val="tx1"/>
                          </a:solidFill>
                          <a:effectLst/>
                        </a:rPr>
                        <a:t> </a:t>
                      </a:r>
                      <a:r>
                        <a:rPr lang="en-US" sz="1200" kern="100" dirty="0" err="1">
                          <a:solidFill>
                            <a:schemeClr val="tx1"/>
                          </a:solidFill>
                          <a:effectLst/>
                        </a:rPr>
                        <a:t>poszukujące</a:t>
                      </a:r>
                      <a:r>
                        <a:rPr lang="en-US" sz="1200" kern="100" dirty="0">
                          <a:solidFill>
                            <a:schemeClr val="tx1"/>
                          </a:solidFill>
                          <a:effectLst/>
                        </a:rPr>
                        <a:t> </a:t>
                      </a:r>
                      <a:r>
                        <a:rPr lang="en-US" sz="1200" kern="100" dirty="0" err="1">
                          <a:solidFill>
                            <a:schemeClr val="tx1"/>
                          </a:solidFill>
                          <a:effectLst/>
                        </a:rPr>
                        <a:t>pracy</a:t>
                      </a:r>
                      <a:r>
                        <a:rPr lang="en-US" sz="1200" kern="100" dirty="0">
                          <a:solidFill>
                            <a:schemeClr val="tx1"/>
                          </a:solidFill>
                          <a:effectLst/>
                        </a:rPr>
                        <a:t>, </a:t>
                      </a:r>
                      <a:r>
                        <a:rPr lang="en-US" sz="1200" kern="100" dirty="0" err="1">
                          <a:solidFill>
                            <a:schemeClr val="tx1"/>
                          </a:solidFill>
                          <a:effectLst/>
                        </a:rPr>
                        <a:t>przedsiębiorcy</a:t>
                      </a:r>
                      <a:r>
                        <a:rPr lang="en-US" sz="1200" kern="100" dirty="0">
                          <a:solidFill>
                            <a:schemeClr val="tx1"/>
                          </a:solidFill>
                          <a:effectLst/>
                        </a:rPr>
                        <a:t>, </a:t>
                      </a:r>
                      <a:r>
                        <a:rPr lang="en-US" sz="1200" kern="100" dirty="0" err="1">
                          <a:solidFill>
                            <a:schemeClr val="tx1"/>
                          </a:solidFill>
                          <a:effectLst/>
                        </a:rPr>
                        <a:t>rolnicy</a:t>
                      </a:r>
                      <a:r>
                        <a:rPr lang="en-US" sz="1200" kern="100" dirty="0">
                          <a:solidFill>
                            <a:schemeClr val="tx1"/>
                          </a:solidFill>
                          <a:effectLst/>
                        </a:rPr>
                        <a:t> </a:t>
                      </a:r>
                      <a:r>
                        <a:rPr lang="en-US" sz="1200" kern="100" dirty="0" err="1">
                          <a:solidFill>
                            <a:schemeClr val="tx1"/>
                          </a:solidFill>
                          <a:effectLst/>
                        </a:rPr>
                        <a:t>niskotowarowi</a:t>
                      </a:r>
                      <a:r>
                        <a:rPr lang="en-US" sz="1200" kern="100" dirty="0">
                          <a:solidFill>
                            <a:schemeClr val="tx1"/>
                          </a:solidFill>
                          <a:effectLst/>
                        </a:rPr>
                        <a:t>, </a:t>
                      </a:r>
                      <a:r>
                        <a:rPr lang="en-US" sz="1200" kern="100" dirty="0" err="1">
                          <a:solidFill>
                            <a:schemeClr val="tx1"/>
                          </a:solidFill>
                          <a:effectLst/>
                        </a:rPr>
                        <a:t>przedsiębiorstwa</a:t>
                      </a:r>
                      <a:r>
                        <a:rPr lang="en-US" sz="1200" kern="100" dirty="0">
                          <a:solidFill>
                            <a:schemeClr val="tx1"/>
                          </a:solidFill>
                          <a:effectLst/>
                        </a:rPr>
                        <a:t> </a:t>
                      </a:r>
                      <a:r>
                        <a:rPr lang="en-US" sz="1200" kern="100" dirty="0" err="1">
                          <a:solidFill>
                            <a:schemeClr val="tx1"/>
                          </a:solidFill>
                          <a:effectLst/>
                        </a:rPr>
                        <a:t>ekonomii</a:t>
                      </a:r>
                      <a:r>
                        <a:rPr lang="en-US" sz="1200" kern="100" dirty="0">
                          <a:solidFill>
                            <a:schemeClr val="tx1"/>
                          </a:solidFill>
                          <a:effectLst/>
                        </a:rPr>
                        <a:t> </a:t>
                      </a:r>
                      <a:r>
                        <a:rPr lang="en-US" sz="1200" kern="100" dirty="0" err="1">
                          <a:solidFill>
                            <a:schemeClr val="tx1"/>
                          </a:solidFill>
                          <a:effectLst/>
                        </a:rPr>
                        <a:t>społecznej</a:t>
                      </a:r>
                      <a:r>
                        <a:rPr lang="en-US" sz="1200" kern="100" dirty="0">
                          <a:solidFill>
                            <a:schemeClr val="tx1"/>
                          </a:solidFill>
                          <a:effectLst/>
                        </a:rPr>
                        <a:t>, </a:t>
                      </a:r>
                      <a:r>
                        <a:rPr lang="en-US" sz="1200" kern="100" dirty="0" err="1">
                          <a:solidFill>
                            <a:schemeClr val="tx1"/>
                          </a:solidFill>
                          <a:effectLst/>
                        </a:rPr>
                        <a:t>turyści</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Konkurs</a:t>
                      </a:r>
                      <a:r>
                        <a:rPr lang="en-US" sz="1200" kern="100" dirty="0">
                          <a:solidFill>
                            <a:schemeClr val="tx1"/>
                          </a:solidFill>
                          <a:effectLst/>
                        </a:rPr>
                        <a:t>, </a:t>
                      </a:r>
                      <a:endParaRPr lang="pl-PL" sz="1200" kern="100" dirty="0">
                        <a:solidFill>
                          <a:schemeClr val="tx1"/>
                        </a:solidFill>
                        <a:effectLst/>
                      </a:endParaRPr>
                    </a:p>
                    <a:p>
                      <a:pPr>
                        <a:lnSpc>
                          <a:spcPct val="107000"/>
                        </a:lnSpc>
                        <a:spcAft>
                          <a:spcPts val="800"/>
                        </a:spcAft>
                      </a:pPr>
                      <a:r>
                        <a:rPr lang="en-US" sz="1200" kern="100" dirty="0" err="1">
                          <a:solidFill>
                            <a:schemeClr val="tx1"/>
                          </a:solidFill>
                          <a:effectLst/>
                        </a:rPr>
                        <a:t>animacja</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0720394"/>
                  </a:ext>
                </a:extLst>
              </a:tr>
              <a:tr h="878826">
                <a:tc>
                  <a:txBody>
                    <a:bodyPr/>
                    <a:lstStyle/>
                    <a:p>
                      <a:pPr algn="ctr">
                        <a:lnSpc>
                          <a:spcPct val="107000"/>
                        </a:lnSpc>
                        <a:spcAft>
                          <a:spcPts val="800"/>
                        </a:spcAft>
                      </a:pPr>
                      <a:r>
                        <a:rPr lang="en-US" sz="1200" kern="100" dirty="0">
                          <a:solidFill>
                            <a:schemeClr val="tx1"/>
                          </a:solidFill>
                          <a:effectLst/>
                        </a:rPr>
                        <a:t>244 444,44</a:t>
                      </a:r>
                      <a:endParaRPr lang="pl-PL" sz="1200" kern="100" dirty="0">
                        <a:solidFill>
                          <a:schemeClr val="tx1"/>
                        </a:solidFill>
                        <a:effectLst/>
                      </a:endParaRPr>
                    </a:p>
                    <a:p>
                      <a:pPr algn="ctr">
                        <a:lnSpc>
                          <a:spcPct val="107000"/>
                        </a:lnSpc>
                        <a:spcAft>
                          <a:spcPts val="800"/>
                        </a:spcAft>
                      </a:pPr>
                      <a:r>
                        <a:rPr lang="en-US" sz="1200" kern="100" dirty="0">
                          <a:solidFill>
                            <a:schemeClr val="tx1"/>
                          </a:solidFill>
                          <a:effectLst/>
                        </a:rPr>
                        <a:t> </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solidFill>
                            <a:schemeClr val="tx1"/>
                          </a:solidFill>
                          <a:effectLst/>
                        </a:rPr>
                        <a:t>P. 1.4. </a:t>
                      </a:r>
                      <a:r>
                        <a:rPr lang="en-US" sz="1200" kern="100" dirty="0" err="1">
                          <a:solidFill>
                            <a:schemeClr val="tx1"/>
                          </a:solidFill>
                          <a:effectLst/>
                        </a:rPr>
                        <a:t>Rozwój</a:t>
                      </a:r>
                      <a:r>
                        <a:rPr lang="en-US" sz="1200" kern="100" dirty="0">
                          <a:solidFill>
                            <a:schemeClr val="tx1"/>
                          </a:solidFill>
                          <a:effectLst/>
                        </a:rPr>
                        <a:t> </a:t>
                      </a:r>
                      <a:r>
                        <a:rPr lang="en-US" sz="1200" kern="100" dirty="0" err="1">
                          <a:solidFill>
                            <a:schemeClr val="tx1"/>
                          </a:solidFill>
                          <a:effectLst/>
                        </a:rPr>
                        <a:t>infrastruktury</a:t>
                      </a:r>
                      <a:r>
                        <a:rPr lang="en-US" sz="1200" kern="100" dirty="0">
                          <a:solidFill>
                            <a:schemeClr val="tx1"/>
                          </a:solidFill>
                          <a:effectLst/>
                        </a:rPr>
                        <a:t> </a:t>
                      </a:r>
                      <a:r>
                        <a:rPr lang="en-US" sz="1200" kern="100" dirty="0" err="1">
                          <a:solidFill>
                            <a:schemeClr val="tx1"/>
                          </a:solidFill>
                          <a:effectLst/>
                        </a:rPr>
                        <a:t>istotnej</a:t>
                      </a:r>
                      <a:r>
                        <a:rPr lang="en-US" sz="1200" kern="100" dirty="0">
                          <a:solidFill>
                            <a:schemeClr val="tx1"/>
                          </a:solidFill>
                          <a:effectLst/>
                        </a:rPr>
                        <a:t> </a:t>
                      </a:r>
                      <a:r>
                        <a:rPr lang="en-US" sz="1200" kern="100" dirty="0" err="1">
                          <a:solidFill>
                            <a:schemeClr val="tx1"/>
                          </a:solidFill>
                          <a:effectLst/>
                        </a:rPr>
                        <a:t>dla</a:t>
                      </a:r>
                      <a:r>
                        <a:rPr lang="en-US" sz="1200" kern="100" dirty="0">
                          <a:solidFill>
                            <a:schemeClr val="tx1"/>
                          </a:solidFill>
                          <a:effectLst/>
                        </a:rPr>
                        <a:t> </a:t>
                      </a:r>
                      <a:r>
                        <a:rPr lang="en-US" sz="1200" kern="100" dirty="0" err="1">
                          <a:solidFill>
                            <a:schemeClr val="tx1"/>
                          </a:solidFill>
                          <a:effectLst/>
                        </a:rPr>
                        <a:t>rozwijania</a:t>
                      </a:r>
                      <a:r>
                        <a:rPr lang="en-US" sz="1200" kern="100" dirty="0">
                          <a:solidFill>
                            <a:schemeClr val="tx1"/>
                          </a:solidFill>
                          <a:effectLst/>
                        </a:rPr>
                        <a:t> </a:t>
                      </a:r>
                      <a:r>
                        <a:rPr lang="en-US" sz="1200" kern="100" dirty="0" err="1">
                          <a:solidFill>
                            <a:schemeClr val="tx1"/>
                          </a:solidFill>
                          <a:effectLst/>
                        </a:rPr>
                        <a:t>funkcji</a:t>
                      </a:r>
                      <a:r>
                        <a:rPr lang="en-US" sz="1200" kern="100" dirty="0">
                          <a:solidFill>
                            <a:schemeClr val="tx1"/>
                          </a:solidFill>
                          <a:effectLst/>
                        </a:rPr>
                        <a:t> </a:t>
                      </a:r>
                      <a:r>
                        <a:rPr lang="en-US" sz="1200" kern="100" dirty="0" err="1">
                          <a:solidFill>
                            <a:schemeClr val="tx1"/>
                          </a:solidFill>
                          <a:effectLst/>
                        </a:rPr>
                        <a:t>turystycznej</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solidFill>
                            <a:schemeClr val="tx1"/>
                          </a:solidFill>
                          <a:effectLst/>
                        </a:rPr>
                        <a:t>Mieszkańcy, jednostki samorządu terytorialnego i inne instytucje publiczne, organizacje pozarządowe, turyści odwiedzający obszar LGD, osoby młode, osoby starsze</a:t>
                      </a:r>
                      <a:endParaRPr lang="pl-PL"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solidFill>
                            <a:schemeClr val="tx1"/>
                          </a:solidFill>
                          <a:effectLst/>
                        </a:rPr>
                        <a:t>Konkurs</a:t>
                      </a:r>
                      <a:endParaRPr lang="pl-PL"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889625"/>
                  </a:ext>
                </a:extLst>
              </a:tr>
              <a:tr h="838171">
                <a:tc>
                  <a:txBody>
                    <a:bodyPr/>
                    <a:lstStyle/>
                    <a:p>
                      <a:pPr algn="ctr">
                        <a:lnSpc>
                          <a:spcPct val="107000"/>
                        </a:lnSpc>
                        <a:spcAft>
                          <a:spcPts val="800"/>
                        </a:spcAft>
                      </a:pPr>
                      <a:r>
                        <a:rPr lang="en-US" sz="1200" kern="100" dirty="0" err="1">
                          <a:solidFill>
                            <a:schemeClr val="tx1"/>
                          </a:solidFill>
                          <a:effectLst/>
                        </a:rPr>
                        <a:t>Budżet</a:t>
                      </a:r>
                      <a:r>
                        <a:rPr lang="en-US" sz="1200" kern="100" dirty="0">
                          <a:solidFill>
                            <a:schemeClr val="tx1"/>
                          </a:solidFill>
                          <a:effectLst/>
                        </a:rPr>
                        <a:t> (w EUR)</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en-US" sz="1200" kern="100" dirty="0" err="1">
                          <a:solidFill>
                            <a:schemeClr val="tx1"/>
                          </a:solidFill>
                          <a:effectLst/>
                        </a:rPr>
                        <a:t>Przedsięwzięcia</a:t>
                      </a:r>
                      <a:r>
                        <a:rPr lang="en-US" sz="1200" kern="100" dirty="0">
                          <a:solidFill>
                            <a:schemeClr val="tx1"/>
                          </a:solidFill>
                          <a:effectLst/>
                        </a:rPr>
                        <a:t> w </a:t>
                      </a:r>
                      <a:r>
                        <a:rPr lang="en-US" sz="1200" kern="100" dirty="0" err="1">
                          <a:solidFill>
                            <a:schemeClr val="tx1"/>
                          </a:solidFill>
                          <a:effectLst/>
                        </a:rPr>
                        <a:t>ramach</a:t>
                      </a:r>
                      <a:r>
                        <a:rPr lang="en-US" sz="1200" kern="100" dirty="0">
                          <a:solidFill>
                            <a:schemeClr val="tx1"/>
                          </a:solidFill>
                          <a:effectLst/>
                        </a:rPr>
                        <a:t> </a:t>
                      </a:r>
                      <a:r>
                        <a:rPr lang="en-US" sz="1200" kern="100" dirty="0" err="1">
                          <a:solidFill>
                            <a:schemeClr val="tx1"/>
                          </a:solidFill>
                          <a:effectLst/>
                        </a:rPr>
                        <a:t>Celu</a:t>
                      </a:r>
                      <a:r>
                        <a:rPr lang="en-US" sz="1200" kern="100" dirty="0">
                          <a:solidFill>
                            <a:schemeClr val="tx1"/>
                          </a:solidFill>
                          <a:effectLst/>
                        </a:rPr>
                        <a:t> 2 </a:t>
                      </a:r>
                      <a:r>
                        <a:rPr lang="en-US" sz="1200" kern="100" dirty="0" err="1">
                          <a:solidFill>
                            <a:schemeClr val="tx1"/>
                          </a:solidFill>
                          <a:effectLst/>
                        </a:rPr>
                        <a:t>Wyższa</a:t>
                      </a:r>
                      <a:r>
                        <a:rPr lang="en-US" sz="1200" kern="100" dirty="0">
                          <a:solidFill>
                            <a:schemeClr val="tx1"/>
                          </a:solidFill>
                          <a:effectLst/>
                        </a:rPr>
                        <a:t> </a:t>
                      </a:r>
                      <a:r>
                        <a:rPr lang="en-US" sz="1200" kern="100" dirty="0" err="1">
                          <a:solidFill>
                            <a:schemeClr val="tx1"/>
                          </a:solidFill>
                          <a:effectLst/>
                        </a:rPr>
                        <a:t>aktywność</a:t>
                      </a:r>
                      <a:r>
                        <a:rPr lang="en-US" sz="1200" kern="100" dirty="0">
                          <a:solidFill>
                            <a:schemeClr val="tx1"/>
                          </a:solidFill>
                          <a:effectLst/>
                        </a:rPr>
                        <a:t> </a:t>
                      </a:r>
                      <a:r>
                        <a:rPr lang="en-US" sz="1200" kern="100" dirty="0" err="1">
                          <a:solidFill>
                            <a:schemeClr val="tx1"/>
                          </a:solidFill>
                          <a:effectLst/>
                        </a:rPr>
                        <a:t>społeczna</a:t>
                      </a:r>
                      <a:r>
                        <a:rPr lang="en-US" sz="1200" kern="100" dirty="0">
                          <a:solidFill>
                            <a:schemeClr val="tx1"/>
                          </a:solidFill>
                          <a:effectLst/>
                        </a:rPr>
                        <a:t> </a:t>
                      </a:r>
                      <a:r>
                        <a:rPr lang="en-US" sz="1200" kern="100" dirty="0" err="1">
                          <a:solidFill>
                            <a:schemeClr val="tx1"/>
                          </a:solidFill>
                          <a:effectLst/>
                        </a:rPr>
                        <a:t>mieszkańców</a:t>
                      </a:r>
                      <a:r>
                        <a:rPr lang="en-US" sz="1200" kern="100" dirty="0">
                          <a:solidFill>
                            <a:schemeClr val="tx1"/>
                          </a:solidFill>
                          <a:effectLst/>
                        </a:rPr>
                        <a:t> </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en-US" sz="1200" kern="100" dirty="0" err="1">
                          <a:solidFill>
                            <a:schemeClr val="tx1"/>
                          </a:solidFill>
                          <a:effectLst/>
                        </a:rPr>
                        <a:t>Grupy</a:t>
                      </a:r>
                      <a:r>
                        <a:rPr lang="en-US" sz="1200" kern="100" dirty="0">
                          <a:solidFill>
                            <a:schemeClr val="tx1"/>
                          </a:solidFill>
                          <a:effectLst/>
                        </a:rPr>
                        <a:t> </a:t>
                      </a:r>
                      <a:r>
                        <a:rPr lang="en-US" sz="1200" kern="100" dirty="0" err="1">
                          <a:solidFill>
                            <a:schemeClr val="tx1"/>
                          </a:solidFill>
                          <a:effectLst/>
                        </a:rPr>
                        <a:t>docelowe</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en-US" sz="1200" kern="100" dirty="0" err="1">
                          <a:solidFill>
                            <a:schemeClr val="tx1"/>
                          </a:solidFill>
                          <a:effectLst/>
                        </a:rPr>
                        <a:t>Sposób</a:t>
                      </a:r>
                      <a:r>
                        <a:rPr lang="en-US" sz="1200" kern="100" dirty="0">
                          <a:solidFill>
                            <a:schemeClr val="tx1"/>
                          </a:solidFill>
                          <a:effectLst/>
                        </a:rPr>
                        <a:t> </a:t>
                      </a:r>
                      <a:r>
                        <a:rPr lang="en-US" sz="1200" kern="100" dirty="0" err="1">
                          <a:solidFill>
                            <a:schemeClr val="tx1"/>
                          </a:solidFill>
                          <a:effectLst/>
                        </a:rPr>
                        <a:t>realizacji</a:t>
                      </a:r>
                      <a:r>
                        <a:rPr lang="en-US" sz="1200" kern="100" dirty="0">
                          <a:solidFill>
                            <a:schemeClr val="tx1"/>
                          </a:solidFill>
                          <a:effectLst/>
                        </a:rPr>
                        <a:t> (</a:t>
                      </a:r>
                      <a:r>
                        <a:rPr lang="en-US" sz="1200" kern="100" dirty="0" err="1">
                          <a:solidFill>
                            <a:schemeClr val="tx1"/>
                          </a:solidFill>
                          <a:effectLst/>
                        </a:rPr>
                        <a:t>konkurs</a:t>
                      </a:r>
                      <a:r>
                        <a:rPr lang="en-US" sz="1200" kern="100" dirty="0">
                          <a:solidFill>
                            <a:schemeClr val="tx1"/>
                          </a:solidFill>
                          <a:effectLst/>
                        </a:rPr>
                        <a:t>, </a:t>
                      </a:r>
                      <a:r>
                        <a:rPr lang="en-US" sz="1200" kern="100" dirty="0" err="1">
                          <a:solidFill>
                            <a:schemeClr val="tx1"/>
                          </a:solidFill>
                          <a:effectLst/>
                        </a:rPr>
                        <a:t>projekt</a:t>
                      </a:r>
                      <a:r>
                        <a:rPr lang="en-US" sz="1200" kern="100" dirty="0">
                          <a:solidFill>
                            <a:schemeClr val="tx1"/>
                          </a:solidFill>
                          <a:effectLst/>
                        </a:rPr>
                        <a:t> </a:t>
                      </a:r>
                      <a:r>
                        <a:rPr lang="en-US" sz="1200" kern="100" dirty="0" err="1">
                          <a:solidFill>
                            <a:schemeClr val="tx1"/>
                          </a:solidFill>
                          <a:effectLst/>
                        </a:rPr>
                        <a:t>grantowy</a:t>
                      </a:r>
                      <a:r>
                        <a:rPr lang="en-US" sz="1200" kern="100" dirty="0">
                          <a:solidFill>
                            <a:schemeClr val="tx1"/>
                          </a:solidFill>
                          <a:effectLst/>
                        </a:rPr>
                        <a:t>, </a:t>
                      </a:r>
                      <a:r>
                        <a:rPr lang="en-US" sz="1200" kern="100" dirty="0" err="1">
                          <a:solidFill>
                            <a:schemeClr val="tx1"/>
                          </a:solidFill>
                          <a:effectLst/>
                        </a:rPr>
                        <a:t>operacja</a:t>
                      </a:r>
                      <a:r>
                        <a:rPr lang="en-US" sz="1200" kern="100" dirty="0">
                          <a:solidFill>
                            <a:schemeClr val="tx1"/>
                          </a:solidFill>
                          <a:effectLst/>
                        </a:rPr>
                        <a:t> </a:t>
                      </a:r>
                      <a:r>
                        <a:rPr lang="en-US" sz="1200" kern="100" dirty="0" err="1">
                          <a:solidFill>
                            <a:schemeClr val="tx1"/>
                          </a:solidFill>
                          <a:effectLst/>
                        </a:rPr>
                        <a:t>własna</a:t>
                      </a:r>
                      <a:r>
                        <a:rPr lang="en-US" sz="1200" kern="100" dirty="0">
                          <a:solidFill>
                            <a:schemeClr val="tx1"/>
                          </a:solidFill>
                          <a:effectLst/>
                        </a:rPr>
                        <a:t>, </a:t>
                      </a:r>
                      <a:r>
                        <a:rPr lang="en-US" sz="1200" kern="100" dirty="0" err="1">
                          <a:solidFill>
                            <a:schemeClr val="tx1"/>
                          </a:solidFill>
                          <a:effectLst/>
                        </a:rPr>
                        <a:t>animacja</a:t>
                      </a:r>
                      <a:r>
                        <a:rPr lang="en-US" sz="1200" kern="100" dirty="0">
                          <a:solidFill>
                            <a:schemeClr val="tx1"/>
                          </a:solidFill>
                          <a:effectLst/>
                        </a:rPr>
                        <a:t> </a:t>
                      </a:r>
                      <a:r>
                        <a:rPr lang="en-US" sz="1200" kern="100" dirty="0" err="1">
                          <a:solidFill>
                            <a:schemeClr val="tx1"/>
                          </a:solidFill>
                          <a:effectLst/>
                        </a:rPr>
                        <a:t>itp</a:t>
                      </a:r>
                      <a:r>
                        <a:rPr lang="en-US" sz="1200" kern="100" dirty="0">
                          <a:solidFill>
                            <a:schemeClr val="tx1"/>
                          </a:solidFill>
                          <a:effectLst/>
                        </a:rPr>
                        <a:t>.)</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84115403"/>
                  </a:ext>
                </a:extLst>
              </a:tr>
              <a:tr h="878826">
                <a:tc>
                  <a:txBody>
                    <a:bodyPr/>
                    <a:lstStyle/>
                    <a:p>
                      <a:pPr algn="ctr">
                        <a:lnSpc>
                          <a:spcPct val="107000"/>
                        </a:lnSpc>
                        <a:spcAft>
                          <a:spcPts val="800"/>
                        </a:spcAft>
                      </a:pPr>
                      <a:r>
                        <a:rPr lang="en-US" sz="1200" kern="100" dirty="0">
                          <a:solidFill>
                            <a:schemeClr val="tx1"/>
                          </a:solidFill>
                          <a:effectLst/>
                        </a:rPr>
                        <a:t>50 666,67</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solidFill>
                            <a:schemeClr val="tx1"/>
                          </a:solidFill>
                          <a:effectLst/>
                        </a:rPr>
                        <a:t>P.2.1. </a:t>
                      </a:r>
                      <a:r>
                        <a:rPr lang="en-US" sz="1200" kern="100" dirty="0" err="1">
                          <a:solidFill>
                            <a:schemeClr val="tx1"/>
                          </a:solidFill>
                          <a:effectLst/>
                        </a:rPr>
                        <a:t>Wzrost</a:t>
                      </a:r>
                      <a:r>
                        <a:rPr lang="en-US" sz="1200" kern="100" dirty="0">
                          <a:solidFill>
                            <a:schemeClr val="tx1"/>
                          </a:solidFill>
                          <a:effectLst/>
                        </a:rPr>
                        <a:t> </a:t>
                      </a:r>
                      <a:r>
                        <a:rPr lang="en-US" sz="1200" kern="100" dirty="0" err="1">
                          <a:solidFill>
                            <a:schemeClr val="tx1"/>
                          </a:solidFill>
                          <a:effectLst/>
                        </a:rPr>
                        <a:t>kompetencji</a:t>
                      </a:r>
                      <a:br>
                        <a:rPr lang="en-US" sz="1200" kern="100" dirty="0">
                          <a:solidFill>
                            <a:schemeClr val="tx1"/>
                          </a:solidFill>
                          <a:effectLst/>
                        </a:rPr>
                      </a:br>
                      <a:r>
                        <a:rPr lang="en-US" sz="1200" kern="100" dirty="0" err="1">
                          <a:solidFill>
                            <a:schemeClr val="tx1"/>
                          </a:solidFill>
                          <a:effectLst/>
                        </a:rPr>
                        <a:t>i</a:t>
                      </a:r>
                      <a:r>
                        <a:rPr lang="en-US" sz="1200" kern="100" dirty="0">
                          <a:solidFill>
                            <a:schemeClr val="tx1"/>
                          </a:solidFill>
                          <a:effectLst/>
                        </a:rPr>
                        <a:t> </a:t>
                      </a:r>
                      <a:r>
                        <a:rPr lang="en-US" sz="1200" kern="100" dirty="0" err="1">
                          <a:solidFill>
                            <a:schemeClr val="tx1"/>
                          </a:solidFill>
                          <a:effectLst/>
                        </a:rPr>
                        <a:t>umiejętności</a:t>
                      </a:r>
                      <a:r>
                        <a:rPr lang="en-US" sz="1200" kern="100" dirty="0">
                          <a:solidFill>
                            <a:schemeClr val="tx1"/>
                          </a:solidFill>
                          <a:effectLst/>
                        </a:rPr>
                        <a:t> </a:t>
                      </a:r>
                      <a:r>
                        <a:rPr lang="en-US" sz="1200" kern="100" dirty="0" err="1">
                          <a:solidFill>
                            <a:schemeClr val="tx1"/>
                          </a:solidFill>
                          <a:effectLst/>
                        </a:rPr>
                        <a:t>mieszkańców</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solidFill>
                            <a:schemeClr val="tx1"/>
                          </a:solidFill>
                          <a:effectLst/>
                        </a:rPr>
                        <a:t>Mieszkańcy, w tym przede wszystkim osoby starsze oraz osoby w niekorzystnej sytuacji, jednostki samorządu terytorialnego i inne instytucje, organizacje pozarządowe, przedsiębiorcy</a:t>
                      </a:r>
                      <a:endParaRPr lang="pl-PL"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Konkurs</a:t>
                      </a:r>
                      <a:r>
                        <a:rPr lang="en-US" sz="1200" kern="100" dirty="0">
                          <a:solidFill>
                            <a:schemeClr val="tx1"/>
                          </a:solidFill>
                          <a:effectLst/>
                        </a:rPr>
                        <a:t>, </a:t>
                      </a:r>
                      <a:endParaRPr lang="pl-PL" sz="1200" kern="100" dirty="0">
                        <a:solidFill>
                          <a:schemeClr val="tx1"/>
                        </a:solidFill>
                        <a:effectLst/>
                      </a:endParaRPr>
                    </a:p>
                    <a:p>
                      <a:pPr>
                        <a:lnSpc>
                          <a:spcPct val="107000"/>
                        </a:lnSpc>
                        <a:spcAft>
                          <a:spcPts val="800"/>
                        </a:spcAft>
                      </a:pPr>
                      <a:r>
                        <a:rPr lang="en-US" sz="1200" kern="100" dirty="0" err="1">
                          <a:solidFill>
                            <a:schemeClr val="tx1"/>
                          </a:solidFill>
                          <a:effectLst/>
                        </a:rPr>
                        <a:t>projekty</a:t>
                      </a:r>
                      <a:r>
                        <a:rPr lang="en-US" sz="1200" kern="100" dirty="0">
                          <a:solidFill>
                            <a:schemeClr val="tx1"/>
                          </a:solidFill>
                          <a:effectLst/>
                        </a:rPr>
                        <a:t> </a:t>
                      </a:r>
                      <a:r>
                        <a:rPr lang="en-US" sz="1200" kern="100" dirty="0" err="1">
                          <a:solidFill>
                            <a:schemeClr val="tx1"/>
                          </a:solidFill>
                          <a:effectLst/>
                        </a:rPr>
                        <a:t>grantowe</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227644"/>
                  </a:ext>
                </a:extLst>
              </a:tr>
              <a:tr h="1050348">
                <a:tc>
                  <a:txBody>
                    <a:bodyPr/>
                    <a:lstStyle/>
                    <a:p>
                      <a:pPr algn="ctr">
                        <a:lnSpc>
                          <a:spcPct val="107000"/>
                        </a:lnSpc>
                        <a:spcAft>
                          <a:spcPts val="800"/>
                        </a:spcAft>
                      </a:pPr>
                      <a:r>
                        <a:rPr lang="en-US" sz="1200" kern="100" dirty="0">
                          <a:solidFill>
                            <a:schemeClr val="tx1"/>
                          </a:solidFill>
                          <a:effectLst/>
                        </a:rPr>
                        <a:t>585 555,56</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solidFill>
                            <a:schemeClr val="tx1"/>
                          </a:solidFill>
                          <a:effectLst/>
                        </a:rPr>
                        <a:t>P.2.2. </a:t>
                      </a:r>
                      <a:r>
                        <a:rPr lang="en-US" sz="1200" kern="100" dirty="0" err="1">
                          <a:solidFill>
                            <a:schemeClr val="tx1"/>
                          </a:solidFill>
                          <a:effectLst/>
                        </a:rPr>
                        <a:t>Zapewnienie</a:t>
                      </a:r>
                      <a:r>
                        <a:rPr lang="en-US" sz="1200" kern="100" dirty="0">
                          <a:solidFill>
                            <a:schemeClr val="tx1"/>
                          </a:solidFill>
                          <a:effectLst/>
                        </a:rPr>
                        <a:t> </a:t>
                      </a:r>
                      <a:r>
                        <a:rPr lang="en-US" sz="1200" kern="100" dirty="0" err="1">
                          <a:solidFill>
                            <a:schemeClr val="tx1"/>
                          </a:solidFill>
                          <a:effectLst/>
                        </a:rPr>
                        <a:t>atrakcyjnych</a:t>
                      </a:r>
                      <a:r>
                        <a:rPr lang="en-US" sz="1200" kern="100" dirty="0">
                          <a:solidFill>
                            <a:schemeClr val="tx1"/>
                          </a:solidFill>
                          <a:effectLst/>
                        </a:rPr>
                        <a:t> </a:t>
                      </a:r>
                      <a:r>
                        <a:rPr lang="en-US" sz="1200" kern="100" dirty="0" err="1">
                          <a:solidFill>
                            <a:schemeClr val="tx1"/>
                          </a:solidFill>
                          <a:effectLst/>
                        </a:rPr>
                        <a:t>przestrzeni</a:t>
                      </a:r>
                      <a:r>
                        <a:rPr lang="en-US" sz="1200" kern="100" dirty="0">
                          <a:solidFill>
                            <a:schemeClr val="tx1"/>
                          </a:solidFill>
                          <a:effectLst/>
                        </a:rPr>
                        <a:t> </a:t>
                      </a:r>
                      <a:r>
                        <a:rPr lang="en-US" sz="1200" kern="100" dirty="0" err="1">
                          <a:solidFill>
                            <a:schemeClr val="tx1"/>
                          </a:solidFill>
                          <a:effectLst/>
                        </a:rPr>
                        <a:t>spędzania</a:t>
                      </a:r>
                      <a:r>
                        <a:rPr lang="en-US" sz="1200" kern="100" dirty="0">
                          <a:solidFill>
                            <a:schemeClr val="tx1"/>
                          </a:solidFill>
                          <a:effectLst/>
                        </a:rPr>
                        <a:t> </a:t>
                      </a:r>
                      <a:r>
                        <a:rPr lang="en-US" sz="1200" kern="100" dirty="0" err="1">
                          <a:solidFill>
                            <a:schemeClr val="tx1"/>
                          </a:solidFill>
                          <a:effectLst/>
                        </a:rPr>
                        <a:t>czasu</a:t>
                      </a:r>
                      <a:r>
                        <a:rPr lang="en-US" sz="1200" kern="100" dirty="0">
                          <a:solidFill>
                            <a:schemeClr val="tx1"/>
                          </a:solidFill>
                          <a:effectLst/>
                        </a:rPr>
                        <a:t> </a:t>
                      </a:r>
                      <a:r>
                        <a:rPr lang="en-US" sz="1200" kern="100" dirty="0" err="1">
                          <a:solidFill>
                            <a:schemeClr val="tx1"/>
                          </a:solidFill>
                          <a:effectLst/>
                        </a:rPr>
                        <a:t>wolnego</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Mieszkańcy</a:t>
                      </a:r>
                      <a:r>
                        <a:rPr lang="en-US" sz="1200" kern="100" dirty="0">
                          <a:solidFill>
                            <a:schemeClr val="tx1"/>
                          </a:solidFill>
                          <a:effectLst/>
                        </a:rPr>
                        <a:t>, w </a:t>
                      </a:r>
                      <a:r>
                        <a:rPr lang="en-US" sz="1200" kern="100" dirty="0" err="1">
                          <a:solidFill>
                            <a:schemeClr val="tx1"/>
                          </a:solidFill>
                          <a:effectLst/>
                        </a:rPr>
                        <a:t>tym</a:t>
                      </a:r>
                      <a:r>
                        <a:rPr lang="en-US" sz="1200" kern="100" dirty="0">
                          <a:solidFill>
                            <a:schemeClr val="tx1"/>
                          </a:solidFill>
                          <a:effectLst/>
                        </a:rPr>
                        <a:t> </a:t>
                      </a:r>
                      <a:r>
                        <a:rPr lang="en-US" sz="1200" kern="100" dirty="0" err="1">
                          <a:solidFill>
                            <a:schemeClr val="tx1"/>
                          </a:solidFill>
                          <a:effectLst/>
                        </a:rPr>
                        <a:t>przede</a:t>
                      </a:r>
                      <a:r>
                        <a:rPr lang="en-US" sz="1200" kern="100" dirty="0">
                          <a:solidFill>
                            <a:schemeClr val="tx1"/>
                          </a:solidFill>
                          <a:effectLst/>
                        </a:rPr>
                        <a:t> </a:t>
                      </a:r>
                      <a:r>
                        <a:rPr lang="en-US" sz="1200" kern="100" dirty="0" err="1">
                          <a:solidFill>
                            <a:schemeClr val="tx1"/>
                          </a:solidFill>
                          <a:effectLst/>
                        </a:rPr>
                        <a:t>wszystkim</a:t>
                      </a:r>
                      <a:r>
                        <a:rPr lang="en-US" sz="1200" kern="100" dirty="0">
                          <a:solidFill>
                            <a:schemeClr val="tx1"/>
                          </a:solidFill>
                          <a:effectLst/>
                        </a:rPr>
                        <a:t> </a:t>
                      </a:r>
                      <a:r>
                        <a:rPr lang="en-US" sz="1200" kern="100" dirty="0" err="1">
                          <a:solidFill>
                            <a:schemeClr val="tx1"/>
                          </a:solidFill>
                          <a:effectLst/>
                        </a:rPr>
                        <a:t>osoby</a:t>
                      </a:r>
                      <a:r>
                        <a:rPr lang="en-US" sz="1200" kern="100" dirty="0">
                          <a:solidFill>
                            <a:schemeClr val="tx1"/>
                          </a:solidFill>
                          <a:effectLst/>
                        </a:rPr>
                        <a:t> </a:t>
                      </a:r>
                      <a:r>
                        <a:rPr lang="en-US" sz="1200" kern="100" dirty="0" err="1">
                          <a:solidFill>
                            <a:schemeClr val="tx1"/>
                          </a:solidFill>
                          <a:effectLst/>
                        </a:rPr>
                        <a:t>starsze</a:t>
                      </a:r>
                      <a:r>
                        <a:rPr lang="en-US" sz="1200" kern="100" dirty="0">
                          <a:solidFill>
                            <a:schemeClr val="tx1"/>
                          </a:solidFill>
                          <a:effectLst/>
                        </a:rPr>
                        <a:t>, </a:t>
                      </a:r>
                      <a:r>
                        <a:rPr lang="en-US" sz="1200" kern="100" dirty="0" err="1">
                          <a:solidFill>
                            <a:schemeClr val="tx1"/>
                          </a:solidFill>
                          <a:effectLst/>
                        </a:rPr>
                        <a:t>osoby</a:t>
                      </a:r>
                      <a:r>
                        <a:rPr lang="en-US" sz="1200" kern="100" dirty="0">
                          <a:solidFill>
                            <a:schemeClr val="tx1"/>
                          </a:solidFill>
                          <a:effectLst/>
                        </a:rPr>
                        <a:t> </a:t>
                      </a:r>
                      <a:r>
                        <a:rPr lang="en-US" sz="1200" kern="100" dirty="0" err="1">
                          <a:solidFill>
                            <a:schemeClr val="tx1"/>
                          </a:solidFill>
                          <a:effectLst/>
                        </a:rPr>
                        <a:t>młode</a:t>
                      </a:r>
                      <a:r>
                        <a:rPr lang="en-US" sz="1200" kern="100" dirty="0">
                          <a:solidFill>
                            <a:schemeClr val="tx1"/>
                          </a:solidFill>
                          <a:effectLst/>
                        </a:rPr>
                        <a:t>, </a:t>
                      </a:r>
                      <a:r>
                        <a:rPr lang="en-US" sz="1200" kern="100" dirty="0" err="1">
                          <a:solidFill>
                            <a:schemeClr val="tx1"/>
                          </a:solidFill>
                          <a:effectLst/>
                        </a:rPr>
                        <a:t>osoby</a:t>
                      </a:r>
                      <a:r>
                        <a:rPr lang="en-US" sz="1200" kern="100" dirty="0">
                          <a:solidFill>
                            <a:schemeClr val="tx1"/>
                          </a:solidFill>
                          <a:effectLst/>
                        </a:rPr>
                        <a:t> z </a:t>
                      </a:r>
                      <a:r>
                        <a:rPr lang="en-US" sz="1200" kern="100" dirty="0" err="1">
                          <a:solidFill>
                            <a:schemeClr val="tx1"/>
                          </a:solidFill>
                          <a:effectLst/>
                        </a:rPr>
                        <a:t>niepełnosprawnościami</a:t>
                      </a:r>
                      <a:r>
                        <a:rPr lang="en-US" sz="1200" kern="100" dirty="0">
                          <a:solidFill>
                            <a:schemeClr val="tx1"/>
                          </a:solidFill>
                          <a:effectLst/>
                        </a:rPr>
                        <a:t>, </a:t>
                      </a:r>
                      <a:r>
                        <a:rPr lang="en-US" sz="1200" kern="100" dirty="0" err="1">
                          <a:solidFill>
                            <a:schemeClr val="tx1"/>
                          </a:solidFill>
                          <a:effectLst/>
                        </a:rPr>
                        <a:t>jednostki</a:t>
                      </a:r>
                      <a:r>
                        <a:rPr lang="en-US" sz="1200" kern="100" dirty="0">
                          <a:solidFill>
                            <a:schemeClr val="tx1"/>
                          </a:solidFill>
                          <a:effectLst/>
                        </a:rPr>
                        <a:t> </a:t>
                      </a:r>
                      <a:r>
                        <a:rPr lang="en-US" sz="1200" kern="100" dirty="0" err="1">
                          <a:solidFill>
                            <a:schemeClr val="tx1"/>
                          </a:solidFill>
                          <a:effectLst/>
                        </a:rPr>
                        <a:t>samorządu</a:t>
                      </a:r>
                      <a:r>
                        <a:rPr lang="en-US" sz="1200" kern="100" dirty="0">
                          <a:solidFill>
                            <a:schemeClr val="tx1"/>
                          </a:solidFill>
                          <a:effectLst/>
                        </a:rPr>
                        <a:t> </a:t>
                      </a:r>
                      <a:r>
                        <a:rPr lang="en-US" sz="1200" kern="100" dirty="0" err="1">
                          <a:solidFill>
                            <a:schemeClr val="tx1"/>
                          </a:solidFill>
                          <a:effectLst/>
                        </a:rPr>
                        <a:t>terytorialnego</a:t>
                      </a:r>
                      <a:r>
                        <a:rPr lang="en-US" sz="1200" kern="100" dirty="0">
                          <a:solidFill>
                            <a:schemeClr val="tx1"/>
                          </a:solidFill>
                          <a:effectLst/>
                        </a:rPr>
                        <a:t> </a:t>
                      </a:r>
                      <a:r>
                        <a:rPr lang="en-US" sz="1200" kern="100" dirty="0" err="1">
                          <a:solidFill>
                            <a:schemeClr val="tx1"/>
                          </a:solidFill>
                          <a:effectLst/>
                        </a:rPr>
                        <a:t>i</a:t>
                      </a:r>
                      <a:r>
                        <a:rPr lang="en-US" sz="1200" kern="100" dirty="0">
                          <a:solidFill>
                            <a:schemeClr val="tx1"/>
                          </a:solidFill>
                          <a:effectLst/>
                        </a:rPr>
                        <a:t> </a:t>
                      </a:r>
                      <a:r>
                        <a:rPr lang="en-US" sz="1200" kern="100" dirty="0" err="1">
                          <a:solidFill>
                            <a:schemeClr val="tx1"/>
                          </a:solidFill>
                          <a:effectLst/>
                        </a:rPr>
                        <a:t>inne</a:t>
                      </a:r>
                      <a:r>
                        <a:rPr lang="en-US" sz="1200" kern="100" dirty="0">
                          <a:solidFill>
                            <a:schemeClr val="tx1"/>
                          </a:solidFill>
                          <a:effectLst/>
                        </a:rPr>
                        <a:t> </a:t>
                      </a:r>
                      <a:r>
                        <a:rPr lang="en-US" sz="1200" kern="100" dirty="0" err="1">
                          <a:solidFill>
                            <a:schemeClr val="tx1"/>
                          </a:solidFill>
                          <a:effectLst/>
                        </a:rPr>
                        <a:t>instytucje</a:t>
                      </a:r>
                      <a:r>
                        <a:rPr lang="en-US" sz="1200" kern="100" dirty="0">
                          <a:solidFill>
                            <a:schemeClr val="tx1"/>
                          </a:solidFill>
                          <a:effectLst/>
                        </a:rPr>
                        <a:t>, </a:t>
                      </a:r>
                      <a:r>
                        <a:rPr lang="en-US" sz="1200" kern="100" dirty="0" err="1">
                          <a:solidFill>
                            <a:schemeClr val="tx1"/>
                          </a:solidFill>
                          <a:effectLst/>
                        </a:rPr>
                        <a:t>organizacje</a:t>
                      </a:r>
                      <a:r>
                        <a:rPr lang="en-US" sz="1200" kern="100" dirty="0">
                          <a:solidFill>
                            <a:schemeClr val="tx1"/>
                          </a:solidFill>
                          <a:effectLst/>
                        </a:rPr>
                        <a:t> </a:t>
                      </a:r>
                      <a:r>
                        <a:rPr lang="en-US" sz="1200" kern="100" dirty="0" err="1">
                          <a:solidFill>
                            <a:schemeClr val="tx1"/>
                          </a:solidFill>
                          <a:effectLst/>
                        </a:rPr>
                        <a:t>pozarządowe</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solidFill>
                            <a:schemeClr val="tx1"/>
                          </a:solidFill>
                          <a:effectLst/>
                        </a:rPr>
                        <a:t>Konkurs</a:t>
                      </a:r>
                      <a:endParaRPr lang="pl-P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210" marR="5221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518465"/>
                  </a:ext>
                </a:extLst>
              </a:tr>
            </a:tbl>
          </a:graphicData>
        </a:graphic>
      </p:graphicFrame>
    </p:spTree>
    <p:extLst>
      <p:ext uri="{BB962C8B-B14F-4D97-AF65-F5344CB8AC3E}">
        <p14:creationId xmlns:p14="http://schemas.microsoft.com/office/powerpoint/2010/main" val="158786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7B651BFB-8E11-76EC-0FFE-CA0A2B527B65}"/>
              </a:ext>
            </a:extLst>
          </p:cNvPr>
          <p:cNvGraphicFramePr>
            <a:graphicFrameLocks noGrp="1"/>
          </p:cNvGraphicFramePr>
          <p:nvPr>
            <p:ph idx="1"/>
            <p:extLst>
              <p:ext uri="{D42A27DB-BD31-4B8C-83A1-F6EECF244321}">
                <p14:modId xmlns:p14="http://schemas.microsoft.com/office/powerpoint/2010/main" val="2706558943"/>
              </p:ext>
            </p:extLst>
          </p:nvPr>
        </p:nvGraphicFramePr>
        <p:xfrm>
          <a:off x="0" y="1"/>
          <a:ext cx="12192001" cy="6858000"/>
        </p:xfrm>
        <a:graphic>
          <a:graphicData uri="http://schemas.openxmlformats.org/drawingml/2006/table">
            <a:tbl>
              <a:tblPr bandCol="1">
                <a:tableStyleId>{5C22544A-7EE6-4342-B048-85BDC9FD1C3A}</a:tableStyleId>
              </a:tblPr>
              <a:tblGrid>
                <a:gridCol w="1723949">
                  <a:extLst>
                    <a:ext uri="{9D8B030D-6E8A-4147-A177-3AD203B41FA5}">
                      <a16:colId xmlns:a16="http://schemas.microsoft.com/office/drawing/2014/main" val="4107931516"/>
                    </a:ext>
                  </a:extLst>
                </a:gridCol>
                <a:gridCol w="3367431">
                  <a:extLst>
                    <a:ext uri="{9D8B030D-6E8A-4147-A177-3AD203B41FA5}">
                      <a16:colId xmlns:a16="http://schemas.microsoft.com/office/drawing/2014/main" val="2829589933"/>
                    </a:ext>
                  </a:extLst>
                </a:gridCol>
                <a:gridCol w="4554931">
                  <a:extLst>
                    <a:ext uri="{9D8B030D-6E8A-4147-A177-3AD203B41FA5}">
                      <a16:colId xmlns:a16="http://schemas.microsoft.com/office/drawing/2014/main" val="3023086442"/>
                    </a:ext>
                  </a:extLst>
                </a:gridCol>
                <a:gridCol w="2545690">
                  <a:extLst>
                    <a:ext uri="{9D8B030D-6E8A-4147-A177-3AD203B41FA5}">
                      <a16:colId xmlns:a16="http://schemas.microsoft.com/office/drawing/2014/main" val="3516539345"/>
                    </a:ext>
                  </a:extLst>
                </a:gridCol>
              </a:tblGrid>
              <a:tr h="912249">
                <a:tc>
                  <a:txBody>
                    <a:bodyPr/>
                    <a:lstStyle/>
                    <a:p>
                      <a:pPr algn="ctr">
                        <a:lnSpc>
                          <a:spcPct val="107000"/>
                        </a:lnSpc>
                        <a:spcAft>
                          <a:spcPts val="800"/>
                        </a:spcAft>
                      </a:pPr>
                      <a:r>
                        <a:rPr lang="en-US" sz="1200" kern="100" dirty="0">
                          <a:effectLst/>
                        </a:rPr>
                        <a:t>250 000,00</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rPr>
                        <a:t>P. 2.3. Włączenie społeczne seniorów </a:t>
                      </a:r>
                      <a:endParaRPr lang="pl-PL" sz="1200" kern="100">
                        <a:effectLst/>
                      </a:endParaRPr>
                    </a:p>
                    <a:p>
                      <a:pPr>
                        <a:lnSpc>
                          <a:spcPct val="107000"/>
                        </a:lnSpc>
                        <a:spcAft>
                          <a:spcPts val="800"/>
                        </a:spcAft>
                      </a:pPr>
                      <a:r>
                        <a:rPr lang="en-US" sz="1200" kern="100">
                          <a:effectLst/>
                        </a:rPr>
                        <a:t> </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rPr>
                        <a:t>Mieszkańcy</a:t>
                      </a:r>
                      <a:r>
                        <a:rPr lang="en-US" sz="1200" kern="100" dirty="0">
                          <a:effectLst/>
                        </a:rPr>
                        <a:t>, w </a:t>
                      </a:r>
                      <a:r>
                        <a:rPr lang="en-US" sz="1200" kern="100" dirty="0" err="1">
                          <a:effectLst/>
                        </a:rPr>
                        <a:t>tym</a:t>
                      </a:r>
                      <a:r>
                        <a:rPr lang="en-US" sz="1200" kern="100" dirty="0">
                          <a:effectLst/>
                        </a:rPr>
                        <a:t> </a:t>
                      </a:r>
                      <a:r>
                        <a:rPr lang="en-US" sz="1200" kern="100" dirty="0" err="1">
                          <a:effectLst/>
                        </a:rPr>
                        <a:t>przede</a:t>
                      </a:r>
                      <a:r>
                        <a:rPr lang="en-US" sz="1200" kern="100" dirty="0">
                          <a:effectLst/>
                        </a:rPr>
                        <a:t> </a:t>
                      </a:r>
                      <a:r>
                        <a:rPr lang="en-US" sz="1200" kern="100" dirty="0" err="1">
                          <a:effectLst/>
                        </a:rPr>
                        <a:t>wszystkim</a:t>
                      </a:r>
                      <a:r>
                        <a:rPr lang="en-US" sz="1200" kern="100" dirty="0">
                          <a:effectLst/>
                        </a:rPr>
                        <a:t> </a:t>
                      </a:r>
                      <a:r>
                        <a:rPr lang="en-US" sz="1200" kern="100" dirty="0" err="1">
                          <a:effectLst/>
                        </a:rPr>
                        <a:t>osoby</a:t>
                      </a:r>
                      <a:r>
                        <a:rPr lang="en-US" sz="1200" kern="100" dirty="0">
                          <a:effectLst/>
                        </a:rPr>
                        <a:t> </a:t>
                      </a:r>
                      <a:r>
                        <a:rPr lang="en-US" sz="1200" kern="100" dirty="0" err="1">
                          <a:effectLst/>
                        </a:rPr>
                        <a:t>starsze</a:t>
                      </a:r>
                      <a:r>
                        <a:rPr lang="en-US" sz="1200" kern="100" dirty="0">
                          <a:effectLst/>
                        </a:rPr>
                        <a:t>, </a:t>
                      </a:r>
                      <a:r>
                        <a:rPr lang="en-US" sz="1200" kern="100" dirty="0" err="1">
                          <a:effectLst/>
                        </a:rPr>
                        <a:t>jednostki</a:t>
                      </a:r>
                      <a:r>
                        <a:rPr lang="en-US" sz="1200" kern="100" dirty="0">
                          <a:effectLst/>
                        </a:rPr>
                        <a:t> </a:t>
                      </a:r>
                      <a:r>
                        <a:rPr lang="en-US" sz="1200" kern="100" dirty="0" err="1">
                          <a:effectLst/>
                        </a:rPr>
                        <a:t>samorządu</a:t>
                      </a:r>
                      <a:r>
                        <a:rPr lang="en-US" sz="1200" kern="100" dirty="0">
                          <a:effectLst/>
                        </a:rPr>
                        <a:t> </a:t>
                      </a:r>
                      <a:r>
                        <a:rPr lang="en-US" sz="1200" kern="100" dirty="0" err="1">
                          <a:effectLst/>
                        </a:rPr>
                        <a:t>terytorialnego</a:t>
                      </a:r>
                      <a:r>
                        <a:rPr lang="en-US" sz="1200" kern="100" dirty="0">
                          <a:effectLst/>
                        </a:rPr>
                        <a:t> </a:t>
                      </a:r>
                      <a:r>
                        <a:rPr lang="en-US" sz="1200" kern="100" dirty="0" err="1">
                          <a:effectLst/>
                        </a:rPr>
                        <a:t>i</a:t>
                      </a:r>
                      <a:r>
                        <a:rPr lang="en-US" sz="1200" kern="100" dirty="0">
                          <a:effectLst/>
                        </a:rPr>
                        <a:t> </a:t>
                      </a:r>
                      <a:r>
                        <a:rPr lang="en-US" sz="1200" kern="100" dirty="0" err="1">
                          <a:effectLst/>
                        </a:rPr>
                        <a:t>inne</a:t>
                      </a:r>
                      <a:r>
                        <a:rPr lang="en-US" sz="1200" kern="100" dirty="0">
                          <a:effectLst/>
                        </a:rPr>
                        <a:t> </a:t>
                      </a:r>
                      <a:r>
                        <a:rPr lang="en-US" sz="1200" kern="100" dirty="0" err="1">
                          <a:effectLst/>
                        </a:rPr>
                        <a:t>instytucje</a:t>
                      </a:r>
                      <a:r>
                        <a:rPr lang="en-US" sz="1200" kern="100" dirty="0">
                          <a:effectLst/>
                        </a:rPr>
                        <a:t>, </a:t>
                      </a:r>
                      <a:r>
                        <a:rPr lang="en-US" sz="1200" kern="100" dirty="0" err="1">
                          <a:effectLst/>
                        </a:rPr>
                        <a:t>organizacje</a:t>
                      </a:r>
                      <a:r>
                        <a:rPr lang="en-US" sz="1200" kern="100" dirty="0">
                          <a:effectLst/>
                        </a:rPr>
                        <a:t> </a:t>
                      </a:r>
                      <a:r>
                        <a:rPr lang="en-US" sz="1200" kern="100" dirty="0" err="1">
                          <a:effectLst/>
                        </a:rPr>
                        <a:t>pozarządowe</a:t>
                      </a:r>
                      <a:r>
                        <a:rPr lang="en-US" sz="1200" kern="100" dirty="0">
                          <a:effectLst/>
                        </a:rPr>
                        <a:t>, </a:t>
                      </a:r>
                      <a:r>
                        <a:rPr lang="en-US" sz="1200" kern="100" dirty="0" err="1">
                          <a:effectLst/>
                        </a:rPr>
                        <a:t>przedsiębiorcy</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rPr>
                        <a:t>Konkurs</a:t>
                      </a:r>
                      <a:r>
                        <a:rPr lang="en-US" sz="1200" kern="100" dirty="0">
                          <a:effectLst/>
                        </a:rPr>
                        <a:t>, </a:t>
                      </a:r>
                      <a:endParaRPr lang="pl-PL" sz="1200" kern="100" dirty="0">
                        <a:effectLst/>
                      </a:endParaRPr>
                    </a:p>
                    <a:p>
                      <a:pPr>
                        <a:lnSpc>
                          <a:spcPct val="107000"/>
                        </a:lnSpc>
                        <a:spcAft>
                          <a:spcPts val="800"/>
                        </a:spcAft>
                      </a:pPr>
                      <a:r>
                        <a:rPr lang="en-US" sz="1200" kern="100" dirty="0" err="1">
                          <a:effectLst/>
                        </a:rPr>
                        <a:t>projekty</a:t>
                      </a:r>
                      <a:r>
                        <a:rPr lang="en-US" sz="1200" kern="100" dirty="0">
                          <a:effectLst/>
                        </a:rPr>
                        <a:t> </a:t>
                      </a:r>
                      <a:r>
                        <a:rPr lang="en-US" sz="1200" kern="100" dirty="0" err="1">
                          <a:effectLst/>
                        </a:rPr>
                        <a:t>grantowe</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854887"/>
                  </a:ext>
                </a:extLst>
              </a:tr>
              <a:tr h="1605137">
                <a:tc>
                  <a:txBody>
                    <a:bodyPr/>
                    <a:lstStyle/>
                    <a:p>
                      <a:pPr algn="ctr">
                        <a:lnSpc>
                          <a:spcPct val="107000"/>
                        </a:lnSpc>
                        <a:spcAft>
                          <a:spcPts val="800"/>
                        </a:spcAft>
                      </a:pPr>
                      <a:r>
                        <a:rPr lang="en-US" sz="1200" kern="100" dirty="0">
                          <a:effectLst/>
                        </a:rPr>
                        <a:t>236 666,67</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effectLst/>
                        </a:rPr>
                        <a:t>P. 2.4. </a:t>
                      </a:r>
                      <a:r>
                        <a:rPr lang="en-US" sz="1200" kern="100" dirty="0" err="1">
                          <a:effectLst/>
                        </a:rPr>
                        <a:t>Zwiększenie</a:t>
                      </a:r>
                      <a:r>
                        <a:rPr lang="en-US" sz="1200" kern="100" dirty="0">
                          <a:effectLst/>
                        </a:rPr>
                        <a:t> </a:t>
                      </a:r>
                      <a:r>
                        <a:rPr lang="en-US" sz="1200" kern="100" dirty="0" err="1">
                          <a:effectLst/>
                        </a:rPr>
                        <a:t>możliwości</a:t>
                      </a:r>
                      <a:r>
                        <a:rPr lang="en-US" sz="1200" kern="100" dirty="0">
                          <a:effectLst/>
                        </a:rPr>
                        <a:t> </a:t>
                      </a:r>
                      <a:r>
                        <a:rPr lang="en-US" sz="1200" kern="100" dirty="0" err="1">
                          <a:effectLst/>
                        </a:rPr>
                        <a:t>rozwojowych</a:t>
                      </a:r>
                      <a:r>
                        <a:rPr lang="en-US" sz="1200" kern="100" dirty="0">
                          <a:effectLst/>
                        </a:rPr>
                        <a:t> </a:t>
                      </a:r>
                      <a:r>
                        <a:rPr lang="en-US" sz="1200" kern="100" dirty="0" err="1">
                          <a:effectLst/>
                        </a:rPr>
                        <a:t>dzieci</a:t>
                      </a:r>
                      <a:r>
                        <a:rPr lang="en-US" sz="1200" kern="100" dirty="0">
                          <a:effectLst/>
                        </a:rPr>
                        <a:t> </a:t>
                      </a:r>
                      <a:r>
                        <a:rPr lang="en-US" sz="1200" kern="100" dirty="0" err="1">
                          <a:effectLst/>
                        </a:rPr>
                        <a:t>i</a:t>
                      </a:r>
                      <a:r>
                        <a:rPr lang="en-US" sz="1200" kern="100" dirty="0">
                          <a:effectLst/>
                        </a:rPr>
                        <a:t> </a:t>
                      </a:r>
                      <a:r>
                        <a:rPr lang="en-US" sz="1200" kern="100" dirty="0" err="1">
                          <a:effectLst/>
                        </a:rPr>
                        <a:t>młodzieży</a:t>
                      </a:r>
                      <a:r>
                        <a:rPr lang="en-US" sz="1200" kern="100" dirty="0">
                          <a:effectLst/>
                        </a:rPr>
                        <a:t> </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rPr>
                        <a:t>Mieszkańcy</a:t>
                      </a:r>
                      <a:r>
                        <a:rPr lang="en-US" sz="1200" kern="100" dirty="0">
                          <a:effectLst/>
                        </a:rPr>
                        <a:t>, w </a:t>
                      </a:r>
                      <a:r>
                        <a:rPr lang="en-US" sz="1200" kern="100" dirty="0" err="1">
                          <a:effectLst/>
                        </a:rPr>
                        <a:t>tym</a:t>
                      </a:r>
                      <a:r>
                        <a:rPr lang="en-US" sz="1200" kern="100" dirty="0">
                          <a:effectLst/>
                        </a:rPr>
                        <a:t> </a:t>
                      </a:r>
                      <a:r>
                        <a:rPr lang="en-US" sz="1200" kern="100" dirty="0" err="1">
                          <a:effectLst/>
                        </a:rPr>
                        <a:t>przede</a:t>
                      </a:r>
                      <a:r>
                        <a:rPr lang="en-US" sz="1200" kern="100" dirty="0">
                          <a:effectLst/>
                        </a:rPr>
                        <a:t> </a:t>
                      </a:r>
                      <a:r>
                        <a:rPr lang="en-US" sz="1200" kern="100" dirty="0" err="1">
                          <a:effectLst/>
                        </a:rPr>
                        <a:t>wszystkim</a:t>
                      </a:r>
                      <a:r>
                        <a:rPr lang="en-US" sz="1200" kern="100" dirty="0">
                          <a:effectLst/>
                        </a:rPr>
                        <a:t> </a:t>
                      </a:r>
                      <a:r>
                        <a:rPr lang="en-US" sz="1200" kern="100" dirty="0" err="1">
                          <a:effectLst/>
                        </a:rPr>
                        <a:t>osoby</a:t>
                      </a:r>
                      <a:r>
                        <a:rPr lang="en-US" sz="1200" kern="100" dirty="0">
                          <a:effectLst/>
                        </a:rPr>
                        <a:t> </a:t>
                      </a:r>
                      <a:r>
                        <a:rPr lang="en-US" sz="1200" kern="100" dirty="0" err="1">
                          <a:effectLst/>
                        </a:rPr>
                        <a:t>młode</a:t>
                      </a:r>
                      <a:r>
                        <a:rPr lang="en-US" sz="1200" kern="100" dirty="0">
                          <a:effectLst/>
                        </a:rPr>
                        <a:t>, </a:t>
                      </a:r>
                      <a:r>
                        <a:rPr lang="en-US" sz="1200" kern="100" dirty="0" err="1">
                          <a:effectLst/>
                        </a:rPr>
                        <a:t>jednostki</a:t>
                      </a:r>
                      <a:r>
                        <a:rPr lang="en-US" sz="1200" kern="100" dirty="0">
                          <a:effectLst/>
                        </a:rPr>
                        <a:t> </a:t>
                      </a:r>
                      <a:r>
                        <a:rPr lang="en-US" sz="1200" kern="100" dirty="0" err="1">
                          <a:effectLst/>
                        </a:rPr>
                        <a:t>samorządu</a:t>
                      </a:r>
                      <a:r>
                        <a:rPr lang="en-US" sz="1200" kern="100" dirty="0">
                          <a:effectLst/>
                        </a:rPr>
                        <a:t> </a:t>
                      </a:r>
                      <a:r>
                        <a:rPr lang="en-US" sz="1200" kern="100" dirty="0" err="1">
                          <a:effectLst/>
                        </a:rPr>
                        <a:t>terytorialnego</a:t>
                      </a:r>
                      <a:r>
                        <a:rPr lang="en-US" sz="1200" kern="100" dirty="0">
                          <a:effectLst/>
                        </a:rPr>
                        <a:t> </a:t>
                      </a:r>
                      <a:r>
                        <a:rPr lang="en-US" sz="1200" kern="100" dirty="0" err="1">
                          <a:effectLst/>
                        </a:rPr>
                        <a:t>i</a:t>
                      </a:r>
                      <a:r>
                        <a:rPr lang="en-US" sz="1200" kern="100" dirty="0">
                          <a:effectLst/>
                        </a:rPr>
                        <a:t> </a:t>
                      </a:r>
                      <a:r>
                        <a:rPr lang="en-US" sz="1200" kern="100" dirty="0" err="1">
                          <a:effectLst/>
                        </a:rPr>
                        <a:t>inne</a:t>
                      </a:r>
                      <a:r>
                        <a:rPr lang="en-US" sz="1200" kern="100" dirty="0">
                          <a:effectLst/>
                        </a:rPr>
                        <a:t> </a:t>
                      </a:r>
                      <a:r>
                        <a:rPr lang="en-US" sz="1200" kern="100" dirty="0" err="1">
                          <a:effectLst/>
                        </a:rPr>
                        <a:t>instytucje</a:t>
                      </a:r>
                      <a:r>
                        <a:rPr lang="en-US" sz="1200" kern="100" dirty="0">
                          <a:effectLst/>
                        </a:rPr>
                        <a:t>, </a:t>
                      </a:r>
                      <a:r>
                        <a:rPr lang="en-US" sz="1200" kern="100" dirty="0" err="1">
                          <a:effectLst/>
                        </a:rPr>
                        <a:t>organizacje</a:t>
                      </a:r>
                      <a:r>
                        <a:rPr lang="en-US" sz="1200" kern="100" dirty="0">
                          <a:effectLst/>
                        </a:rPr>
                        <a:t> </a:t>
                      </a:r>
                      <a:r>
                        <a:rPr lang="en-US" sz="1200" kern="100" dirty="0" err="1">
                          <a:effectLst/>
                        </a:rPr>
                        <a:t>pozarządowe</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rPr>
                        <a:t>Projekty grantowe, projekty partnerskie realizowane w partnerstwie z podmiotem z obszaru innej LSR oraz zagranicznym, animacja</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3304"/>
                  </a:ext>
                </a:extLst>
              </a:tr>
              <a:tr h="912249">
                <a:tc>
                  <a:txBody>
                    <a:bodyPr/>
                    <a:lstStyle/>
                    <a:p>
                      <a:pPr algn="ctr">
                        <a:lnSpc>
                          <a:spcPct val="107000"/>
                        </a:lnSpc>
                        <a:spcAft>
                          <a:spcPts val="800"/>
                        </a:spcAft>
                      </a:pPr>
                      <a:r>
                        <a:rPr lang="en-US" sz="1200" kern="100" dirty="0">
                          <a:effectLst/>
                        </a:rPr>
                        <a:t>512 500,00*  </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effectLst/>
                        </a:rPr>
                        <a:t>P. 2.5. </a:t>
                      </a:r>
                      <a:r>
                        <a:rPr lang="en-US" sz="1200" kern="100" dirty="0" err="1">
                          <a:effectLst/>
                        </a:rPr>
                        <a:t>Działania</a:t>
                      </a:r>
                      <a:r>
                        <a:rPr lang="en-US" sz="1200" kern="100" dirty="0">
                          <a:effectLst/>
                        </a:rPr>
                        <a:t> </a:t>
                      </a:r>
                      <a:r>
                        <a:rPr lang="en-US" sz="1200" kern="100" dirty="0" err="1">
                          <a:effectLst/>
                        </a:rPr>
                        <a:t>animacyjne</a:t>
                      </a:r>
                      <a:r>
                        <a:rPr lang="en-US" sz="1200" kern="100" dirty="0">
                          <a:effectLst/>
                        </a:rPr>
                        <a:t> </a:t>
                      </a:r>
                      <a:r>
                        <a:rPr lang="en-US" sz="1200" kern="100" dirty="0" err="1">
                          <a:effectLst/>
                        </a:rPr>
                        <a:t>i</a:t>
                      </a:r>
                      <a:r>
                        <a:rPr lang="en-US" sz="1200" kern="100" dirty="0">
                          <a:effectLst/>
                        </a:rPr>
                        <a:t> </a:t>
                      </a:r>
                      <a:r>
                        <a:rPr lang="en-US" sz="1200" kern="100" dirty="0" err="1">
                          <a:effectLst/>
                        </a:rPr>
                        <a:t>administracyjno-informacyjne</a:t>
                      </a:r>
                      <a:r>
                        <a:rPr lang="en-US" sz="1200" kern="100" dirty="0">
                          <a:effectLst/>
                        </a:rPr>
                        <a:t> </a:t>
                      </a:r>
                      <a:r>
                        <a:rPr lang="en-US" sz="1200" kern="100" dirty="0" err="1">
                          <a:effectLst/>
                        </a:rPr>
                        <a:t>prowadzone</a:t>
                      </a:r>
                      <a:r>
                        <a:rPr lang="en-US" sz="1200" kern="100" dirty="0">
                          <a:effectLst/>
                        </a:rPr>
                        <a:t> </a:t>
                      </a:r>
                      <a:r>
                        <a:rPr lang="en-US" sz="1200" kern="100" dirty="0" err="1">
                          <a:effectLst/>
                        </a:rPr>
                        <a:t>przez</a:t>
                      </a:r>
                      <a:r>
                        <a:rPr lang="en-US" sz="1200" kern="100" dirty="0">
                          <a:effectLst/>
                        </a:rPr>
                        <a:t> </a:t>
                      </a:r>
                      <a:r>
                        <a:rPr lang="en-US" sz="1200" kern="100" dirty="0" err="1">
                          <a:effectLst/>
                        </a:rPr>
                        <a:t>biuro</a:t>
                      </a:r>
                      <a:r>
                        <a:rPr lang="en-US" sz="1200" kern="100" dirty="0">
                          <a:effectLst/>
                        </a:rPr>
                        <a:t> LGD</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rPr>
                        <a:t>Mieszkańcy, w tym osoby w niekorzystnej sytuacji, jednostki samorządu terytorialnego i inne instytucje, organizacje pozarządowe, przedsiębiorcy</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rPr>
                        <a:t>Operacja</a:t>
                      </a:r>
                      <a:r>
                        <a:rPr lang="en-US" sz="1200" kern="100" dirty="0">
                          <a:effectLst/>
                        </a:rPr>
                        <a:t> </a:t>
                      </a:r>
                      <a:r>
                        <a:rPr lang="en-US" sz="1200" kern="100" dirty="0" err="1">
                          <a:effectLst/>
                        </a:rPr>
                        <a:t>własna</a:t>
                      </a:r>
                      <a:r>
                        <a:rPr lang="en-US" sz="1200" kern="100" dirty="0">
                          <a:effectLst/>
                        </a:rPr>
                        <a:t>, </a:t>
                      </a:r>
                      <a:endParaRPr lang="pl-PL" sz="1200" kern="100" dirty="0">
                        <a:effectLst/>
                      </a:endParaRPr>
                    </a:p>
                    <a:p>
                      <a:pPr>
                        <a:lnSpc>
                          <a:spcPct val="107000"/>
                        </a:lnSpc>
                        <a:spcAft>
                          <a:spcPts val="800"/>
                        </a:spcAft>
                      </a:pPr>
                      <a:r>
                        <a:rPr lang="en-US" sz="1200" kern="100" dirty="0" err="1">
                          <a:effectLst/>
                        </a:rPr>
                        <a:t>animacja</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871754"/>
                  </a:ext>
                </a:extLst>
              </a:tr>
              <a:tr h="917963">
                <a:tc>
                  <a:txBody>
                    <a:bodyPr/>
                    <a:lstStyle/>
                    <a:p>
                      <a:pPr algn="ctr">
                        <a:lnSpc>
                          <a:spcPct val="107000"/>
                        </a:lnSpc>
                        <a:spcAft>
                          <a:spcPts val="800"/>
                        </a:spcAft>
                      </a:pPr>
                      <a:r>
                        <a:rPr lang="en-US" sz="1200" kern="100" dirty="0" err="1">
                          <a:effectLst/>
                        </a:rPr>
                        <a:t>Budżet</a:t>
                      </a:r>
                      <a:r>
                        <a:rPr lang="en-US" sz="1200" kern="100" dirty="0">
                          <a:effectLst/>
                        </a:rPr>
                        <a:t> (w EUR)</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en-US" sz="1200" kern="100" dirty="0" err="1">
                          <a:effectLst/>
                        </a:rPr>
                        <a:t>Przedsięwzięcia</a:t>
                      </a:r>
                      <a:r>
                        <a:rPr lang="en-US" sz="1200" kern="100" dirty="0">
                          <a:effectLst/>
                        </a:rPr>
                        <a:t> w </a:t>
                      </a:r>
                      <a:r>
                        <a:rPr lang="en-US" sz="1200" kern="100" dirty="0" err="1">
                          <a:effectLst/>
                        </a:rPr>
                        <a:t>ramach</a:t>
                      </a:r>
                      <a:r>
                        <a:rPr lang="en-US" sz="1200" kern="100" dirty="0">
                          <a:effectLst/>
                        </a:rPr>
                        <a:t> </a:t>
                      </a:r>
                      <a:r>
                        <a:rPr lang="en-US" sz="1200" kern="100" dirty="0" err="1">
                          <a:effectLst/>
                        </a:rPr>
                        <a:t>Celu</a:t>
                      </a:r>
                      <a:r>
                        <a:rPr lang="en-US" sz="1200" kern="100" dirty="0">
                          <a:effectLst/>
                        </a:rPr>
                        <a:t> 3. </a:t>
                      </a:r>
                      <a:r>
                        <a:rPr lang="en-US" sz="1200" kern="100" dirty="0" err="1">
                          <a:effectLst/>
                        </a:rPr>
                        <a:t>Wzmocnione</a:t>
                      </a:r>
                      <a:r>
                        <a:rPr lang="en-US" sz="1200" kern="100" dirty="0">
                          <a:effectLst/>
                        </a:rPr>
                        <a:t> </a:t>
                      </a:r>
                      <a:r>
                        <a:rPr lang="en-US" sz="1200" kern="100" dirty="0" err="1">
                          <a:effectLst/>
                        </a:rPr>
                        <a:t>poczucie</a:t>
                      </a:r>
                      <a:r>
                        <a:rPr lang="en-US" sz="1200" kern="100" dirty="0">
                          <a:effectLst/>
                        </a:rPr>
                        <a:t> </a:t>
                      </a:r>
                      <a:r>
                        <a:rPr lang="en-US" sz="1200" kern="100" dirty="0" err="1">
                          <a:effectLst/>
                        </a:rPr>
                        <a:t>tożsamości</a:t>
                      </a:r>
                      <a:r>
                        <a:rPr lang="en-US" sz="1200" kern="100" dirty="0">
                          <a:effectLst/>
                        </a:rPr>
                        <a:t> </a:t>
                      </a:r>
                      <a:r>
                        <a:rPr lang="en-US" sz="1200" kern="100" dirty="0" err="1">
                          <a:effectLst/>
                        </a:rPr>
                        <a:t>i</a:t>
                      </a:r>
                      <a:r>
                        <a:rPr lang="en-US" sz="1200" kern="100" dirty="0">
                          <a:effectLst/>
                        </a:rPr>
                        <a:t> </a:t>
                      </a:r>
                      <a:r>
                        <a:rPr lang="en-US" sz="1200" kern="100" dirty="0" err="1">
                          <a:effectLst/>
                        </a:rPr>
                        <a:t>odpowiedzialności</a:t>
                      </a:r>
                      <a:r>
                        <a:rPr lang="en-US" sz="1200" kern="100" dirty="0">
                          <a:effectLst/>
                        </a:rPr>
                        <a:t> za </a:t>
                      </a:r>
                      <a:r>
                        <a:rPr lang="en-US" sz="1200" kern="100" dirty="0" err="1">
                          <a:effectLst/>
                        </a:rPr>
                        <a:t>Ziemię</a:t>
                      </a:r>
                      <a:r>
                        <a:rPr lang="en-US" sz="1200" kern="100" dirty="0">
                          <a:effectLst/>
                        </a:rPr>
                        <a:t> </a:t>
                      </a:r>
                      <a:r>
                        <a:rPr lang="en-US" sz="1200" kern="100" dirty="0" err="1">
                          <a:effectLst/>
                        </a:rPr>
                        <a:t>Biłgorajską</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en-US" sz="1200" kern="100">
                          <a:effectLst/>
                        </a:rPr>
                        <a:t>Grupy docelowe</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en-US" sz="1200" kern="100" dirty="0" err="1">
                          <a:effectLst/>
                        </a:rPr>
                        <a:t>Sposób</a:t>
                      </a:r>
                      <a:r>
                        <a:rPr lang="en-US" sz="1200" kern="100" dirty="0">
                          <a:effectLst/>
                        </a:rPr>
                        <a:t> </a:t>
                      </a:r>
                      <a:r>
                        <a:rPr lang="en-US" sz="1200" kern="100" dirty="0" err="1">
                          <a:effectLst/>
                        </a:rPr>
                        <a:t>realizacji</a:t>
                      </a:r>
                      <a:r>
                        <a:rPr lang="en-US" sz="1200" kern="100" dirty="0">
                          <a:effectLst/>
                        </a:rPr>
                        <a:t> (</a:t>
                      </a:r>
                      <a:r>
                        <a:rPr lang="en-US" sz="1200" kern="100" dirty="0" err="1">
                          <a:effectLst/>
                        </a:rPr>
                        <a:t>konkurs</a:t>
                      </a:r>
                      <a:r>
                        <a:rPr lang="en-US" sz="1200" kern="100" dirty="0">
                          <a:effectLst/>
                        </a:rPr>
                        <a:t>, </a:t>
                      </a:r>
                      <a:r>
                        <a:rPr lang="en-US" sz="1200" kern="100" dirty="0" err="1">
                          <a:effectLst/>
                        </a:rPr>
                        <a:t>projekt</a:t>
                      </a:r>
                      <a:r>
                        <a:rPr lang="en-US" sz="1200" kern="100" dirty="0">
                          <a:effectLst/>
                        </a:rPr>
                        <a:t> </a:t>
                      </a:r>
                      <a:r>
                        <a:rPr lang="en-US" sz="1200" kern="100" dirty="0" err="1">
                          <a:effectLst/>
                        </a:rPr>
                        <a:t>grantowy</a:t>
                      </a:r>
                      <a:r>
                        <a:rPr lang="en-US" sz="1200" kern="100" dirty="0">
                          <a:effectLst/>
                        </a:rPr>
                        <a:t>, </a:t>
                      </a:r>
                      <a:r>
                        <a:rPr lang="en-US" sz="1200" kern="100" dirty="0" err="1">
                          <a:effectLst/>
                        </a:rPr>
                        <a:t>operacja</a:t>
                      </a:r>
                      <a:r>
                        <a:rPr lang="en-US" sz="1200" kern="100" dirty="0">
                          <a:effectLst/>
                        </a:rPr>
                        <a:t> </a:t>
                      </a:r>
                      <a:r>
                        <a:rPr lang="en-US" sz="1200" kern="100" dirty="0" err="1">
                          <a:effectLst/>
                        </a:rPr>
                        <a:t>własna</a:t>
                      </a:r>
                      <a:r>
                        <a:rPr lang="en-US" sz="1200" kern="100" dirty="0">
                          <a:effectLst/>
                        </a:rPr>
                        <a:t>, </a:t>
                      </a:r>
                      <a:r>
                        <a:rPr lang="en-US" sz="1200" kern="100" dirty="0" err="1">
                          <a:effectLst/>
                        </a:rPr>
                        <a:t>animacja</a:t>
                      </a:r>
                      <a:r>
                        <a:rPr lang="en-US" sz="1200" kern="100" dirty="0">
                          <a:effectLst/>
                        </a:rPr>
                        <a:t> </a:t>
                      </a:r>
                      <a:r>
                        <a:rPr lang="en-US" sz="1200" kern="100" dirty="0" err="1">
                          <a:effectLst/>
                        </a:rPr>
                        <a:t>itp</a:t>
                      </a:r>
                      <a:r>
                        <a:rPr lang="en-US" sz="1200" kern="100" dirty="0">
                          <a:effectLst/>
                        </a:rPr>
                        <a:t>.)</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11625193"/>
                  </a:ext>
                </a:extLst>
              </a:tr>
              <a:tr h="685904">
                <a:tc>
                  <a:txBody>
                    <a:bodyPr/>
                    <a:lstStyle/>
                    <a:p>
                      <a:pPr algn="ctr">
                        <a:lnSpc>
                          <a:spcPct val="107000"/>
                        </a:lnSpc>
                        <a:spcAft>
                          <a:spcPts val="800"/>
                        </a:spcAft>
                      </a:pPr>
                      <a:r>
                        <a:rPr lang="en-US" sz="1200" kern="100" dirty="0">
                          <a:effectLst/>
                        </a:rPr>
                        <a:t>177 777,78</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effectLst/>
                        </a:rPr>
                        <a:t>3.1. </a:t>
                      </a:r>
                      <a:r>
                        <a:rPr lang="en-US" sz="1200" kern="100" dirty="0" err="1">
                          <a:effectLst/>
                        </a:rPr>
                        <a:t>Zachowanie</a:t>
                      </a:r>
                      <a:r>
                        <a:rPr lang="en-US" sz="1200" kern="100" dirty="0">
                          <a:effectLst/>
                        </a:rPr>
                        <a:t> </a:t>
                      </a:r>
                      <a:r>
                        <a:rPr lang="en-US" sz="1200" kern="100" dirty="0" err="1">
                          <a:effectLst/>
                        </a:rPr>
                        <a:t>i</a:t>
                      </a:r>
                      <a:r>
                        <a:rPr lang="en-US" sz="1200" kern="100" dirty="0">
                          <a:effectLst/>
                        </a:rPr>
                        <a:t> </a:t>
                      </a:r>
                      <a:r>
                        <a:rPr lang="en-US" sz="1200" kern="100" dirty="0" err="1">
                          <a:effectLst/>
                        </a:rPr>
                        <a:t>utrwalanie</a:t>
                      </a:r>
                      <a:r>
                        <a:rPr lang="en-US" sz="1200" kern="100" dirty="0">
                          <a:effectLst/>
                        </a:rPr>
                        <a:t> </a:t>
                      </a:r>
                      <a:r>
                        <a:rPr lang="en-US" sz="1200" kern="100" dirty="0" err="1">
                          <a:effectLst/>
                        </a:rPr>
                        <a:t>obiektów</a:t>
                      </a:r>
                      <a:r>
                        <a:rPr lang="en-US" sz="1200" kern="100" dirty="0">
                          <a:effectLst/>
                        </a:rPr>
                        <a:t> </a:t>
                      </a:r>
                      <a:r>
                        <a:rPr lang="en-US" sz="1200" kern="100" dirty="0" err="1">
                          <a:effectLst/>
                        </a:rPr>
                        <a:t>dziedzictwa</a:t>
                      </a:r>
                      <a:r>
                        <a:rPr lang="en-US" sz="1200" kern="100" dirty="0">
                          <a:effectLst/>
                        </a:rPr>
                        <a:t> </a:t>
                      </a:r>
                      <a:r>
                        <a:rPr lang="en-US" sz="1200" kern="100" dirty="0" err="1">
                          <a:effectLst/>
                        </a:rPr>
                        <a:t>kulturowego</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rPr>
                        <a:t>Mieszkańcy</a:t>
                      </a:r>
                      <a:r>
                        <a:rPr lang="en-US" sz="1200" kern="100" dirty="0">
                          <a:effectLst/>
                        </a:rPr>
                        <a:t>, w </a:t>
                      </a:r>
                      <a:r>
                        <a:rPr lang="en-US" sz="1200" kern="100" dirty="0" err="1">
                          <a:effectLst/>
                        </a:rPr>
                        <a:t>tym</a:t>
                      </a:r>
                      <a:r>
                        <a:rPr lang="en-US" sz="1200" kern="100" dirty="0">
                          <a:effectLst/>
                        </a:rPr>
                        <a:t> </a:t>
                      </a:r>
                      <a:r>
                        <a:rPr lang="en-US" sz="1200" kern="100" dirty="0" err="1">
                          <a:effectLst/>
                        </a:rPr>
                        <a:t>osoby</a:t>
                      </a:r>
                      <a:r>
                        <a:rPr lang="en-US" sz="1200" kern="100" dirty="0">
                          <a:effectLst/>
                        </a:rPr>
                        <a:t> w </a:t>
                      </a:r>
                      <a:r>
                        <a:rPr lang="en-US" sz="1200" kern="100" dirty="0" err="1">
                          <a:effectLst/>
                        </a:rPr>
                        <a:t>niekorzystnej</a:t>
                      </a:r>
                      <a:r>
                        <a:rPr lang="en-US" sz="1200" kern="100" dirty="0">
                          <a:effectLst/>
                        </a:rPr>
                        <a:t> </a:t>
                      </a:r>
                      <a:r>
                        <a:rPr lang="en-US" sz="1200" kern="100" dirty="0" err="1">
                          <a:effectLst/>
                        </a:rPr>
                        <a:t>sytuacji</a:t>
                      </a:r>
                      <a:r>
                        <a:rPr lang="en-US" sz="1200" kern="100" dirty="0">
                          <a:effectLst/>
                        </a:rPr>
                        <a:t>, </a:t>
                      </a:r>
                      <a:r>
                        <a:rPr lang="en-US" sz="1200" kern="100" dirty="0" err="1">
                          <a:effectLst/>
                        </a:rPr>
                        <a:t>jednostki</a:t>
                      </a:r>
                      <a:r>
                        <a:rPr lang="en-US" sz="1200" kern="100" dirty="0">
                          <a:effectLst/>
                        </a:rPr>
                        <a:t> </a:t>
                      </a:r>
                      <a:r>
                        <a:rPr lang="en-US" sz="1200" kern="100" dirty="0" err="1">
                          <a:effectLst/>
                        </a:rPr>
                        <a:t>samorządu</a:t>
                      </a:r>
                      <a:r>
                        <a:rPr lang="en-US" sz="1200" kern="100" dirty="0">
                          <a:effectLst/>
                        </a:rPr>
                        <a:t> </a:t>
                      </a:r>
                      <a:r>
                        <a:rPr lang="en-US" sz="1200" kern="100" dirty="0" err="1">
                          <a:effectLst/>
                        </a:rPr>
                        <a:t>terytorialnego</a:t>
                      </a:r>
                      <a:r>
                        <a:rPr lang="en-US" sz="1200" kern="100" dirty="0">
                          <a:effectLst/>
                        </a:rPr>
                        <a:t> </a:t>
                      </a:r>
                      <a:r>
                        <a:rPr lang="en-US" sz="1200" kern="100" dirty="0" err="1">
                          <a:effectLst/>
                        </a:rPr>
                        <a:t>i</a:t>
                      </a:r>
                      <a:r>
                        <a:rPr lang="en-US" sz="1200" kern="100" dirty="0">
                          <a:effectLst/>
                        </a:rPr>
                        <a:t> </a:t>
                      </a:r>
                      <a:r>
                        <a:rPr lang="en-US" sz="1200" kern="100" dirty="0" err="1">
                          <a:effectLst/>
                        </a:rPr>
                        <a:t>inne</a:t>
                      </a:r>
                      <a:r>
                        <a:rPr lang="en-US" sz="1200" kern="100" dirty="0">
                          <a:effectLst/>
                        </a:rPr>
                        <a:t> </a:t>
                      </a:r>
                      <a:r>
                        <a:rPr lang="en-US" sz="1200" kern="100" dirty="0" err="1">
                          <a:effectLst/>
                        </a:rPr>
                        <a:t>instytucje</a:t>
                      </a:r>
                      <a:r>
                        <a:rPr lang="en-US" sz="1200" kern="100" dirty="0">
                          <a:effectLst/>
                        </a:rPr>
                        <a:t>, </a:t>
                      </a:r>
                      <a:r>
                        <a:rPr lang="en-US" sz="1200" kern="100" dirty="0" err="1">
                          <a:effectLst/>
                        </a:rPr>
                        <a:t>organizacje</a:t>
                      </a:r>
                      <a:r>
                        <a:rPr lang="en-US" sz="1200" kern="100" dirty="0">
                          <a:effectLst/>
                        </a:rPr>
                        <a:t> </a:t>
                      </a:r>
                      <a:r>
                        <a:rPr lang="en-US" sz="1200" kern="100" dirty="0" err="1">
                          <a:effectLst/>
                        </a:rPr>
                        <a:t>pozarządowe</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rPr>
                        <a:t>Konkurs </a:t>
                      </a:r>
                      <a:endParaRPr lang="pl-PL" sz="1200" kern="100">
                        <a:effectLst/>
                      </a:endParaRPr>
                    </a:p>
                    <a:p>
                      <a:pPr>
                        <a:lnSpc>
                          <a:spcPct val="107000"/>
                        </a:lnSpc>
                        <a:spcAft>
                          <a:spcPts val="800"/>
                        </a:spcAft>
                      </a:pPr>
                      <a:r>
                        <a:rPr lang="en-US" sz="1200" kern="100">
                          <a:effectLst/>
                        </a:rPr>
                        <a:t> </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980434"/>
                  </a:ext>
                </a:extLst>
              </a:tr>
              <a:tr h="912249">
                <a:tc>
                  <a:txBody>
                    <a:bodyPr/>
                    <a:lstStyle/>
                    <a:p>
                      <a:pPr algn="ctr">
                        <a:lnSpc>
                          <a:spcPct val="107000"/>
                        </a:lnSpc>
                        <a:spcAft>
                          <a:spcPts val="800"/>
                        </a:spcAft>
                      </a:pPr>
                      <a:r>
                        <a:rPr lang="en-US" sz="1200" kern="100" dirty="0">
                          <a:effectLst/>
                        </a:rPr>
                        <a:t>91 111,11</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rPr>
                        <a:t>P.3.2. Wzmacnianie odpowiedzialności za lokalne zasoby przyrodnicze</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rPr>
                        <a:t>Mieszkańcy</a:t>
                      </a:r>
                      <a:r>
                        <a:rPr lang="en-US" sz="1200" kern="100" dirty="0">
                          <a:effectLst/>
                        </a:rPr>
                        <a:t>, w </a:t>
                      </a:r>
                      <a:r>
                        <a:rPr lang="en-US" sz="1200" kern="100" dirty="0" err="1">
                          <a:effectLst/>
                        </a:rPr>
                        <a:t>tym</a:t>
                      </a:r>
                      <a:r>
                        <a:rPr lang="en-US" sz="1200" kern="100" dirty="0">
                          <a:effectLst/>
                        </a:rPr>
                        <a:t> </a:t>
                      </a:r>
                      <a:r>
                        <a:rPr lang="en-US" sz="1200" kern="100" dirty="0" err="1">
                          <a:effectLst/>
                        </a:rPr>
                        <a:t>osoby</a:t>
                      </a:r>
                      <a:r>
                        <a:rPr lang="en-US" sz="1200" kern="100" dirty="0">
                          <a:effectLst/>
                        </a:rPr>
                        <a:t> w </a:t>
                      </a:r>
                      <a:r>
                        <a:rPr lang="en-US" sz="1200" kern="100" dirty="0" err="1">
                          <a:effectLst/>
                        </a:rPr>
                        <a:t>niekorzystnej</a:t>
                      </a:r>
                      <a:r>
                        <a:rPr lang="en-US" sz="1200" kern="100" dirty="0">
                          <a:effectLst/>
                        </a:rPr>
                        <a:t> </a:t>
                      </a:r>
                      <a:r>
                        <a:rPr lang="en-US" sz="1200" kern="100" dirty="0" err="1">
                          <a:effectLst/>
                        </a:rPr>
                        <a:t>sytuacji</a:t>
                      </a:r>
                      <a:r>
                        <a:rPr lang="en-US" sz="1200" kern="100" dirty="0">
                          <a:effectLst/>
                        </a:rPr>
                        <a:t>, </a:t>
                      </a:r>
                      <a:r>
                        <a:rPr lang="en-US" sz="1200" kern="100" dirty="0" err="1">
                          <a:effectLst/>
                        </a:rPr>
                        <a:t>jednostki</a:t>
                      </a:r>
                      <a:r>
                        <a:rPr lang="en-US" sz="1200" kern="100" dirty="0">
                          <a:effectLst/>
                        </a:rPr>
                        <a:t> </a:t>
                      </a:r>
                      <a:r>
                        <a:rPr lang="en-US" sz="1200" kern="100" dirty="0" err="1">
                          <a:effectLst/>
                        </a:rPr>
                        <a:t>samorządu</a:t>
                      </a:r>
                      <a:r>
                        <a:rPr lang="en-US" sz="1200" kern="100" dirty="0">
                          <a:effectLst/>
                        </a:rPr>
                        <a:t> </a:t>
                      </a:r>
                      <a:r>
                        <a:rPr lang="en-US" sz="1200" kern="100" dirty="0" err="1">
                          <a:effectLst/>
                        </a:rPr>
                        <a:t>terytorialnego</a:t>
                      </a:r>
                      <a:r>
                        <a:rPr lang="en-US" sz="1200" kern="100" dirty="0">
                          <a:effectLst/>
                        </a:rPr>
                        <a:t> </a:t>
                      </a:r>
                      <a:r>
                        <a:rPr lang="en-US" sz="1200" kern="100" dirty="0" err="1">
                          <a:effectLst/>
                        </a:rPr>
                        <a:t>i</a:t>
                      </a:r>
                      <a:r>
                        <a:rPr lang="en-US" sz="1200" kern="100" dirty="0">
                          <a:effectLst/>
                        </a:rPr>
                        <a:t> </a:t>
                      </a:r>
                      <a:r>
                        <a:rPr lang="en-US" sz="1200" kern="100" dirty="0" err="1">
                          <a:effectLst/>
                        </a:rPr>
                        <a:t>inne</a:t>
                      </a:r>
                      <a:r>
                        <a:rPr lang="en-US" sz="1200" kern="100" dirty="0">
                          <a:effectLst/>
                        </a:rPr>
                        <a:t> </a:t>
                      </a:r>
                      <a:r>
                        <a:rPr lang="en-US" sz="1200" kern="100" dirty="0" err="1">
                          <a:effectLst/>
                        </a:rPr>
                        <a:t>instytucje</a:t>
                      </a:r>
                      <a:r>
                        <a:rPr lang="en-US" sz="1200" kern="100" dirty="0">
                          <a:effectLst/>
                        </a:rPr>
                        <a:t> </a:t>
                      </a:r>
                      <a:r>
                        <a:rPr lang="en-US" sz="1200" kern="100" dirty="0" err="1">
                          <a:effectLst/>
                        </a:rPr>
                        <a:t>publiczne</a:t>
                      </a:r>
                      <a:r>
                        <a:rPr lang="en-US" sz="1200" kern="100" dirty="0">
                          <a:effectLst/>
                        </a:rPr>
                        <a:t>, </a:t>
                      </a:r>
                      <a:r>
                        <a:rPr lang="en-US" sz="1200" kern="100" dirty="0" err="1">
                          <a:effectLst/>
                        </a:rPr>
                        <a:t>organizacje</a:t>
                      </a:r>
                      <a:r>
                        <a:rPr lang="en-US" sz="1200" kern="100" dirty="0">
                          <a:effectLst/>
                        </a:rPr>
                        <a:t> </a:t>
                      </a:r>
                      <a:r>
                        <a:rPr lang="en-US" sz="1200" kern="100" dirty="0" err="1">
                          <a:effectLst/>
                        </a:rPr>
                        <a:t>pozarządowe</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rPr>
                        <a:t>Konkurs</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586186"/>
                  </a:ext>
                </a:extLst>
              </a:tr>
              <a:tr h="912249">
                <a:tc>
                  <a:txBody>
                    <a:bodyPr/>
                    <a:lstStyle/>
                    <a:p>
                      <a:pPr algn="ctr">
                        <a:lnSpc>
                          <a:spcPct val="107000"/>
                        </a:lnSpc>
                        <a:spcAft>
                          <a:spcPts val="800"/>
                        </a:spcAft>
                      </a:pPr>
                      <a:r>
                        <a:rPr lang="en-US" sz="1200" kern="100" dirty="0">
                          <a:effectLst/>
                        </a:rPr>
                        <a:t>168 888,89</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rPr>
                        <a:t>P. 3.3. Pielęgnowanie i popularyzowanie lokalnego dziedzictwa kulturowego</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rPr>
                        <a:t>Mieszkańcy, w tym osoby w niekorzystnej sytuacji, jednostki samorządu terytorialnego i inne instytucje publiczne, organizacje pozarządowe, przedsiębiorcy</a:t>
                      </a:r>
                      <a:endParaRPr lang="pl-PL"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rPr>
                        <a:t>Projekty</a:t>
                      </a:r>
                      <a:r>
                        <a:rPr lang="en-US" sz="1200" kern="100" dirty="0">
                          <a:effectLst/>
                        </a:rPr>
                        <a:t> </a:t>
                      </a:r>
                      <a:r>
                        <a:rPr lang="en-US" sz="1200" kern="100" dirty="0" err="1">
                          <a:effectLst/>
                        </a:rPr>
                        <a:t>grantowe</a:t>
                      </a:r>
                      <a:endParaRPr lang="pl-P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637" marR="6263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310142"/>
                  </a:ext>
                </a:extLst>
              </a:tr>
            </a:tbl>
          </a:graphicData>
        </a:graphic>
      </p:graphicFrame>
    </p:spTree>
    <p:extLst>
      <p:ext uri="{BB962C8B-B14F-4D97-AF65-F5344CB8AC3E}">
        <p14:creationId xmlns:p14="http://schemas.microsoft.com/office/powerpoint/2010/main" val="1680850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Prezentacja LGD Silne Biłgorajskie[2024020814263710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Lst>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798</TotalTime>
  <Words>1062</Words>
  <Application>Microsoft Office PowerPoint</Application>
  <PresentationFormat>Panoramiczny</PresentationFormat>
  <Paragraphs>129</Paragraphs>
  <Slides>14</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14</vt:i4>
      </vt:variant>
    </vt:vector>
  </HeadingPairs>
  <TitlesOfParts>
    <vt:vector size="22" baseType="lpstr">
      <vt:lpstr>Aptos Display</vt:lpstr>
      <vt:lpstr>Arial</vt:lpstr>
      <vt:lpstr>Calibri</vt:lpstr>
      <vt:lpstr>Trebuchet MS</vt:lpstr>
      <vt:lpstr>Wingdings</vt:lpstr>
      <vt:lpstr>Wingdings 3</vt:lpstr>
      <vt:lpstr>Faseta</vt:lpstr>
      <vt:lpstr>Document</vt:lpstr>
      <vt:lpstr>Lokalna Grupa Działania</vt:lpstr>
      <vt:lpstr>Czym jest LGD?</vt:lpstr>
      <vt:lpstr>O nas </vt:lpstr>
      <vt:lpstr>Mapa obszaru </vt:lpstr>
      <vt:lpstr>Organem decyzyjnym LGD jest Rada</vt:lpstr>
      <vt:lpstr>Grupy docelowe szczególnie istotne dla realizacji LSR</vt:lpstr>
      <vt:lpstr>Cele i przedsięwzięcia</vt:lpstr>
      <vt:lpstr>Prezentacja programu PowerPoint</vt:lpstr>
      <vt:lpstr>Prezentacja programu PowerPoint</vt:lpstr>
      <vt:lpstr>Budżet LSR</vt:lpstr>
      <vt:lpstr>Prezentacja programu PowerPoint</vt:lpstr>
      <vt:lpstr>Plan naboru wniosków na 2024r.</vt:lpstr>
      <vt:lpstr>Prezentacja programu PowerPoint</vt:lpstr>
      <vt:lpstr>DZIĘKUJEMY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Lokalna Grupa Działania</dc:title>
  <dc:creator>biuro@silnebilgorajskie.pl</dc:creator>
  <cp:lastModifiedBy>Silne Bilgorajskie</cp:lastModifiedBy>
  <cp:revision>29</cp:revision>
  <cp:lastPrinted>2024-02-05T12:39:47Z</cp:lastPrinted>
  <dcterms:created xsi:type="dcterms:W3CDTF">2024-01-22T06:35:44Z</dcterms:created>
  <dcterms:modified xsi:type="dcterms:W3CDTF">2024-05-07T09:59:31Z</dcterms:modified>
</cp:coreProperties>
</file>