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4"/>
  </p:notesMasterIdLst>
  <p:sldIdLst>
    <p:sldId id="262" r:id="rId2"/>
    <p:sldId id="345" r:id="rId3"/>
    <p:sldId id="341" r:id="rId4"/>
    <p:sldId id="281" r:id="rId5"/>
    <p:sldId id="325" r:id="rId6"/>
    <p:sldId id="349" r:id="rId7"/>
    <p:sldId id="350" r:id="rId8"/>
    <p:sldId id="351" r:id="rId9"/>
    <p:sldId id="352" r:id="rId10"/>
    <p:sldId id="355" r:id="rId11"/>
    <p:sldId id="357" r:id="rId12"/>
    <p:sldId id="356" r:id="rId13"/>
    <p:sldId id="363" r:id="rId14"/>
    <p:sldId id="364" r:id="rId15"/>
    <p:sldId id="365" r:id="rId16"/>
    <p:sldId id="367" r:id="rId17"/>
    <p:sldId id="366" r:id="rId18"/>
    <p:sldId id="373" r:id="rId19"/>
    <p:sldId id="353" r:id="rId20"/>
    <p:sldId id="358" r:id="rId21"/>
    <p:sldId id="360" r:id="rId22"/>
    <p:sldId id="359" r:id="rId23"/>
    <p:sldId id="368" r:id="rId24"/>
    <p:sldId id="369" r:id="rId25"/>
    <p:sldId id="370" r:id="rId26"/>
    <p:sldId id="371" r:id="rId27"/>
    <p:sldId id="372" r:id="rId28"/>
    <p:sldId id="354" r:id="rId29"/>
    <p:sldId id="348" r:id="rId30"/>
    <p:sldId id="361" r:id="rId31"/>
    <p:sldId id="362" r:id="rId32"/>
    <p:sldId id="284" r:id="rId33"/>
  </p:sldIdLst>
  <p:sldSz cx="12192000" cy="6858000"/>
  <p:notesSz cx="6792913" cy="99250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3970"/>
    <a:srgbClr val="26498E"/>
    <a:srgbClr val="1D3669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Styl pośredni 4 — Ak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Styl pośredni 2 — Ak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93554" autoAdjust="0"/>
  </p:normalViewPr>
  <p:slideViewPr>
    <p:cSldViewPr snapToGrid="0">
      <p:cViewPr varScale="1">
        <p:scale>
          <a:sx n="80" d="100"/>
          <a:sy n="80" d="100"/>
        </p:scale>
        <p:origin x="120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C8F876-B8F1-4CE8-BE94-EDF8B9D7C14A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D81D518F-2BD2-4D43-ABFE-D08813E5DDF2}">
      <dgm:prSet phldrT="[Tekst]" custT="1"/>
      <dgm:spPr/>
      <dgm:t>
        <a:bodyPr/>
        <a:lstStyle/>
        <a:p>
          <a:r>
            <a:rPr lang="pl-PL" sz="2400" dirty="0">
              <a:solidFill>
                <a:schemeClr val="bg1"/>
              </a:solidFill>
            </a:rPr>
            <a:t>skierowany do </a:t>
          </a:r>
          <a:r>
            <a:rPr lang="pl-PL" sz="2400" u="sng" dirty="0">
              <a:solidFill>
                <a:schemeClr val="bg1"/>
              </a:solidFill>
            </a:rPr>
            <a:t>wszystkich mieszkańców </a:t>
          </a:r>
        </a:p>
      </dgm:t>
    </dgm:pt>
    <dgm:pt modelId="{6665BBD6-2FE4-4765-B374-F7FA3D98A6DC}" type="parTrans" cxnId="{3B705012-821E-4A34-8ABB-B5F3B44D1EDB}">
      <dgm:prSet/>
      <dgm:spPr/>
      <dgm:t>
        <a:bodyPr/>
        <a:lstStyle/>
        <a:p>
          <a:endParaRPr lang="pl-PL"/>
        </a:p>
      </dgm:t>
    </dgm:pt>
    <dgm:pt modelId="{AF24F7CC-CC24-4B8D-AF5A-C1C9DD3C2B3F}" type="sibTrans" cxnId="{3B705012-821E-4A34-8ABB-B5F3B44D1EDB}">
      <dgm:prSet/>
      <dgm:spPr/>
      <dgm:t>
        <a:bodyPr/>
        <a:lstStyle/>
        <a:p>
          <a:endParaRPr lang="pl-PL"/>
        </a:p>
      </dgm:t>
    </dgm:pt>
    <dgm:pt modelId="{A8AEE267-F68F-4BF0-96D5-77296A48A082}">
      <dgm:prSet phldrT="[Tekst]" custT="1"/>
      <dgm:spPr/>
      <dgm:t>
        <a:bodyPr/>
        <a:lstStyle/>
        <a:p>
          <a:r>
            <a:rPr lang="pl-PL" sz="2400" dirty="0"/>
            <a:t>animacja i integracja lokalnej społeczności </a:t>
          </a:r>
          <a:br>
            <a:rPr lang="pl-PL" sz="2400" dirty="0"/>
          </a:br>
          <a:r>
            <a:rPr lang="pl-PL" sz="2400" dirty="0"/>
            <a:t>(przeciwdziałanie wykluczeniu i osamotnieniu)</a:t>
          </a:r>
        </a:p>
      </dgm:t>
    </dgm:pt>
    <dgm:pt modelId="{413E8500-5635-46CA-B48C-B8FC71B9274D}" type="parTrans" cxnId="{76899CD7-6928-4854-BEC6-5CE32C427B38}">
      <dgm:prSet/>
      <dgm:spPr/>
      <dgm:t>
        <a:bodyPr/>
        <a:lstStyle/>
        <a:p>
          <a:endParaRPr lang="pl-PL"/>
        </a:p>
      </dgm:t>
    </dgm:pt>
    <dgm:pt modelId="{A7BCC1E1-4441-4FE8-B127-785F7E6D6854}" type="sibTrans" cxnId="{76899CD7-6928-4854-BEC6-5CE32C427B38}">
      <dgm:prSet/>
      <dgm:spPr/>
      <dgm:t>
        <a:bodyPr/>
        <a:lstStyle/>
        <a:p>
          <a:endParaRPr lang="pl-PL"/>
        </a:p>
      </dgm:t>
    </dgm:pt>
    <dgm:pt modelId="{768E77F7-E2E7-4E78-A1E3-D0BB42587C9D}">
      <dgm:prSet phldrT="[Tekst]" custT="1"/>
      <dgm:spPr/>
      <dgm:t>
        <a:bodyPr/>
        <a:lstStyle/>
        <a:p>
          <a:r>
            <a:rPr lang="pl-PL" sz="2400" dirty="0"/>
            <a:t>wsparcie</a:t>
          </a:r>
          <a:r>
            <a:rPr lang="pl-PL" sz="2400" baseline="0" dirty="0"/>
            <a:t> dla małych, lokalnych stowarzyszeń </a:t>
          </a:r>
          <a:br>
            <a:rPr lang="pl-PL" sz="2400" baseline="0" dirty="0"/>
          </a:br>
          <a:r>
            <a:rPr lang="pl-PL" sz="2400" baseline="0" dirty="0"/>
            <a:t>(pomoc w diagnozowaniu, animacji oraz pisaniu projektu)</a:t>
          </a:r>
          <a:endParaRPr lang="pl-PL" sz="2400" dirty="0"/>
        </a:p>
      </dgm:t>
    </dgm:pt>
    <dgm:pt modelId="{58259DA9-945C-46AA-8D04-578871C9F3C4}" type="parTrans" cxnId="{BDF27F3B-9F29-4ED3-8410-52378640F752}">
      <dgm:prSet/>
      <dgm:spPr/>
      <dgm:t>
        <a:bodyPr/>
        <a:lstStyle/>
        <a:p>
          <a:endParaRPr lang="pl-PL"/>
        </a:p>
      </dgm:t>
    </dgm:pt>
    <dgm:pt modelId="{268F95F0-0FB9-4F97-9FD5-12876AEBFC29}" type="sibTrans" cxnId="{BDF27F3B-9F29-4ED3-8410-52378640F752}">
      <dgm:prSet/>
      <dgm:spPr/>
      <dgm:t>
        <a:bodyPr/>
        <a:lstStyle/>
        <a:p>
          <a:endParaRPr lang="pl-PL"/>
        </a:p>
      </dgm:t>
    </dgm:pt>
    <dgm:pt modelId="{767E67F5-1F59-403C-8BB2-AC78349DEF4C}">
      <dgm:prSet custT="1"/>
      <dgm:spPr/>
      <dgm:t>
        <a:bodyPr/>
        <a:lstStyle/>
        <a:p>
          <a:r>
            <a:rPr lang="pl-PL" sz="2400" dirty="0"/>
            <a:t>odpowiada na faktyczne potrzeby mieszkańców </a:t>
          </a:r>
          <a:br>
            <a:rPr lang="pl-PL" sz="2400" dirty="0"/>
          </a:br>
          <a:r>
            <a:rPr lang="pl-PL" sz="2400" dirty="0"/>
            <a:t>(zgłaszane na spotkaniach informacyjno-konsultacyjnych)</a:t>
          </a:r>
        </a:p>
      </dgm:t>
    </dgm:pt>
    <dgm:pt modelId="{C98F0AE9-BD88-4D8C-BEDF-FB12CEDEBEA5}" type="parTrans" cxnId="{A02A72F2-5949-48C6-B2D6-BFF315290FBF}">
      <dgm:prSet/>
      <dgm:spPr/>
      <dgm:t>
        <a:bodyPr/>
        <a:lstStyle/>
        <a:p>
          <a:endParaRPr lang="pl-PL"/>
        </a:p>
      </dgm:t>
    </dgm:pt>
    <dgm:pt modelId="{29743196-329F-447C-B071-246D813F0E82}" type="sibTrans" cxnId="{A02A72F2-5949-48C6-B2D6-BFF315290FBF}">
      <dgm:prSet/>
      <dgm:spPr/>
      <dgm:t>
        <a:bodyPr/>
        <a:lstStyle/>
        <a:p>
          <a:endParaRPr lang="pl-PL"/>
        </a:p>
      </dgm:t>
    </dgm:pt>
    <dgm:pt modelId="{DD8923D3-FC2E-48C4-ACB2-EB96F03426BA}" type="pres">
      <dgm:prSet presAssocID="{BBC8F876-B8F1-4CE8-BE94-EDF8B9D7C14A}" presName="linear" presStyleCnt="0">
        <dgm:presLayoutVars>
          <dgm:dir/>
          <dgm:resizeHandles val="exact"/>
        </dgm:presLayoutVars>
      </dgm:prSet>
      <dgm:spPr/>
    </dgm:pt>
    <dgm:pt modelId="{2B68D3C6-80EE-46E3-839C-B4EF9C6C69B7}" type="pres">
      <dgm:prSet presAssocID="{767E67F5-1F59-403C-8BB2-AC78349DEF4C}" presName="comp" presStyleCnt="0"/>
      <dgm:spPr/>
    </dgm:pt>
    <dgm:pt modelId="{A91EA0C1-D15F-4DCF-8F92-F58C1D5DC8F1}" type="pres">
      <dgm:prSet presAssocID="{767E67F5-1F59-403C-8BB2-AC78349DEF4C}" presName="box" presStyleLbl="node1" presStyleIdx="0" presStyleCnt="4"/>
      <dgm:spPr/>
    </dgm:pt>
    <dgm:pt modelId="{38C71E9A-D19A-4E84-AD36-00CD057C854D}" type="pres">
      <dgm:prSet presAssocID="{767E67F5-1F59-403C-8BB2-AC78349DEF4C}" presName="img" presStyleLbl="fgImgPlace1" presStyleIdx="0" presStyleCnt="4" custLinFactNeighborX="646" custLinFactNeighborY="0"/>
      <dgm:spPr>
        <a:blipFill rotWithShape="1">
          <a:blip xmlns:r="http://schemas.openxmlformats.org/officeDocument/2006/relationships" r:embed="rId1"/>
          <a:srcRect/>
          <a:stretch>
            <a:fillRect t="-27000" b="-27000"/>
          </a:stretch>
        </a:blipFill>
      </dgm:spPr>
    </dgm:pt>
    <dgm:pt modelId="{AB87238C-84E5-43AC-8B4E-F6A6ABD0E2AB}" type="pres">
      <dgm:prSet presAssocID="{767E67F5-1F59-403C-8BB2-AC78349DEF4C}" presName="text" presStyleLbl="node1" presStyleIdx="0" presStyleCnt="4">
        <dgm:presLayoutVars>
          <dgm:bulletEnabled val="1"/>
        </dgm:presLayoutVars>
      </dgm:prSet>
      <dgm:spPr/>
    </dgm:pt>
    <dgm:pt modelId="{B3E0AD01-6FA5-4B92-A838-8BE412BDF398}" type="pres">
      <dgm:prSet presAssocID="{29743196-329F-447C-B071-246D813F0E82}" presName="spacer" presStyleCnt="0"/>
      <dgm:spPr/>
    </dgm:pt>
    <dgm:pt modelId="{23FA289B-451C-419B-811E-297D91CE3832}" type="pres">
      <dgm:prSet presAssocID="{D81D518F-2BD2-4D43-ABFE-D08813E5DDF2}" presName="comp" presStyleCnt="0"/>
      <dgm:spPr/>
    </dgm:pt>
    <dgm:pt modelId="{41EF60EC-ABD2-41D8-BAE0-706328908E79}" type="pres">
      <dgm:prSet presAssocID="{D81D518F-2BD2-4D43-ABFE-D08813E5DDF2}" presName="box" presStyleLbl="node1" presStyleIdx="1" presStyleCnt="4" custLinFactNeighborX="169"/>
      <dgm:spPr/>
    </dgm:pt>
    <dgm:pt modelId="{BBF768F9-3E2C-4979-B2FB-F0C8916AFDA3}" type="pres">
      <dgm:prSet presAssocID="{D81D518F-2BD2-4D43-ABFE-D08813E5DDF2}" presName="img" presStyleLbl="fgImgPlace1" presStyleIdx="1" presStyleCnt="4" custLinFactNeighborX="-35" custLinFactNeighborY="-2769"/>
      <dgm:spPr>
        <a:blipFill rotWithShape="1">
          <a:blip xmlns:r="http://schemas.openxmlformats.org/officeDocument/2006/relationships" r:embed="rId2"/>
          <a:srcRect/>
          <a:stretch>
            <a:fillRect t="-11000" b="-11000"/>
          </a:stretch>
        </a:blipFill>
      </dgm:spPr>
    </dgm:pt>
    <dgm:pt modelId="{7A13F4E0-8C8E-4C20-88B9-D4BC6982DEFB}" type="pres">
      <dgm:prSet presAssocID="{D81D518F-2BD2-4D43-ABFE-D08813E5DDF2}" presName="text" presStyleLbl="node1" presStyleIdx="1" presStyleCnt="4">
        <dgm:presLayoutVars>
          <dgm:bulletEnabled val="1"/>
        </dgm:presLayoutVars>
      </dgm:prSet>
      <dgm:spPr/>
    </dgm:pt>
    <dgm:pt modelId="{B6234993-5AD3-40A5-8637-693C716D842E}" type="pres">
      <dgm:prSet presAssocID="{AF24F7CC-CC24-4B8D-AF5A-C1C9DD3C2B3F}" presName="spacer" presStyleCnt="0"/>
      <dgm:spPr/>
    </dgm:pt>
    <dgm:pt modelId="{6EB5ACE8-C9B7-4FB7-94D2-EEFFC21FA6B8}" type="pres">
      <dgm:prSet presAssocID="{A8AEE267-F68F-4BF0-96D5-77296A48A082}" presName="comp" presStyleCnt="0"/>
      <dgm:spPr/>
    </dgm:pt>
    <dgm:pt modelId="{C8A07CFD-313F-43A6-8F0F-EDC0CF9BBB9B}" type="pres">
      <dgm:prSet presAssocID="{A8AEE267-F68F-4BF0-96D5-77296A48A082}" presName="box" presStyleLbl="node1" presStyleIdx="2" presStyleCnt="4"/>
      <dgm:spPr/>
    </dgm:pt>
    <dgm:pt modelId="{44B4F0F2-7C2A-4BD2-B423-8220873D8910}" type="pres">
      <dgm:prSet presAssocID="{A8AEE267-F68F-4BF0-96D5-77296A48A082}" presName="img" presStyleLbl="fgImgPlace1" presStyleIdx="2" presStyleCnt="4"/>
      <dgm:spPr>
        <a:blipFill rotWithShape="1">
          <a:blip xmlns:r="http://schemas.openxmlformats.org/officeDocument/2006/relationships" r:embed="rId3"/>
          <a:srcRect/>
          <a:stretch>
            <a:fillRect t="-15000" b="-15000"/>
          </a:stretch>
        </a:blipFill>
      </dgm:spPr>
    </dgm:pt>
    <dgm:pt modelId="{75A8B1A5-B9BF-401F-B6B1-0C268230A5A2}" type="pres">
      <dgm:prSet presAssocID="{A8AEE267-F68F-4BF0-96D5-77296A48A082}" presName="text" presStyleLbl="node1" presStyleIdx="2" presStyleCnt="4">
        <dgm:presLayoutVars>
          <dgm:bulletEnabled val="1"/>
        </dgm:presLayoutVars>
      </dgm:prSet>
      <dgm:spPr/>
    </dgm:pt>
    <dgm:pt modelId="{2F08B119-BAE9-4452-A11E-49F65A50209B}" type="pres">
      <dgm:prSet presAssocID="{A7BCC1E1-4441-4FE8-B127-785F7E6D6854}" presName="spacer" presStyleCnt="0"/>
      <dgm:spPr/>
    </dgm:pt>
    <dgm:pt modelId="{A7A06B55-321D-4702-A44D-6A5C579FC02E}" type="pres">
      <dgm:prSet presAssocID="{768E77F7-E2E7-4E78-A1E3-D0BB42587C9D}" presName="comp" presStyleCnt="0"/>
      <dgm:spPr/>
    </dgm:pt>
    <dgm:pt modelId="{070D52F1-CD1D-4ECC-942F-ABEE0ED16575}" type="pres">
      <dgm:prSet presAssocID="{768E77F7-E2E7-4E78-A1E3-D0BB42587C9D}" presName="box" presStyleLbl="node1" presStyleIdx="3" presStyleCnt="4"/>
      <dgm:spPr/>
    </dgm:pt>
    <dgm:pt modelId="{2DBF6047-AD79-42AD-A82D-A4AB12B491BF}" type="pres">
      <dgm:prSet presAssocID="{768E77F7-E2E7-4E78-A1E3-D0BB42587C9D}" presName="img" presStyleLbl="fgImgPlace1" presStyleIdx="3" presStyleCnt="4"/>
      <dgm:spPr>
        <a:blipFill rotWithShape="1">
          <a:blip xmlns:r="http://schemas.openxmlformats.org/officeDocument/2006/relationships" r:embed="rId4"/>
          <a:srcRect/>
          <a:stretch>
            <a:fillRect t="-52000" b="-52000"/>
          </a:stretch>
        </a:blipFill>
      </dgm:spPr>
    </dgm:pt>
    <dgm:pt modelId="{919DB309-82B3-4F04-99ED-CAFD3F4660C4}" type="pres">
      <dgm:prSet presAssocID="{768E77F7-E2E7-4E78-A1E3-D0BB42587C9D}" presName="text" presStyleLbl="node1" presStyleIdx="3" presStyleCnt="4">
        <dgm:presLayoutVars>
          <dgm:bulletEnabled val="1"/>
        </dgm:presLayoutVars>
      </dgm:prSet>
      <dgm:spPr/>
    </dgm:pt>
  </dgm:ptLst>
  <dgm:cxnLst>
    <dgm:cxn modelId="{BD264B00-D125-43A1-8F95-26D49CB4B823}" type="presOf" srcId="{767E67F5-1F59-403C-8BB2-AC78349DEF4C}" destId="{AB87238C-84E5-43AC-8B4E-F6A6ABD0E2AB}" srcOrd="1" destOrd="0" presId="urn:microsoft.com/office/officeart/2005/8/layout/vList4"/>
    <dgm:cxn modelId="{3B705012-821E-4A34-8ABB-B5F3B44D1EDB}" srcId="{BBC8F876-B8F1-4CE8-BE94-EDF8B9D7C14A}" destId="{D81D518F-2BD2-4D43-ABFE-D08813E5DDF2}" srcOrd="1" destOrd="0" parTransId="{6665BBD6-2FE4-4765-B374-F7FA3D98A6DC}" sibTransId="{AF24F7CC-CC24-4B8D-AF5A-C1C9DD3C2B3F}"/>
    <dgm:cxn modelId="{BDF27F3B-9F29-4ED3-8410-52378640F752}" srcId="{BBC8F876-B8F1-4CE8-BE94-EDF8B9D7C14A}" destId="{768E77F7-E2E7-4E78-A1E3-D0BB42587C9D}" srcOrd="3" destOrd="0" parTransId="{58259DA9-945C-46AA-8D04-578871C9F3C4}" sibTransId="{268F95F0-0FB9-4F97-9FD5-12876AEBFC29}"/>
    <dgm:cxn modelId="{E6888B43-0E59-4C1A-9516-E01E2251C48F}" type="presOf" srcId="{D81D518F-2BD2-4D43-ABFE-D08813E5DDF2}" destId="{7A13F4E0-8C8E-4C20-88B9-D4BC6982DEFB}" srcOrd="1" destOrd="0" presId="urn:microsoft.com/office/officeart/2005/8/layout/vList4"/>
    <dgm:cxn modelId="{D4B80190-8E2B-4FDB-9ECE-7802FC05EFB2}" type="presOf" srcId="{767E67F5-1F59-403C-8BB2-AC78349DEF4C}" destId="{A91EA0C1-D15F-4DCF-8F92-F58C1D5DC8F1}" srcOrd="0" destOrd="0" presId="urn:microsoft.com/office/officeart/2005/8/layout/vList4"/>
    <dgm:cxn modelId="{B2F1879A-70EF-4C3F-91D6-4B688AA08D10}" type="presOf" srcId="{BBC8F876-B8F1-4CE8-BE94-EDF8B9D7C14A}" destId="{DD8923D3-FC2E-48C4-ACB2-EB96F03426BA}" srcOrd="0" destOrd="0" presId="urn:microsoft.com/office/officeart/2005/8/layout/vList4"/>
    <dgm:cxn modelId="{86F8BEAC-98EF-4484-8E11-663ED40ED130}" type="presOf" srcId="{768E77F7-E2E7-4E78-A1E3-D0BB42587C9D}" destId="{919DB309-82B3-4F04-99ED-CAFD3F4660C4}" srcOrd="1" destOrd="0" presId="urn:microsoft.com/office/officeart/2005/8/layout/vList4"/>
    <dgm:cxn modelId="{2003D3B2-A5DA-4993-9133-E95B8214A02D}" type="presOf" srcId="{D81D518F-2BD2-4D43-ABFE-D08813E5DDF2}" destId="{41EF60EC-ABD2-41D8-BAE0-706328908E79}" srcOrd="0" destOrd="0" presId="urn:microsoft.com/office/officeart/2005/8/layout/vList4"/>
    <dgm:cxn modelId="{6FEB8FD5-254A-4C69-BCA4-A2C04C3242A7}" type="presOf" srcId="{A8AEE267-F68F-4BF0-96D5-77296A48A082}" destId="{75A8B1A5-B9BF-401F-B6B1-0C268230A5A2}" srcOrd="1" destOrd="0" presId="urn:microsoft.com/office/officeart/2005/8/layout/vList4"/>
    <dgm:cxn modelId="{8EACA9D5-A84C-4B36-8FD3-D07C51728C16}" type="presOf" srcId="{768E77F7-E2E7-4E78-A1E3-D0BB42587C9D}" destId="{070D52F1-CD1D-4ECC-942F-ABEE0ED16575}" srcOrd="0" destOrd="0" presId="urn:microsoft.com/office/officeart/2005/8/layout/vList4"/>
    <dgm:cxn modelId="{76899CD7-6928-4854-BEC6-5CE32C427B38}" srcId="{BBC8F876-B8F1-4CE8-BE94-EDF8B9D7C14A}" destId="{A8AEE267-F68F-4BF0-96D5-77296A48A082}" srcOrd="2" destOrd="0" parTransId="{413E8500-5635-46CA-B48C-B8FC71B9274D}" sibTransId="{A7BCC1E1-4441-4FE8-B127-785F7E6D6854}"/>
    <dgm:cxn modelId="{A02A72F2-5949-48C6-B2D6-BFF315290FBF}" srcId="{BBC8F876-B8F1-4CE8-BE94-EDF8B9D7C14A}" destId="{767E67F5-1F59-403C-8BB2-AC78349DEF4C}" srcOrd="0" destOrd="0" parTransId="{C98F0AE9-BD88-4D8C-BEDF-FB12CEDEBEA5}" sibTransId="{29743196-329F-447C-B071-246D813F0E82}"/>
    <dgm:cxn modelId="{F3246BFE-3517-4AE8-9449-FEB6A0ABF45B}" type="presOf" srcId="{A8AEE267-F68F-4BF0-96D5-77296A48A082}" destId="{C8A07CFD-313F-43A6-8F0F-EDC0CF9BBB9B}" srcOrd="0" destOrd="0" presId="urn:microsoft.com/office/officeart/2005/8/layout/vList4"/>
    <dgm:cxn modelId="{65F0ACDC-BB3E-42AA-9FFB-99FD486E1735}" type="presParOf" srcId="{DD8923D3-FC2E-48C4-ACB2-EB96F03426BA}" destId="{2B68D3C6-80EE-46E3-839C-B4EF9C6C69B7}" srcOrd="0" destOrd="0" presId="urn:microsoft.com/office/officeart/2005/8/layout/vList4"/>
    <dgm:cxn modelId="{154888FC-7D28-4D47-860D-37032F0604DD}" type="presParOf" srcId="{2B68D3C6-80EE-46E3-839C-B4EF9C6C69B7}" destId="{A91EA0C1-D15F-4DCF-8F92-F58C1D5DC8F1}" srcOrd="0" destOrd="0" presId="urn:microsoft.com/office/officeart/2005/8/layout/vList4"/>
    <dgm:cxn modelId="{43F88742-0878-4A9A-A023-3DA6D7009A6D}" type="presParOf" srcId="{2B68D3C6-80EE-46E3-839C-B4EF9C6C69B7}" destId="{38C71E9A-D19A-4E84-AD36-00CD057C854D}" srcOrd="1" destOrd="0" presId="urn:microsoft.com/office/officeart/2005/8/layout/vList4"/>
    <dgm:cxn modelId="{1359E345-8919-456C-B83E-31704DAA984D}" type="presParOf" srcId="{2B68D3C6-80EE-46E3-839C-B4EF9C6C69B7}" destId="{AB87238C-84E5-43AC-8B4E-F6A6ABD0E2AB}" srcOrd="2" destOrd="0" presId="urn:microsoft.com/office/officeart/2005/8/layout/vList4"/>
    <dgm:cxn modelId="{E79C121C-056D-4831-B523-20E5FF39EC2C}" type="presParOf" srcId="{DD8923D3-FC2E-48C4-ACB2-EB96F03426BA}" destId="{B3E0AD01-6FA5-4B92-A838-8BE412BDF398}" srcOrd="1" destOrd="0" presId="urn:microsoft.com/office/officeart/2005/8/layout/vList4"/>
    <dgm:cxn modelId="{67136F34-FC23-426C-AE56-D6797873EECF}" type="presParOf" srcId="{DD8923D3-FC2E-48C4-ACB2-EB96F03426BA}" destId="{23FA289B-451C-419B-811E-297D91CE3832}" srcOrd="2" destOrd="0" presId="urn:microsoft.com/office/officeart/2005/8/layout/vList4"/>
    <dgm:cxn modelId="{4D3C8055-4C51-44BF-9A30-2EEE50BC55C3}" type="presParOf" srcId="{23FA289B-451C-419B-811E-297D91CE3832}" destId="{41EF60EC-ABD2-41D8-BAE0-706328908E79}" srcOrd="0" destOrd="0" presId="urn:microsoft.com/office/officeart/2005/8/layout/vList4"/>
    <dgm:cxn modelId="{9F9E759D-3A49-427D-8119-A49F151CB6AE}" type="presParOf" srcId="{23FA289B-451C-419B-811E-297D91CE3832}" destId="{BBF768F9-3E2C-4979-B2FB-F0C8916AFDA3}" srcOrd="1" destOrd="0" presId="urn:microsoft.com/office/officeart/2005/8/layout/vList4"/>
    <dgm:cxn modelId="{E6443B40-3E92-46D8-B9D1-C0636BC5AC7D}" type="presParOf" srcId="{23FA289B-451C-419B-811E-297D91CE3832}" destId="{7A13F4E0-8C8E-4C20-88B9-D4BC6982DEFB}" srcOrd="2" destOrd="0" presId="urn:microsoft.com/office/officeart/2005/8/layout/vList4"/>
    <dgm:cxn modelId="{43E541F5-E2DB-4F3E-8C5E-3710F99158EA}" type="presParOf" srcId="{DD8923D3-FC2E-48C4-ACB2-EB96F03426BA}" destId="{B6234993-5AD3-40A5-8637-693C716D842E}" srcOrd="3" destOrd="0" presId="urn:microsoft.com/office/officeart/2005/8/layout/vList4"/>
    <dgm:cxn modelId="{4ED909E3-CD1D-4141-9FF8-4F9369384FF4}" type="presParOf" srcId="{DD8923D3-FC2E-48C4-ACB2-EB96F03426BA}" destId="{6EB5ACE8-C9B7-4FB7-94D2-EEFFC21FA6B8}" srcOrd="4" destOrd="0" presId="urn:microsoft.com/office/officeart/2005/8/layout/vList4"/>
    <dgm:cxn modelId="{15810210-7140-43C8-9EA7-07B9F5E18FBC}" type="presParOf" srcId="{6EB5ACE8-C9B7-4FB7-94D2-EEFFC21FA6B8}" destId="{C8A07CFD-313F-43A6-8F0F-EDC0CF9BBB9B}" srcOrd="0" destOrd="0" presId="urn:microsoft.com/office/officeart/2005/8/layout/vList4"/>
    <dgm:cxn modelId="{6135CE71-54EB-4F24-A880-56B98022B1E0}" type="presParOf" srcId="{6EB5ACE8-C9B7-4FB7-94D2-EEFFC21FA6B8}" destId="{44B4F0F2-7C2A-4BD2-B423-8220873D8910}" srcOrd="1" destOrd="0" presId="urn:microsoft.com/office/officeart/2005/8/layout/vList4"/>
    <dgm:cxn modelId="{77EE8FAA-39CF-4137-A227-71A5B19B09F6}" type="presParOf" srcId="{6EB5ACE8-C9B7-4FB7-94D2-EEFFC21FA6B8}" destId="{75A8B1A5-B9BF-401F-B6B1-0C268230A5A2}" srcOrd="2" destOrd="0" presId="urn:microsoft.com/office/officeart/2005/8/layout/vList4"/>
    <dgm:cxn modelId="{95935704-265B-4D10-AADF-67CEB4AC7000}" type="presParOf" srcId="{DD8923D3-FC2E-48C4-ACB2-EB96F03426BA}" destId="{2F08B119-BAE9-4452-A11E-49F65A50209B}" srcOrd="5" destOrd="0" presId="urn:microsoft.com/office/officeart/2005/8/layout/vList4"/>
    <dgm:cxn modelId="{C557C926-0360-4F89-B38E-88B4A57F6DBE}" type="presParOf" srcId="{DD8923D3-FC2E-48C4-ACB2-EB96F03426BA}" destId="{A7A06B55-321D-4702-A44D-6A5C579FC02E}" srcOrd="6" destOrd="0" presId="urn:microsoft.com/office/officeart/2005/8/layout/vList4"/>
    <dgm:cxn modelId="{322E04EB-4308-44CD-BDBA-796459907322}" type="presParOf" srcId="{A7A06B55-321D-4702-A44D-6A5C579FC02E}" destId="{070D52F1-CD1D-4ECC-942F-ABEE0ED16575}" srcOrd="0" destOrd="0" presId="urn:microsoft.com/office/officeart/2005/8/layout/vList4"/>
    <dgm:cxn modelId="{C9BE1F68-590E-45A3-9B1E-A3B928E54A18}" type="presParOf" srcId="{A7A06B55-321D-4702-A44D-6A5C579FC02E}" destId="{2DBF6047-AD79-42AD-A82D-A4AB12B491BF}" srcOrd="1" destOrd="0" presId="urn:microsoft.com/office/officeart/2005/8/layout/vList4"/>
    <dgm:cxn modelId="{35BAC494-34E2-44B2-B21B-9BE45342B834}" type="presParOf" srcId="{A7A06B55-321D-4702-A44D-6A5C579FC02E}" destId="{919DB309-82B3-4F04-99ED-CAFD3F4660C4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1EA0C1-D15F-4DCF-8F92-F58C1D5DC8F1}">
      <dsp:nvSpPr>
        <dsp:cNvPr id="0" name=""/>
        <dsp:cNvSpPr/>
      </dsp:nvSpPr>
      <dsp:spPr>
        <a:xfrm>
          <a:off x="0" y="0"/>
          <a:ext cx="11258550" cy="9595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/>
            <a:t>odpowiada na faktyczne potrzeby mieszkańców </a:t>
          </a:r>
          <a:br>
            <a:rPr lang="pl-PL" sz="2400" kern="1200" dirty="0"/>
          </a:br>
          <a:r>
            <a:rPr lang="pl-PL" sz="2400" kern="1200" dirty="0"/>
            <a:t>(zgłaszane na spotkaniach informacyjno-konsultacyjnych)</a:t>
          </a:r>
        </a:p>
      </dsp:txBody>
      <dsp:txXfrm>
        <a:off x="2347666" y="0"/>
        <a:ext cx="8910883" cy="959567"/>
      </dsp:txXfrm>
    </dsp:sp>
    <dsp:sp modelId="{38C71E9A-D19A-4E84-AD36-00CD057C854D}">
      <dsp:nvSpPr>
        <dsp:cNvPr id="0" name=""/>
        <dsp:cNvSpPr/>
      </dsp:nvSpPr>
      <dsp:spPr>
        <a:xfrm>
          <a:off x="110502" y="95956"/>
          <a:ext cx="2251710" cy="76765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rcRect/>
          <a:stretch>
            <a:fillRect t="-27000" b="-27000"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EF60EC-ABD2-41D8-BAE0-706328908E79}">
      <dsp:nvSpPr>
        <dsp:cNvPr id="0" name=""/>
        <dsp:cNvSpPr/>
      </dsp:nvSpPr>
      <dsp:spPr>
        <a:xfrm>
          <a:off x="0" y="1055523"/>
          <a:ext cx="11258550" cy="9595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>
              <a:solidFill>
                <a:schemeClr val="bg1"/>
              </a:solidFill>
            </a:rPr>
            <a:t>skierowany do </a:t>
          </a:r>
          <a:r>
            <a:rPr lang="pl-PL" sz="2400" u="sng" kern="1200" dirty="0">
              <a:solidFill>
                <a:schemeClr val="bg1"/>
              </a:solidFill>
            </a:rPr>
            <a:t>wszystkich mieszkańców </a:t>
          </a:r>
        </a:p>
      </dsp:txBody>
      <dsp:txXfrm>
        <a:off x="2347666" y="1055523"/>
        <a:ext cx="8910883" cy="959567"/>
      </dsp:txXfrm>
    </dsp:sp>
    <dsp:sp modelId="{BBF768F9-3E2C-4979-B2FB-F0C8916AFDA3}">
      <dsp:nvSpPr>
        <dsp:cNvPr id="0" name=""/>
        <dsp:cNvSpPr/>
      </dsp:nvSpPr>
      <dsp:spPr>
        <a:xfrm>
          <a:off x="95168" y="1130224"/>
          <a:ext cx="2251710" cy="76765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rcRect/>
          <a:stretch>
            <a:fillRect t="-11000" b="-11000"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A07CFD-313F-43A6-8F0F-EDC0CF9BBB9B}">
      <dsp:nvSpPr>
        <dsp:cNvPr id="0" name=""/>
        <dsp:cNvSpPr/>
      </dsp:nvSpPr>
      <dsp:spPr>
        <a:xfrm>
          <a:off x="0" y="2111047"/>
          <a:ext cx="11258550" cy="9595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/>
            <a:t>animacja i integracja lokalnej społeczności </a:t>
          </a:r>
          <a:br>
            <a:rPr lang="pl-PL" sz="2400" kern="1200" dirty="0"/>
          </a:br>
          <a:r>
            <a:rPr lang="pl-PL" sz="2400" kern="1200" dirty="0"/>
            <a:t>(przeciwdziałanie wykluczeniu i osamotnieniu)</a:t>
          </a:r>
        </a:p>
      </dsp:txBody>
      <dsp:txXfrm>
        <a:off x="2347666" y="2111047"/>
        <a:ext cx="8910883" cy="959567"/>
      </dsp:txXfrm>
    </dsp:sp>
    <dsp:sp modelId="{44B4F0F2-7C2A-4BD2-B423-8220873D8910}">
      <dsp:nvSpPr>
        <dsp:cNvPr id="0" name=""/>
        <dsp:cNvSpPr/>
      </dsp:nvSpPr>
      <dsp:spPr>
        <a:xfrm>
          <a:off x="95956" y="2207004"/>
          <a:ext cx="2251710" cy="76765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rcRect/>
          <a:stretch>
            <a:fillRect t="-15000" b="-15000"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0D52F1-CD1D-4ECC-942F-ABEE0ED16575}">
      <dsp:nvSpPr>
        <dsp:cNvPr id="0" name=""/>
        <dsp:cNvSpPr/>
      </dsp:nvSpPr>
      <dsp:spPr>
        <a:xfrm>
          <a:off x="0" y="3166571"/>
          <a:ext cx="11258550" cy="9595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/>
            <a:t>wsparcie</a:t>
          </a:r>
          <a:r>
            <a:rPr lang="pl-PL" sz="2400" kern="1200" baseline="0" dirty="0"/>
            <a:t> dla małych, lokalnych stowarzyszeń </a:t>
          </a:r>
          <a:br>
            <a:rPr lang="pl-PL" sz="2400" kern="1200" baseline="0" dirty="0"/>
          </a:br>
          <a:r>
            <a:rPr lang="pl-PL" sz="2400" kern="1200" baseline="0" dirty="0"/>
            <a:t>(pomoc w diagnozowaniu, animacji oraz pisaniu projektu)</a:t>
          </a:r>
          <a:endParaRPr lang="pl-PL" sz="2400" kern="1200" dirty="0"/>
        </a:p>
      </dsp:txBody>
      <dsp:txXfrm>
        <a:off x="2347666" y="3166571"/>
        <a:ext cx="8910883" cy="959567"/>
      </dsp:txXfrm>
    </dsp:sp>
    <dsp:sp modelId="{2DBF6047-AD79-42AD-A82D-A4AB12B491BF}">
      <dsp:nvSpPr>
        <dsp:cNvPr id="0" name=""/>
        <dsp:cNvSpPr/>
      </dsp:nvSpPr>
      <dsp:spPr>
        <a:xfrm>
          <a:off x="95956" y="3262528"/>
          <a:ext cx="2251710" cy="76765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rcRect/>
          <a:stretch>
            <a:fillRect t="-52000" b="-52000"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3595" cy="497976"/>
          </a:xfrm>
          <a:prstGeom prst="rect">
            <a:avLst/>
          </a:prstGeom>
        </p:spPr>
        <p:txBody>
          <a:bodyPr vert="horz" lIns="91403" tIns="45702" rIns="91403" bIns="45702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7746" y="0"/>
            <a:ext cx="2943595" cy="497976"/>
          </a:xfrm>
          <a:prstGeom prst="rect">
            <a:avLst/>
          </a:prstGeom>
        </p:spPr>
        <p:txBody>
          <a:bodyPr vert="horz" lIns="91403" tIns="45702" rIns="91403" bIns="45702" rtlCol="0"/>
          <a:lstStyle>
            <a:lvl1pPr algn="r">
              <a:defRPr sz="1200"/>
            </a:lvl1pPr>
          </a:lstStyle>
          <a:p>
            <a:fld id="{D89F5828-2D2F-4E87-A2E5-8622FA07582D}" type="datetimeFigureOut">
              <a:rPr lang="pl-PL" smtClean="0"/>
              <a:t>30.01.2024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4713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3" tIns="45702" rIns="91403" bIns="45702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292" y="4776430"/>
            <a:ext cx="5434330" cy="3907989"/>
          </a:xfrm>
          <a:prstGeom prst="rect">
            <a:avLst/>
          </a:prstGeom>
        </p:spPr>
        <p:txBody>
          <a:bodyPr vert="horz" lIns="91403" tIns="45702" rIns="91403" bIns="45702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1" y="9427076"/>
            <a:ext cx="2943595" cy="497975"/>
          </a:xfrm>
          <a:prstGeom prst="rect">
            <a:avLst/>
          </a:prstGeom>
        </p:spPr>
        <p:txBody>
          <a:bodyPr vert="horz" lIns="91403" tIns="45702" rIns="91403" bIns="45702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7746" y="9427076"/>
            <a:ext cx="2943595" cy="497975"/>
          </a:xfrm>
          <a:prstGeom prst="rect">
            <a:avLst/>
          </a:prstGeom>
        </p:spPr>
        <p:txBody>
          <a:bodyPr vert="horz" lIns="91403" tIns="45702" rIns="91403" bIns="45702" rtlCol="0" anchor="b"/>
          <a:lstStyle>
            <a:lvl1pPr algn="r">
              <a:defRPr sz="1200"/>
            </a:lvl1pPr>
          </a:lstStyle>
          <a:p>
            <a:fld id="{6F5D1DE5-99F6-40C0-B75E-CBA4EA46F8F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79265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5D1DE5-99F6-40C0-B75E-CBA4EA46F8F8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6524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5D1DE5-99F6-40C0-B75E-CBA4EA46F8F8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68336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5D1DE5-99F6-40C0-B75E-CBA4EA46F8F8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379441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5D1DE5-99F6-40C0-B75E-CBA4EA46F8F8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582972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5D1DE5-99F6-40C0-B75E-CBA4EA46F8F8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3022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5D1DE5-99F6-40C0-B75E-CBA4EA46F8F8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337418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5D1DE5-99F6-40C0-B75E-CBA4EA46F8F8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98173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5D1DE5-99F6-40C0-B75E-CBA4EA46F8F8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77356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5D1DE5-99F6-40C0-B75E-CBA4EA46F8F8}" type="slidenum">
              <a:rPr lang="pl-PL" smtClean="0"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20943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8451C3B-C46C-460F-8D80-AF5D90D8D592}" type="datetimeFigureOut">
              <a:rPr lang="pl-PL" smtClean="0"/>
              <a:t>30.01.2024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82E488B-7A5A-49B2-A0F3-50060948A2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1663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51C3B-C46C-460F-8D80-AF5D90D8D592}" type="datetimeFigureOut">
              <a:rPr lang="pl-PL" smtClean="0"/>
              <a:t>30.01.2024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E488B-7A5A-49B2-A0F3-50060948A2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8101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8451C3B-C46C-460F-8D80-AF5D90D8D592}" type="datetimeFigureOut">
              <a:rPr lang="pl-PL" smtClean="0"/>
              <a:t>30.01.2024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82E488B-7A5A-49B2-A0F3-50060948A2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312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51C3B-C46C-460F-8D80-AF5D90D8D592}" type="datetimeFigureOut">
              <a:rPr lang="pl-PL" smtClean="0"/>
              <a:t>30.01.2024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E82E488B-7A5A-49B2-A0F3-50060948A2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3230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8451C3B-C46C-460F-8D80-AF5D90D8D592}" type="datetimeFigureOut">
              <a:rPr lang="pl-PL" smtClean="0"/>
              <a:t>30.01.2024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82E488B-7A5A-49B2-A0F3-50060948A2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7867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51C3B-C46C-460F-8D80-AF5D90D8D592}" type="datetimeFigureOut">
              <a:rPr lang="pl-PL" smtClean="0"/>
              <a:t>30.01.2024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E488B-7A5A-49B2-A0F3-50060948A2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33943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51C3B-C46C-460F-8D80-AF5D90D8D592}" type="datetimeFigureOut">
              <a:rPr lang="pl-PL" smtClean="0"/>
              <a:t>30.01.2024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E488B-7A5A-49B2-A0F3-50060948A2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6427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51C3B-C46C-460F-8D80-AF5D90D8D592}" type="datetimeFigureOut">
              <a:rPr lang="pl-PL" smtClean="0"/>
              <a:t>30.01.2024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E488B-7A5A-49B2-A0F3-50060948A2DC}" type="slidenum">
              <a:rPr lang="pl-PL" smtClean="0"/>
              <a:t>‹#›</a:t>
            </a:fld>
            <a:endParaRPr lang="pl-PL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646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51C3B-C46C-460F-8D80-AF5D90D8D592}" type="datetimeFigureOut">
              <a:rPr lang="pl-PL" smtClean="0"/>
              <a:t>30.01.2024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E488B-7A5A-49B2-A0F3-50060948A2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5836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8451C3B-C46C-460F-8D80-AF5D90D8D592}" type="datetimeFigureOut">
              <a:rPr lang="pl-PL" smtClean="0"/>
              <a:t>30.01.2024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82E488B-7A5A-49B2-A0F3-50060948A2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4671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51C3B-C46C-460F-8D80-AF5D90D8D592}" type="datetimeFigureOut">
              <a:rPr lang="pl-PL" smtClean="0"/>
              <a:t>30.01.2024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E488B-7A5A-49B2-A0F3-50060948A2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45373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48451C3B-C46C-460F-8D80-AF5D90D8D592}" type="datetimeFigureOut">
              <a:rPr lang="pl-PL" smtClean="0"/>
              <a:t>30.01.2024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E82E488B-7A5A-49B2-A0F3-50060948A2DC}" type="slidenum">
              <a:rPr lang="pl-PL" smtClean="0"/>
              <a:t>‹#›</a:t>
            </a:fld>
            <a:endParaRPr lang="pl-PL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93052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mojregion.eu/rpo/dowiedz-sie/rlks/" TargetMode="External"/><Relationship Id="rId2" Type="http://schemas.openxmlformats.org/officeDocument/2006/relationships/hyperlink" Target="mailto:biuro@lgdwloclawek.pl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27485" y="1318953"/>
            <a:ext cx="10947652" cy="5119425"/>
          </a:xfrm>
          <a:solidFill>
            <a:schemeClr val="bg1"/>
          </a:solidFill>
        </p:spPr>
        <p:txBody>
          <a:bodyPr anchor="t">
            <a:noAutofit/>
          </a:bodyPr>
          <a:lstStyle/>
          <a:p>
            <a:pPr algn="ctr"/>
            <a:br>
              <a:rPr lang="pl-PL" b="1" dirty="0">
                <a:solidFill>
                  <a:srgbClr val="26498E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b="1" dirty="0">
                <a:solidFill>
                  <a:srgbClr val="26498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Przyszłość stowarzyszenia </a:t>
            </a:r>
            <a:br>
              <a:rPr lang="pl-PL" b="1" dirty="0">
                <a:solidFill>
                  <a:srgbClr val="26498E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b="1" dirty="0">
                <a:solidFill>
                  <a:srgbClr val="26498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LGD Miasto Włocławek </a:t>
            </a:r>
            <a:br>
              <a:rPr lang="pl-PL" b="1" dirty="0">
                <a:solidFill>
                  <a:srgbClr val="26498E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pl-PL" b="1" dirty="0">
                <a:solidFill>
                  <a:srgbClr val="26498E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800" b="1" dirty="0">
                <a:solidFill>
                  <a:srgbClr val="26498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Finansowanie w ramach Programu Fundusze Europejskie </a:t>
            </a:r>
            <a:br>
              <a:rPr lang="pl-PL" sz="2800" b="1" dirty="0">
                <a:solidFill>
                  <a:srgbClr val="26498E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800" b="1" dirty="0">
                <a:solidFill>
                  <a:srgbClr val="26498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dla kujaw i pomorza na lata 2021-2027 </a:t>
            </a:r>
            <a:br>
              <a:rPr lang="pl-PL" sz="2800" b="1" dirty="0">
                <a:solidFill>
                  <a:srgbClr val="26498E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800" b="1" dirty="0">
                <a:solidFill>
                  <a:srgbClr val="26498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ze środków Europejskiego Funduszu Społecznego PLUS</a:t>
            </a:r>
            <a:br>
              <a:rPr lang="pl-PL" b="1" dirty="0">
                <a:solidFill>
                  <a:srgbClr val="26498E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pl-PL" b="1" dirty="0">
                <a:solidFill>
                  <a:srgbClr val="26498E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400" b="1" dirty="0">
                <a:solidFill>
                  <a:srgbClr val="26498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dotyczy umowy o warunkach i sposobie realizacji strategii rozwoju Lokalnego kierowanego przez społeczność zawartej w dniu 12.12.2023 r. </a:t>
            </a:r>
            <a:br>
              <a:rPr lang="pl-PL" sz="2400" b="1" dirty="0">
                <a:solidFill>
                  <a:srgbClr val="26498E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400" b="1" dirty="0">
                <a:solidFill>
                  <a:srgbClr val="26498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 zarządem województwa</a:t>
            </a:r>
            <a:br>
              <a:rPr lang="pl-PL" b="1" dirty="0">
                <a:solidFill>
                  <a:srgbClr val="26498E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pl-PL" b="1" dirty="0">
              <a:solidFill>
                <a:srgbClr val="26498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ymbol zastępczy tekstu 5">
            <a:extLst>
              <a:ext uri="{FF2B5EF4-FFF2-40B4-BE49-F238E27FC236}">
                <a16:creationId xmlns:a16="http://schemas.microsoft.com/office/drawing/2014/main" id="{F1555ADA-9589-4E8D-86EC-FC4E49A778D3}"/>
              </a:ext>
            </a:extLst>
          </p:cNvPr>
          <p:cNvSpPr txBox="1">
            <a:spLocks/>
          </p:cNvSpPr>
          <p:nvPr/>
        </p:nvSpPr>
        <p:spPr>
          <a:xfrm>
            <a:off x="552452" y="6561135"/>
            <a:ext cx="7351211" cy="201046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l-PL" b="1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FB126B1-753F-F589-0516-5254101FF6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7116"/>
            <a:ext cx="12192000" cy="1157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0636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CD2F93D-CCD4-10F3-BBA7-E30C8B195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dirty="0"/>
              <a:t>Cel, zadania i oferta klubu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EE38A5D-3BB0-1781-AEDF-E9BB3ECC4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5"/>
            <a:ext cx="11029615" cy="4534629"/>
          </a:xfrm>
        </p:spPr>
        <p:txBody>
          <a:bodyPr>
            <a:normAutofit/>
          </a:bodyPr>
          <a:lstStyle/>
          <a:p>
            <a:r>
              <a:rPr lang="pl-PL" b="1" dirty="0">
                <a:solidFill>
                  <a:schemeClr val="tx1"/>
                </a:solidFill>
              </a:rPr>
              <a:t>Celem klubu jest podniesienie kompetencji i umiejętności dzieci i młodzieży oraz zwiększenie ich szans edukacyjnych poprzez rozwijanie uzdolnień i zainteresowań.</a:t>
            </a:r>
          </a:p>
          <a:p>
            <a:r>
              <a:rPr lang="pl-PL" b="1" dirty="0">
                <a:solidFill>
                  <a:schemeClr val="tx1"/>
                </a:solidFill>
              </a:rPr>
              <a:t>Klub ma być miejscem przyjaznym dzieciom i młodzieży, </a:t>
            </a:r>
            <a:r>
              <a:rPr lang="pl-PL" dirty="0">
                <a:solidFill>
                  <a:schemeClr val="tx1"/>
                </a:solidFill>
              </a:rPr>
              <a:t>dającym poczucie bezpieczeństwa i lokalnej wspólnoty , z empatyczną i kompetentną kadrą. Klub ma tworzyć edukacyjną przestrzeń, w której jest miejsce na wymianę doświadczeń, kontakty społeczne, a relacje opierają się na wzajemnym szacunku i tolerancji</a:t>
            </a:r>
          </a:p>
          <a:p>
            <a:r>
              <a:rPr lang="pl-PL" sz="1800" dirty="0">
                <a:solidFill>
                  <a:schemeClr val="tx1"/>
                </a:solidFill>
              </a:rPr>
              <a:t>Klub powinien oferować </a:t>
            </a:r>
            <a:r>
              <a:rPr lang="pl-PL" sz="1800" b="1" dirty="0">
                <a:solidFill>
                  <a:schemeClr val="tx1"/>
                </a:solidFill>
              </a:rPr>
              <a:t>elastyczną i zróżnicowaną ofertę zajęć</a:t>
            </a:r>
            <a:r>
              <a:rPr lang="pl-PL" sz="1800" dirty="0">
                <a:solidFill>
                  <a:schemeClr val="tx1"/>
                </a:solidFill>
              </a:rPr>
              <a:t>, dopasowaną do zainteresowań, zdolności, predyspozycji, potrzeb i preferencji uczestników. </a:t>
            </a:r>
            <a:r>
              <a:rPr lang="pl-PL" sz="1800" b="1" dirty="0">
                <a:solidFill>
                  <a:schemeClr val="tx1"/>
                </a:solidFill>
              </a:rPr>
              <a:t>Zaangażowanie dzieci i młodzieży we wspólne formułowanie oferty jest obligatoryjne.</a:t>
            </a:r>
          </a:p>
          <a:p>
            <a:r>
              <a:rPr lang="pl-PL" sz="1800" dirty="0">
                <a:solidFill>
                  <a:schemeClr val="tx1"/>
                </a:solidFill>
              </a:rPr>
              <a:t>W związku z powyższym, na etapie przygotowania koncepcji funkcjonowania klubu, </a:t>
            </a:r>
            <a:r>
              <a:rPr lang="pl-PL" sz="1800" b="1" dirty="0">
                <a:solidFill>
                  <a:schemeClr val="tx1"/>
                </a:solidFill>
              </a:rPr>
              <a:t>należy pozyskać informację bezpośrednio od potencjalnych uczestników dotyczących ich zainteresowań i pomysłów na zajęcia </a:t>
            </a:r>
            <a:r>
              <a:rPr lang="pl-PL" sz="1800" dirty="0">
                <a:solidFill>
                  <a:schemeClr val="tx1"/>
                </a:solidFill>
              </a:rPr>
              <a:t>(np. w trakcie spotkań grup i społeczności szkolnej, lokalnej, w rozmowach indywidualnych, w formie ankiet, skrzynek na dobre pomysły itp.)</a:t>
            </a:r>
            <a:endParaRPr lang="pl-P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0158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C3E2ACA-5841-D5E6-4CE9-2A3378648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dirty="0"/>
              <a:t>ZAŁOŻENIA PROWADZENIA KLUBU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EEDFFAE-23EB-3B95-0CE6-D93396E33C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925" y="1914525"/>
            <a:ext cx="11868149" cy="4857750"/>
          </a:xfrm>
        </p:spPr>
        <p:txBody>
          <a:bodyPr>
            <a:noAutofit/>
          </a:bodyPr>
          <a:lstStyle/>
          <a:p>
            <a:r>
              <a:rPr lang="pl-PL" b="1" dirty="0">
                <a:solidFill>
                  <a:schemeClr val="tx1"/>
                </a:solidFill>
              </a:rPr>
              <a:t>Rekomenduje się różnorodne, aktywne formy prowadzenia zajęć, </a:t>
            </a:r>
            <a:r>
              <a:rPr lang="pl-PL" dirty="0">
                <a:solidFill>
                  <a:schemeClr val="tx1"/>
                </a:solidFill>
              </a:rPr>
              <a:t>nastawione na pracę metoda projektu, uczące współpracy, z uwzględnieniem indywidualnych potrzeb uczestników. Możliwa jest również realizacja form towarzyszących, jak np. wyjazdy na obozy czy spotkania integracyjne (np. wspólne świętowanie, występy).</a:t>
            </a:r>
          </a:p>
          <a:p>
            <a:r>
              <a:rPr lang="pl-PL" dirty="0">
                <a:solidFill>
                  <a:schemeClr val="tx1"/>
                </a:solidFill>
              </a:rPr>
              <a:t>Klub może oferować jako wsparcie towarzyszące również możliwość realizacji </a:t>
            </a:r>
            <a:r>
              <a:rPr lang="pl-PL" b="1" dirty="0">
                <a:solidFill>
                  <a:schemeClr val="tx1"/>
                </a:solidFill>
              </a:rPr>
              <a:t>zajęć o charakterze specjalistycznym </a:t>
            </a:r>
            <a:r>
              <a:rPr lang="pl-PL" dirty="0">
                <a:solidFill>
                  <a:schemeClr val="tx1"/>
                </a:solidFill>
              </a:rPr>
              <a:t>i doraźną pomoc w rozwiązywaniu trudności i problemów dzieci i młodzieży (szkolnych, rodzinnych, psychologicznych).</a:t>
            </a:r>
          </a:p>
          <a:p>
            <a:r>
              <a:rPr lang="pl-PL" b="1" dirty="0">
                <a:solidFill>
                  <a:schemeClr val="tx1"/>
                </a:solidFill>
              </a:rPr>
              <a:t>Oferta zajęć specjalistycznych </a:t>
            </a:r>
            <a:r>
              <a:rPr lang="pl-PL" dirty="0">
                <a:solidFill>
                  <a:schemeClr val="tx1"/>
                </a:solidFill>
              </a:rPr>
              <a:t>powinna być uzasadniona i wynikać ze zgłoszonych lub zdiagnozowanych potrzeb. Może ona obejmować </a:t>
            </a:r>
            <a:r>
              <a:rPr lang="pl-PL" b="1" dirty="0">
                <a:solidFill>
                  <a:schemeClr val="tx1"/>
                </a:solidFill>
              </a:rPr>
              <a:t>takie formy jak: spotkania z psychologiem, zajęcia logopedyczne, zajęcia korekcyjno-kompensacyjne i inne zajęcia o charakterze terapeutycznym.</a:t>
            </a:r>
          </a:p>
          <a:p>
            <a:r>
              <a:rPr lang="pl-PL" b="1" dirty="0">
                <a:solidFill>
                  <a:schemeClr val="tx1"/>
                </a:solidFill>
              </a:rPr>
              <a:t>Realizacja poniżej opisanych obszarów wsparcia musi mieć charakter dodatkowy </a:t>
            </a:r>
            <a:r>
              <a:rPr lang="pl-PL" dirty="0">
                <a:solidFill>
                  <a:schemeClr val="tx1"/>
                </a:solidFill>
              </a:rPr>
              <a:t>w stosunku do działań już realizowanych przez podmioty prowadzące klub/</a:t>
            </a:r>
            <a:r>
              <a:rPr lang="pl-PL" dirty="0" err="1">
                <a:solidFill>
                  <a:schemeClr val="tx1"/>
                </a:solidFill>
              </a:rPr>
              <a:t>grantobiorcę</a:t>
            </a:r>
            <a:r>
              <a:rPr lang="pl-PL" dirty="0">
                <a:solidFill>
                  <a:schemeClr val="tx1"/>
                </a:solidFill>
              </a:rPr>
              <a:t> (brak możliwości finansowania bieżącej działalności).</a:t>
            </a:r>
          </a:p>
          <a:p>
            <a:r>
              <a:rPr lang="pl-PL" b="1" dirty="0">
                <a:solidFill>
                  <a:schemeClr val="tx1"/>
                </a:solidFill>
              </a:rPr>
              <a:t>Wymagana jest kompleksowość wsparcia , co oznacza realizację zajęć z co najmniej 3 wskazanych niżej obszarów </a:t>
            </a:r>
            <a:r>
              <a:rPr lang="pl-PL" dirty="0">
                <a:solidFill>
                  <a:schemeClr val="tx1"/>
                </a:solidFill>
              </a:rPr>
              <a:t>i w ramach tych obszarów klub powinien zapewnić reprezentacyjną grupę uczestników i odpowiednią liczbę godzin pozwalająca na osiągnięcie oczekiwanych rezultatów.</a:t>
            </a:r>
          </a:p>
          <a:p>
            <a:endParaRPr lang="pl-PL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214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2ADF146-394E-D727-1718-21C838A6A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dirty="0"/>
              <a:t>Realizacja celu klubu odbywa się poprzez wspieranie dzieci i Młodzieży w następujących obszarach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3146484-5BC0-E32D-5A8C-6950BC73D6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550" y="1895475"/>
            <a:ext cx="11687175" cy="4962525"/>
          </a:xfrm>
        </p:spPr>
        <p:txBody>
          <a:bodyPr>
            <a:normAutofit/>
          </a:bodyPr>
          <a:lstStyle/>
          <a:p>
            <a:r>
              <a:rPr lang="pl-PL" sz="1400" b="1" dirty="0">
                <a:solidFill>
                  <a:schemeClr val="tx1"/>
                </a:solidFill>
              </a:rPr>
              <a:t>A. Rozwój fizyczny - organizowanie zajęć sportowych</a:t>
            </a:r>
            <a:r>
              <a:rPr lang="pl-PL" sz="1400" dirty="0">
                <a:solidFill>
                  <a:schemeClr val="tx1"/>
                </a:solidFill>
              </a:rPr>
              <a:t>, m.in.</a:t>
            </a:r>
            <a:r>
              <a:rPr lang="pl-PL" sz="1400" b="1" dirty="0">
                <a:solidFill>
                  <a:schemeClr val="tx1"/>
                </a:solidFill>
              </a:rPr>
              <a:t> </a:t>
            </a:r>
            <a:r>
              <a:rPr lang="pl-PL" sz="1400" dirty="0">
                <a:solidFill>
                  <a:schemeClr val="tx1"/>
                </a:solidFill>
              </a:rPr>
              <a:t>akrobatycznych, tanecznych, sztuk walki i innych mających na celu promowanie i wzrost aktywności fizycznej. Działania klubu powinny mieć na celu zachęcenie dzieci i młodzieży do różnorodnych </a:t>
            </a:r>
            <a:r>
              <a:rPr lang="pl-PL" sz="1400" b="1" dirty="0">
                <a:solidFill>
                  <a:schemeClr val="tx1"/>
                </a:solidFill>
              </a:rPr>
              <a:t>form aktywności fizycznej oraz prowadzenia zdrowego stylu życia</a:t>
            </a:r>
          </a:p>
          <a:p>
            <a:r>
              <a:rPr lang="pl-PL" sz="1400" b="1" dirty="0">
                <a:solidFill>
                  <a:schemeClr val="tx1"/>
                </a:solidFill>
              </a:rPr>
              <a:t>B. Rozwój intelektualny – stymulowanie rozwoju i zainteresowań naukowych</a:t>
            </a:r>
            <a:r>
              <a:rPr lang="pl-PL" sz="1400" dirty="0">
                <a:solidFill>
                  <a:schemeClr val="tx1"/>
                </a:solidFill>
              </a:rPr>
              <a:t> dzieci i młodzieży poprzez ciekawe zajęcia naukowe, udział w warsztatach naukowych, zajęcia wspierające proces uczenia się itp.</a:t>
            </a:r>
          </a:p>
          <a:p>
            <a:r>
              <a:rPr lang="pl-PL" sz="1400" b="1" dirty="0">
                <a:solidFill>
                  <a:schemeClr val="tx1"/>
                </a:solidFill>
              </a:rPr>
              <a:t>C. Nabywanie nowych umiejętności życiowych – ćwiczenia z umiejętności samoobsługi</a:t>
            </a:r>
            <a:r>
              <a:rPr lang="pl-PL" sz="1400" dirty="0">
                <a:solidFill>
                  <a:schemeClr val="tx1"/>
                </a:solidFill>
              </a:rPr>
              <a:t>, poruszania się w Internecie i selekcji informacji, umiejętności załatwiania spraw urzędowych, itp.</a:t>
            </a:r>
          </a:p>
          <a:p>
            <a:r>
              <a:rPr lang="pl-PL" sz="1400" b="1" dirty="0">
                <a:solidFill>
                  <a:schemeClr val="tx1"/>
                </a:solidFill>
              </a:rPr>
              <a:t>D. Rozwój społeczny – wspieranie w nabywaniu umiejętności w relacjach z innymi</a:t>
            </a:r>
            <a:r>
              <a:rPr lang="pl-PL" sz="1400" dirty="0">
                <a:solidFill>
                  <a:schemeClr val="tx1"/>
                </a:solidFill>
              </a:rPr>
              <a:t>, komunikacji interpersonalnej, pracy w grupie, kontaktów z osobami dorosłymi, treningi umiejętności społecznych (TUS) itp.</a:t>
            </a:r>
          </a:p>
          <a:p>
            <a:r>
              <a:rPr lang="pl-PL" sz="1400" b="1" dirty="0">
                <a:solidFill>
                  <a:schemeClr val="tx1"/>
                </a:solidFill>
              </a:rPr>
              <a:t>E. Rozwój kreatywności – organizowanie zajęć artystycznych</a:t>
            </a:r>
            <a:r>
              <a:rPr lang="pl-PL" sz="1400" dirty="0">
                <a:solidFill>
                  <a:schemeClr val="tx1"/>
                </a:solidFill>
              </a:rPr>
              <a:t>, twórczych, z robotyki i programowania itp.</a:t>
            </a:r>
          </a:p>
          <a:p>
            <a:r>
              <a:rPr lang="pl-PL" sz="1400" b="1" dirty="0">
                <a:solidFill>
                  <a:schemeClr val="tx1"/>
                </a:solidFill>
              </a:rPr>
              <a:t>F. Udział w kulturze i uwrażliwienie na sztukę – organizowanie zajęć filmowych, muzycznych, teatralnych i innych z obszaru sztuki i kultury. </a:t>
            </a:r>
            <a:r>
              <a:rPr lang="pl-PL" sz="1400" dirty="0">
                <a:solidFill>
                  <a:schemeClr val="tx1"/>
                </a:solidFill>
              </a:rPr>
              <a:t>W ramach tych zajęć można realizować wyjazdy do kin, teatrów, muzeów, centrów sztuki, opery, filharmonii itp.</a:t>
            </a:r>
          </a:p>
          <a:p>
            <a:r>
              <a:rPr lang="pl-PL" sz="1400" b="1" dirty="0">
                <a:solidFill>
                  <a:schemeClr val="tx1"/>
                </a:solidFill>
              </a:rPr>
              <a:t>G. Edukacja obywatelska – wspieranie w nabywaniu umiejętności krytycznego i samodzielnego myślenia</a:t>
            </a:r>
            <a:r>
              <a:rPr lang="pl-PL" sz="1400" dirty="0">
                <a:solidFill>
                  <a:schemeClr val="tx1"/>
                </a:solidFill>
              </a:rPr>
              <a:t>, w angażowaniu się w życie szkoły i lokalnej społeczności, zajęcia z praw człowieka, nt. form i znaczenia partycypacji społecznej, itp.</a:t>
            </a:r>
          </a:p>
          <a:p>
            <a:r>
              <a:rPr lang="pl-PL" sz="1400" b="1" dirty="0">
                <a:solidFill>
                  <a:schemeClr val="tx1"/>
                </a:solidFill>
              </a:rPr>
              <a:t>H. Rozwój tożsamości lokalnej – nabywanie wiedzy nt. lokalnej tradycji,</a:t>
            </a:r>
            <a:r>
              <a:rPr lang="pl-PL" sz="1400" dirty="0">
                <a:solidFill>
                  <a:schemeClr val="tx1"/>
                </a:solidFill>
              </a:rPr>
              <a:t> kultury, historii i ich propagowania, itp.</a:t>
            </a:r>
          </a:p>
          <a:p>
            <a:r>
              <a:rPr lang="pl-PL" sz="1400" b="1" dirty="0">
                <a:solidFill>
                  <a:schemeClr val="tx1"/>
                </a:solidFill>
              </a:rPr>
              <a:t>I. Edukacja w zakresie bezpieczeństwa – organizowanie zajęć uświadamiających nt. zagrożeń </a:t>
            </a:r>
            <a:r>
              <a:rPr lang="pl-PL" sz="1400" dirty="0">
                <a:solidFill>
                  <a:schemeClr val="tx1"/>
                </a:solidFill>
              </a:rPr>
              <a:t>w sieci, zajęć z zakresu bezpieczeństwa politycznego, militarnego, ekonomicznego, ekologicznego, a także wsparcie w obszarze przemocy rówieśniczej</a:t>
            </a:r>
          </a:p>
        </p:txBody>
      </p:sp>
    </p:spTree>
    <p:extLst>
      <p:ext uri="{BB962C8B-B14F-4D97-AF65-F5344CB8AC3E}">
        <p14:creationId xmlns:p14="http://schemas.microsoft.com/office/powerpoint/2010/main" val="33168984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2ADF146-394E-D727-1718-21C838A6A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dirty="0"/>
              <a:t>KADRA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3146484-5BC0-E32D-5A8C-6950BC73D6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412" y="1895475"/>
            <a:ext cx="11687175" cy="4962525"/>
          </a:xfrm>
        </p:spPr>
        <p:txBody>
          <a:bodyPr>
            <a:normAutofit/>
          </a:bodyPr>
          <a:lstStyle/>
          <a:p>
            <a:r>
              <a:rPr lang="pl-PL" b="1" dirty="0">
                <a:solidFill>
                  <a:schemeClr val="tx1"/>
                </a:solidFill>
              </a:rPr>
              <a:t>Kadra zatrudniona w klubie musi posiadać odpowiednie udokumentowane kwalifikacje </a:t>
            </a:r>
            <a:r>
              <a:rPr lang="pl-PL" dirty="0">
                <a:solidFill>
                  <a:schemeClr val="tx1"/>
                </a:solidFill>
              </a:rPr>
              <a:t>w zależności od charakteru prowadzonych zajęć </a:t>
            </a:r>
            <a:r>
              <a:rPr lang="pl-PL" b="1" dirty="0">
                <a:solidFill>
                  <a:schemeClr val="tx1"/>
                </a:solidFill>
              </a:rPr>
              <a:t>lub doświadczenie w pracy z dziećmi i młodzieżą.</a:t>
            </a:r>
          </a:p>
          <a:p>
            <a:r>
              <a:rPr lang="pl-PL" b="1" dirty="0">
                <a:solidFill>
                  <a:schemeClr val="tx1"/>
                </a:solidFill>
              </a:rPr>
              <a:t>Co najmniej jedna osoba jest zatrudniona na stanowisku kierownika/opiekuna posiada: </a:t>
            </a:r>
          </a:p>
          <a:p>
            <a:pPr marL="0" indent="0">
              <a:buNone/>
            </a:pPr>
            <a:r>
              <a:rPr lang="pl-PL" b="1" dirty="0">
                <a:solidFill>
                  <a:schemeClr val="tx1"/>
                </a:solidFill>
              </a:rPr>
              <a:t>a)	wykształcenie wyższe na kierunku: pedagogika lub psychologia lub wykształcenie wyższe na dowolnym kierunku studiów i przygotowanie pedagogiczne lub</a:t>
            </a:r>
          </a:p>
          <a:p>
            <a:pPr marL="0" indent="0">
              <a:buNone/>
            </a:pPr>
            <a:r>
              <a:rPr lang="pl-PL" b="1" dirty="0">
                <a:solidFill>
                  <a:schemeClr val="tx1"/>
                </a:solidFill>
              </a:rPr>
              <a:t>b)	co najmniej roczne doświadczenie w pracy z dziećmi i młodzieżą.</a:t>
            </a:r>
          </a:p>
          <a:p>
            <a:r>
              <a:rPr lang="pl-PL" dirty="0">
                <a:solidFill>
                  <a:schemeClr val="tx1"/>
                </a:solidFill>
              </a:rPr>
              <a:t>Za organizację zajęć i prowadzenie klubu młodzieżowego odpowiada kierownik. Kierownik może pełnić równocześnie funkcję opiekuna. </a:t>
            </a:r>
          </a:p>
          <a:p>
            <a:r>
              <a:rPr lang="pl-PL" dirty="0">
                <a:solidFill>
                  <a:schemeClr val="tx1"/>
                </a:solidFill>
              </a:rPr>
              <a:t>Na potrzeby prowadzenia zajęć specjalistycznych mogą zostać zatrudnieni wyłącznie specjaliści posiadający kwalifikacje odpowiednie do rodzaju zajęć (np. psycholog, logopeda, terapeuta pedagogiczny).</a:t>
            </a:r>
          </a:p>
          <a:p>
            <a:r>
              <a:rPr lang="pl-PL" b="1" dirty="0">
                <a:solidFill>
                  <a:schemeClr val="tx1"/>
                </a:solidFill>
              </a:rPr>
              <a:t>Należy pamiętać o obowiązku weryfikacji kadry zaangażowanej do realizacji działań edukacyjnych pod kątem figurowania w Rejestrze Sprawców Przestępstw na Tle Seksualnym z dostępem ograniczonym. </a:t>
            </a:r>
          </a:p>
          <a:p>
            <a:r>
              <a:rPr lang="pl-PL" b="1" dirty="0">
                <a:solidFill>
                  <a:schemeClr val="tx1"/>
                </a:solidFill>
              </a:rPr>
              <a:t>Pod opieką jednego opiekuna </a:t>
            </a:r>
            <a:r>
              <a:rPr lang="pl-PL" dirty="0">
                <a:solidFill>
                  <a:schemeClr val="tx1"/>
                </a:solidFill>
              </a:rPr>
              <a:t>(wychowawcy, kierownika) </a:t>
            </a:r>
            <a:r>
              <a:rPr lang="pl-PL" b="1" dirty="0">
                <a:solidFill>
                  <a:schemeClr val="tx1"/>
                </a:solidFill>
              </a:rPr>
              <a:t>może przebywać łącznie maksymalnie 20 uczestników klubu.</a:t>
            </a:r>
          </a:p>
          <a:p>
            <a:endParaRPr lang="pl-PL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9376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2ADF146-394E-D727-1718-21C838A6A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dirty="0"/>
              <a:t>ZASADY FUNKCJONOWANIA KLUBU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3146484-5BC0-E32D-5A8C-6950BC73D6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412" y="1895475"/>
            <a:ext cx="11687175" cy="4962525"/>
          </a:xfrm>
        </p:spPr>
        <p:txBody>
          <a:bodyPr>
            <a:normAutofit/>
          </a:bodyPr>
          <a:lstStyle/>
          <a:p>
            <a:r>
              <a:rPr lang="pl-PL" b="1" dirty="0">
                <a:solidFill>
                  <a:schemeClr val="tx1"/>
                </a:solidFill>
              </a:rPr>
              <a:t>Godziny funkcjonowania placówki powinny być dostosowane do potrzeb i możliwości uczestnictwa dzieci i młodzieży. </a:t>
            </a:r>
          </a:p>
          <a:p>
            <a:r>
              <a:rPr lang="pl-PL" b="1" dirty="0">
                <a:solidFill>
                  <a:schemeClr val="tx1"/>
                </a:solidFill>
              </a:rPr>
              <a:t>W okresie wakacji i ferii zimowych możliwe jest organizowanie obozów i półkolonii </a:t>
            </a:r>
            <a:r>
              <a:rPr lang="pl-PL" dirty="0">
                <a:solidFill>
                  <a:schemeClr val="tx1"/>
                </a:solidFill>
              </a:rPr>
              <a:t>ukierunkowanych na rozwój kompetencji, umiejętności, uzdolnień i zainteresowań dzieci i młodzieży.</a:t>
            </a:r>
          </a:p>
          <a:p>
            <a:r>
              <a:rPr lang="pl-PL" b="1" dirty="0">
                <a:solidFill>
                  <a:schemeClr val="tx1"/>
                </a:solidFill>
              </a:rPr>
              <a:t>W klubie musi być obecna co najmniej 1 osoba dorosła </a:t>
            </a:r>
            <a:r>
              <a:rPr lang="pl-PL" dirty="0">
                <a:solidFill>
                  <a:schemeClr val="tx1"/>
                </a:solidFill>
              </a:rPr>
              <a:t>(opiekun, kierownik). </a:t>
            </a:r>
            <a:r>
              <a:rPr lang="pl-PL" dirty="0" err="1">
                <a:solidFill>
                  <a:schemeClr val="tx1"/>
                </a:solidFill>
              </a:rPr>
              <a:t>Grantobiorca</a:t>
            </a:r>
            <a:r>
              <a:rPr lang="pl-PL" dirty="0">
                <a:solidFill>
                  <a:schemeClr val="tx1"/>
                </a:solidFill>
              </a:rPr>
              <a:t> ponosi całkowitą odpowiedzialność za bezpieczeństwo uczestników zajęć zarówno na terenie klubu, jak i podczas zajęć realizowanych poza klubem.</a:t>
            </a:r>
          </a:p>
          <a:p>
            <a:r>
              <a:rPr lang="pl-PL" b="1" dirty="0">
                <a:solidFill>
                  <a:schemeClr val="tx1"/>
                </a:solidFill>
              </a:rPr>
              <a:t>Zajęcia w klubie są bezpłatne. Na zajęciach cyklicznych wymagana jest frekwencja na poziomie 70% (do frekwencji wlicza się udokumentowaną nieobecność z powodu choroby uczestnika). Każdy z uczestników musi posiadać aktualną pisemną zgodę (rodzica lub opiekuna prawnego) na uczestnictwo w zajęciach prowadzonych w klubie oraz zgodę na samodzielne powroty dziecka do domu (jeśli dotyczy).</a:t>
            </a:r>
          </a:p>
          <a:p>
            <a:r>
              <a:rPr lang="pl-PL" b="1" dirty="0">
                <a:solidFill>
                  <a:schemeClr val="tx1"/>
                </a:solidFill>
              </a:rPr>
              <a:t>Klub zapewnia dzieciom i młodzieży możliwość korzystania z wyżywienia </a:t>
            </a:r>
            <a:r>
              <a:rPr lang="pl-PL" dirty="0">
                <a:solidFill>
                  <a:schemeClr val="tx1"/>
                </a:solidFill>
              </a:rPr>
              <a:t>(prowadzonego zgodnie z zasadami zdrowego żywienia) </a:t>
            </a:r>
            <a:r>
              <a:rPr lang="pl-PL" b="1" dirty="0">
                <a:solidFill>
                  <a:schemeClr val="tx1"/>
                </a:solidFill>
              </a:rPr>
              <a:t>w postaci przekąsek, podwieczorków. </a:t>
            </a:r>
            <a:r>
              <a:rPr lang="pl-PL" dirty="0">
                <a:solidFill>
                  <a:schemeClr val="tx1"/>
                </a:solidFill>
              </a:rPr>
              <a:t>Istnieje również możliwość zapewnienia pełnych posiłków w przypadku wyjazdów lub zajęć trwających co najmniej 4 godziny. </a:t>
            </a:r>
          </a:p>
        </p:txBody>
      </p:sp>
    </p:spTree>
    <p:extLst>
      <p:ext uri="{BB962C8B-B14F-4D97-AF65-F5344CB8AC3E}">
        <p14:creationId xmlns:p14="http://schemas.microsoft.com/office/powerpoint/2010/main" val="15719238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2ADF146-394E-D727-1718-21C838A6A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dirty="0"/>
              <a:t>ZASADY FUNKCJONOWANIA KLUBU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3146484-5BC0-E32D-5A8C-6950BC73D6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412" y="1895475"/>
            <a:ext cx="11687175" cy="4962525"/>
          </a:xfrm>
        </p:spPr>
        <p:txBody>
          <a:bodyPr>
            <a:normAutofit/>
          </a:bodyPr>
          <a:lstStyle/>
          <a:p>
            <a:r>
              <a:rPr lang="pl-PL" b="1" dirty="0">
                <a:solidFill>
                  <a:schemeClr val="tx1"/>
                </a:solidFill>
              </a:rPr>
              <a:t>Klub zobowiązany jest do prowadzenia dokumentacji, która musi zawierać:</a:t>
            </a:r>
          </a:p>
          <a:p>
            <a:pPr marL="0" indent="0">
              <a:buNone/>
            </a:pPr>
            <a:r>
              <a:rPr lang="pl-PL" dirty="0">
                <a:solidFill>
                  <a:schemeClr val="tx1"/>
                </a:solidFill>
              </a:rPr>
              <a:t>a)	</a:t>
            </a:r>
            <a:r>
              <a:rPr lang="pl-PL" b="1" dirty="0">
                <a:solidFill>
                  <a:schemeClr val="tx1"/>
                </a:solidFill>
              </a:rPr>
              <a:t>listę obecności </a:t>
            </a:r>
            <a:r>
              <a:rPr lang="pl-PL" dirty="0">
                <a:solidFill>
                  <a:schemeClr val="tx1"/>
                </a:solidFill>
              </a:rPr>
              <a:t>uczestników w ramach poszczególnych zajęć,</a:t>
            </a:r>
          </a:p>
          <a:p>
            <a:pPr marL="0" indent="0">
              <a:buNone/>
            </a:pPr>
            <a:r>
              <a:rPr lang="pl-PL" dirty="0">
                <a:solidFill>
                  <a:schemeClr val="tx1"/>
                </a:solidFill>
              </a:rPr>
              <a:t>b)	</a:t>
            </a:r>
            <a:r>
              <a:rPr lang="pl-PL" b="1" dirty="0">
                <a:solidFill>
                  <a:schemeClr val="tx1"/>
                </a:solidFill>
              </a:rPr>
              <a:t>harmonogram działań </a:t>
            </a:r>
            <a:r>
              <a:rPr lang="pl-PL" dirty="0">
                <a:solidFill>
                  <a:schemeClr val="tx1"/>
                </a:solidFill>
              </a:rPr>
              <a:t>w ujęciu tygodniowym, umieszczony w miejscu dostępnym dla uczestników projektu,</a:t>
            </a:r>
          </a:p>
          <a:p>
            <a:pPr marL="0" indent="0">
              <a:buNone/>
            </a:pPr>
            <a:r>
              <a:rPr lang="pl-PL" dirty="0">
                <a:solidFill>
                  <a:schemeClr val="tx1"/>
                </a:solidFill>
              </a:rPr>
              <a:t>c)	</a:t>
            </a:r>
            <a:r>
              <a:rPr lang="pl-PL" b="1" dirty="0">
                <a:solidFill>
                  <a:schemeClr val="tx1"/>
                </a:solidFill>
              </a:rPr>
              <a:t>ewidencję czasu pracy kadry </a:t>
            </a:r>
            <a:r>
              <a:rPr lang="pl-PL" dirty="0">
                <a:solidFill>
                  <a:schemeClr val="tx1"/>
                </a:solidFill>
              </a:rPr>
              <a:t>klubu – w przypadku umowy zlecenie musi być prowadzona ewidencja godzin pracy,</a:t>
            </a:r>
          </a:p>
          <a:p>
            <a:pPr marL="0" indent="0">
              <a:buNone/>
            </a:pPr>
            <a:r>
              <a:rPr lang="pl-PL" dirty="0">
                <a:solidFill>
                  <a:schemeClr val="tx1"/>
                </a:solidFill>
              </a:rPr>
              <a:t>d)	</a:t>
            </a:r>
            <a:r>
              <a:rPr lang="pl-PL" b="1" dirty="0">
                <a:solidFill>
                  <a:schemeClr val="tx1"/>
                </a:solidFill>
              </a:rPr>
              <a:t>miesięczne sprawozdania</a:t>
            </a:r>
            <a:r>
              <a:rPr lang="pl-PL" dirty="0">
                <a:solidFill>
                  <a:schemeClr val="tx1"/>
                </a:solidFill>
              </a:rPr>
              <a:t>/protokoły z działalności klubu prowadzone przez kierownika klubu.</a:t>
            </a:r>
          </a:p>
          <a:p>
            <a:pPr marL="0" indent="0">
              <a:buNone/>
            </a:pPr>
            <a:r>
              <a:rPr lang="pl-PL" dirty="0">
                <a:solidFill>
                  <a:schemeClr val="tx1"/>
                </a:solidFill>
              </a:rPr>
              <a:t>e)	</a:t>
            </a:r>
            <a:r>
              <a:rPr lang="pl-PL" b="1" dirty="0">
                <a:solidFill>
                  <a:schemeClr val="tx1"/>
                </a:solidFill>
              </a:rPr>
              <a:t>zgodę rodziców/opiekunów prawnych </a:t>
            </a:r>
            <a:r>
              <a:rPr lang="pl-PL" dirty="0">
                <a:solidFill>
                  <a:schemeClr val="tx1"/>
                </a:solidFill>
              </a:rPr>
              <a:t>na uczęszczanie dziecka do klubu zgodę na samodzielne powroty dziecka do domu (jeśli dotyczy).</a:t>
            </a:r>
          </a:p>
          <a:p>
            <a:pPr marL="0" indent="0">
              <a:buNone/>
            </a:pPr>
            <a:endParaRPr lang="pl-PL" dirty="0">
              <a:solidFill>
                <a:schemeClr val="tx1"/>
              </a:solidFill>
            </a:endParaRPr>
          </a:p>
          <a:p>
            <a:r>
              <a:rPr lang="pl-PL" b="1" dirty="0">
                <a:solidFill>
                  <a:schemeClr val="tx1"/>
                </a:solidFill>
              </a:rPr>
              <a:t>Klub zobowiązany jest do posiadania swojego regulaminu, </a:t>
            </a:r>
            <a:r>
              <a:rPr lang="pl-PL" dirty="0">
                <a:solidFill>
                  <a:schemeClr val="tx1"/>
                </a:solidFill>
              </a:rPr>
              <a:t>w którym znajdą odzwierciedlenie zapisy niniejszego standardu. </a:t>
            </a:r>
          </a:p>
        </p:txBody>
      </p:sp>
    </p:spTree>
    <p:extLst>
      <p:ext uri="{BB962C8B-B14F-4D97-AF65-F5344CB8AC3E}">
        <p14:creationId xmlns:p14="http://schemas.microsoft.com/office/powerpoint/2010/main" val="3742806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2ADF146-394E-D727-1718-21C838A6A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dirty="0"/>
              <a:t>Wymogi lokalowe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3146484-5BC0-E32D-5A8C-6950BC73D6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412" y="1895475"/>
            <a:ext cx="11687175" cy="496252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l-PL" sz="1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Klub musi być usytuowany w miejscu dostępnym dla uczestników oraz być przystosowany do potrzeb oraz możliwości osób z niepełnosprawnościami </a:t>
            </a:r>
            <a:r>
              <a:rPr lang="pl-PL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zgodnie ze Standardami dostępności dla polityki spójności 2021-2027 stanowiącymi załącznik do Wytycznych dotyczących zasad równościowych w ramach funduszy unijnych na lata 2021-2027. </a:t>
            </a:r>
          </a:p>
          <a:p>
            <a:pPr marL="0" indent="0">
              <a:lnSpc>
                <a:spcPct val="150000"/>
              </a:lnSpc>
              <a:spcAft>
                <a:spcPts val="800"/>
              </a:spcAft>
              <a:buNone/>
            </a:pPr>
            <a:endParaRPr lang="pl-PL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l-PL" sz="1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Liczba i wielkość pomieszczeń przeznaczonych na klub odpowiada potrzebom wynikającym z liczby jego uczestników.  </a:t>
            </a:r>
            <a:endParaRPr lang="pl-PL" sz="18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7350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2ADF146-394E-D727-1718-21C838A6A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dirty="0"/>
              <a:t>KATALOG KOSZTÓW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3146484-5BC0-E32D-5A8C-6950BC73D6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412" y="1895475"/>
            <a:ext cx="11687175" cy="4962525"/>
          </a:xfrm>
        </p:spPr>
        <p:txBody>
          <a:bodyPr>
            <a:normAutofit/>
          </a:bodyPr>
          <a:lstStyle/>
          <a:p>
            <a:r>
              <a:rPr lang="pl-PL" b="1" dirty="0">
                <a:solidFill>
                  <a:schemeClr val="tx1"/>
                </a:solidFill>
              </a:rPr>
              <a:t>W ramach prowadzenia klubu dofinansowaniu podlegają w szczególności następujące koszty: </a:t>
            </a:r>
          </a:p>
          <a:p>
            <a:pPr marL="0" indent="0">
              <a:buNone/>
            </a:pPr>
            <a:r>
              <a:rPr lang="pl-PL" dirty="0">
                <a:solidFill>
                  <a:schemeClr val="tx1"/>
                </a:solidFill>
              </a:rPr>
              <a:t>a)	</a:t>
            </a:r>
            <a:r>
              <a:rPr lang="pl-PL" b="1" dirty="0">
                <a:solidFill>
                  <a:schemeClr val="tx1"/>
                </a:solidFill>
              </a:rPr>
              <a:t>wynagrodzenie kadry,</a:t>
            </a:r>
          </a:p>
          <a:p>
            <a:pPr marL="0" indent="0">
              <a:buNone/>
            </a:pPr>
            <a:r>
              <a:rPr lang="pl-PL" dirty="0">
                <a:solidFill>
                  <a:schemeClr val="tx1"/>
                </a:solidFill>
              </a:rPr>
              <a:t>b)	</a:t>
            </a:r>
            <a:r>
              <a:rPr lang="pl-PL" b="1" dirty="0">
                <a:solidFill>
                  <a:schemeClr val="tx1"/>
                </a:solidFill>
              </a:rPr>
              <a:t>koszty związane z różnymi formami prowadzenia zajęć </a:t>
            </a:r>
            <a:r>
              <a:rPr lang="pl-PL" dirty="0">
                <a:solidFill>
                  <a:schemeClr val="tx1"/>
                </a:solidFill>
              </a:rPr>
              <a:t>(np. wyjazdy, bilety wstępu),</a:t>
            </a:r>
          </a:p>
          <a:p>
            <a:pPr marL="0" indent="0">
              <a:buNone/>
            </a:pPr>
            <a:r>
              <a:rPr lang="pl-PL" dirty="0">
                <a:solidFill>
                  <a:schemeClr val="tx1"/>
                </a:solidFill>
              </a:rPr>
              <a:t>c)	</a:t>
            </a:r>
            <a:r>
              <a:rPr lang="pl-PL" b="1" dirty="0">
                <a:solidFill>
                  <a:schemeClr val="tx1"/>
                </a:solidFill>
              </a:rPr>
              <a:t>pomoce naukowe, </a:t>
            </a:r>
            <a:r>
              <a:rPr lang="pl-PL" dirty="0">
                <a:solidFill>
                  <a:schemeClr val="tx1"/>
                </a:solidFill>
              </a:rPr>
              <a:t>książki itp.,</a:t>
            </a:r>
          </a:p>
          <a:p>
            <a:pPr marL="0" indent="0">
              <a:buNone/>
            </a:pPr>
            <a:r>
              <a:rPr lang="pl-PL" dirty="0">
                <a:solidFill>
                  <a:schemeClr val="tx1"/>
                </a:solidFill>
              </a:rPr>
              <a:t>d)	</a:t>
            </a:r>
            <a:r>
              <a:rPr lang="pl-PL" b="1" dirty="0">
                <a:solidFill>
                  <a:schemeClr val="tx1"/>
                </a:solidFill>
              </a:rPr>
              <a:t>materiały </a:t>
            </a:r>
            <a:r>
              <a:rPr lang="pl-PL" dirty="0">
                <a:solidFill>
                  <a:schemeClr val="tx1"/>
                </a:solidFill>
              </a:rPr>
              <a:t>do prowadzenia zajęć, </a:t>
            </a:r>
          </a:p>
          <a:p>
            <a:pPr marL="0" indent="0">
              <a:buNone/>
            </a:pPr>
            <a:r>
              <a:rPr lang="pl-PL" dirty="0">
                <a:solidFill>
                  <a:schemeClr val="tx1"/>
                </a:solidFill>
              </a:rPr>
              <a:t>e)	</a:t>
            </a:r>
            <a:r>
              <a:rPr lang="pl-PL" b="1" dirty="0">
                <a:solidFill>
                  <a:schemeClr val="tx1"/>
                </a:solidFill>
              </a:rPr>
              <a:t>koszty dojazdów </a:t>
            </a:r>
            <a:r>
              <a:rPr lang="pl-PL" dirty="0">
                <a:solidFill>
                  <a:schemeClr val="tx1"/>
                </a:solidFill>
              </a:rPr>
              <a:t>uczestników,</a:t>
            </a:r>
          </a:p>
          <a:p>
            <a:pPr marL="0" indent="0">
              <a:buNone/>
            </a:pPr>
            <a:r>
              <a:rPr lang="pl-PL" dirty="0">
                <a:solidFill>
                  <a:schemeClr val="tx1"/>
                </a:solidFill>
              </a:rPr>
              <a:t>f)	</a:t>
            </a:r>
            <a:r>
              <a:rPr lang="pl-PL" b="1" dirty="0">
                <a:solidFill>
                  <a:schemeClr val="tx1"/>
                </a:solidFill>
              </a:rPr>
              <a:t>wyżywienie,</a:t>
            </a:r>
          </a:p>
          <a:p>
            <a:pPr marL="0" indent="0">
              <a:buNone/>
            </a:pPr>
            <a:r>
              <a:rPr lang="pl-PL" dirty="0">
                <a:solidFill>
                  <a:schemeClr val="tx1"/>
                </a:solidFill>
              </a:rPr>
              <a:t>g)	</a:t>
            </a:r>
            <a:r>
              <a:rPr lang="pl-PL" b="1" dirty="0">
                <a:solidFill>
                  <a:schemeClr val="tx1"/>
                </a:solidFill>
              </a:rPr>
              <a:t>wyposażenie klubu </a:t>
            </a:r>
            <a:r>
              <a:rPr lang="pl-PL" dirty="0">
                <a:solidFill>
                  <a:schemeClr val="tx1"/>
                </a:solidFill>
              </a:rPr>
              <a:t>w zakresie niezbędnym do jego funkcjonowania.</a:t>
            </a:r>
          </a:p>
          <a:p>
            <a:endParaRPr lang="pl-P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4908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1877ACB-5691-C90A-3CB2-4BE3E3220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997" y="734430"/>
            <a:ext cx="11029616" cy="988332"/>
          </a:xfrm>
        </p:spPr>
        <p:txBody>
          <a:bodyPr>
            <a:normAutofit/>
          </a:bodyPr>
          <a:lstStyle/>
          <a:p>
            <a:pPr algn="ctr"/>
            <a:r>
              <a:rPr lang="pl-PL" sz="2400" b="1" cap="none" dirty="0"/>
              <a:t>SENIORZY (MAŁA KULTURA, EDUKACJA)</a:t>
            </a:r>
            <a:br>
              <a:rPr lang="pl-PL" sz="2400" b="1" cap="none" dirty="0"/>
            </a:br>
            <a:r>
              <a:rPr lang="pl-PL" sz="2400" b="1" cap="none" dirty="0"/>
              <a:t>Szczegółowy zakres wsparcia</a:t>
            </a:r>
          </a:p>
        </p:txBody>
      </p:sp>
      <p:sp>
        <p:nvSpPr>
          <p:cNvPr id="11" name="Prostokąt: zaokrąglone rogi 10">
            <a:extLst>
              <a:ext uri="{FF2B5EF4-FFF2-40B4-BE49-F238E27FC236}">
                <a16:creationId xmlns:a16="http://schemas.microsoft.com/office/drawing/2014/main" id="{B632F56B-A5C3-C910-AE94-C55239ADEA2B}"/>
              </a:ext>
            </a:extLst>
          </p:cNvPr>
          <p:cNvSpPr/>
          <p:nvPr/>
        </p:nvSpPr>
        <p:spPr>
          <a:xfrm>
            <a:off x="0" y="2486025"/>
            <a:ext cx="3543300" cy="2244463"/>
          </a:xfrm>
          <a:prstGeom prst="roundRect">
            <a:avLst>
              <a:gd name="adj" fmla="val 10000"/>
            </a:avLst>
          </a:prstGeom>
          <a:blipFill rotWithShape="1">
            <a:blip r:embed="rId3"/>
            <a:srcRect/>
            <a:stretch>
              <a:fillRect t="-3000" b="-3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-880662"/>
              <a:satOff val="-76170"/>
              <a:lumOff val="-762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EA65A617-A9D6-729B-FC18-CC6C053A4080}"/>
              </a:ext>
            </a:extLst>
          </p:cNvPr>
          <p:cNvSpPr txBox="1"/>
          <p:nvPr/>
        </p:nvSpPr>
        <p:spPr>
          <a:xfrm>
            <a:off x="3946319" y="2486025"/>
            <a:ext cx="75408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pl-PL" b="1" dirty="0"/>
              <a:t>Działania na rzecz integracji seniorów, pozwalające uchronić tę grupę społeczną przez izolacją i wykluczeniem społecznym:</a:t>
            </a:r>
          </a:p>
          <a:p>
            <a:endParaRPr lang="pl-PL" b="1" dirty="0"/>
          </a:p>
          <a:p>
            <a:r>
              <a:rPr lang="pl-PL" b="1" dirty="0"/>
              <a:t>a) tworzenie i funkcjonowanie klubów seniora;</a:t>
            </a:r>
          </a:p>
          <a:p>
            <a:endParaRPr lang="pl-PL" b="1" dirty="0"/>
          </a:p>
          <a:p>
            <a:r>
              <a:rPr lang="pl-PL" b="1" dirty="0"/>
              <a:t>b) funkcjonowanie uniwersytetów trzeciego wieku;</a:t>
            </a:r>
          </a:p>
          <a:p>
            <a:endParaRPr lang="pl-PL" b="1" dirty="0"/>
          </a:p>
          <a:p>
            <a:r>
              <a:rPr lang="pl-PL" b="1" dirty="0"/>
              <a:t>c) zajęcia aktywizacyjne w mieszkaniach opiekuńczych;</a:t>
            </a:r>
          </a:p>
        </p:txBody>
      </p:sp>
    </p:spTree>
    <p:extLst>
      <p:ext uri="{BB962C8B-B14F-4D97-AF65-F5344CB8AC3E}">
        <p14:creationId xmlns:p14="http://schemas.microsoft.com/office/powerpoint/2010/main" val="22057722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1877ACB-5691-C90A-3CB2-4BE3E3220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997" y="734430"/>
            <a:ext cx="11029616" cy="988332"/>
          </a:xfrm>
        </p:spPr>
        <p:txBody>
          <a:bodyPr>
            <a:normAutofit/>
          </a:bodyPr>
          <a:lstStyle/>
          <a:p>
            <a:pPr algn="ctr"/>
            <a:r>
              <a:rPr lang="pl-PL" sz="2400" b="1" cap="none" dirty="0"/>
              <a:t>SENIORZY (MAŁA KULTURA, EDUKACJA)</a:t>
            </a:r>
            <a:br>
              <a:rPr lang="pl-PL" sz="2400" b="1" cap="none" dirty="0"/>
            </a:br>
            <a:r>
              <a:rPr lang="pl-PL" sz="2400" b="1" cap="none" dirty="0"/>
              <a:t>Szczegółowy zakres wsparcia</a:t>
            </a:r>
          </a:p>
        </p:txBody>
      </p:sp>
      <p:sp>
        <p:nvSpPr>
          <p:cNvPr id="11" name="Prostokąt: zaokrąglone rogi 10">
            <a:extLst>
              <a:ext uri="{FF2B5EF4-FFF2-40B4-BE49-F238E27FC236}">
                <a16:creationId xmlns:a16="http://schemas.microsoft.com/office/drawing/2014/main" id="{B632F56B-A5C3-C910-AE94-C55239ADEA2B}"/>
              </a:ext>
            </a:extLst>
          </p:cNvPr>
          <p:cNvSpPr/>
          <p:nvPr/>
        </p:nvSpPr>
        <p:spPr>
          <a:xfrm>
            <a:off x="0" y="3267904"/>
            <a:ext cx="1974643" cy="1462584"/>
          </a:xfrm>
          <a:prstGeom prst="roundRect">
            <a:avLst>
              <a:gd name="adj" fmla="val 10000"/>
            </a:avLst>
          </a:prstGeom>
          <a:blipFill rotWithShape="1">
            <a:blip r:embed="rId3"/>
            <a:srcRect/>
            <a:stretch>
              <a:fillRect t="-3000" b="-3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-880662"/>
              <a:satOff val="-76170"/>
              <a:lumOff val="-762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EA65A617-A9D6-729B-FC18-CC6C053A4080}"/>
              </a:ext>
            </a:extLst>
          </p:cNvPr>
          <p:cNvSpPr txBox="1"/>
          <p:nvPr/>
        </p:nvSpPr>
        <p:spPr>
          <a:xfrm>
            <a:off x="1841293" y="1779687"/>
            <a:ext cx="1000780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Uzupełniająco </a:t>
            </a:r>
            <a:r>
              <a:rPr lang="pl-PL" dirty="0"/>
              <a:t>w ramach klubów seniora oraz mieszkaniach opiekuńczych: inne działania mające na celu wsparcie i integrację osób starszych, </a:t>
            </a:r>
            <a:r>
              <a:rPr lang="pl-PL" b="1" dirty="0"/>
              <a:t>uwzględniające udział rodziny i całego środowiska w tworzeniu lokalnych sieci integracji i samopomocy</a:t>
            </a:r>
            <a:r>
              <a:rPr lang="pl-PL" dirty="0"/>
              <a:t> obejmujące:</a:t>
            </a:r>
          </a:p>
          <a:p>
            <a:endParaRPr lang="pl-PL" dirty="0"/>
          </a:p>
          <a:p>
            <a:r>
              <a:rPr lang="pl-PL" b="1" dirty="0"/>
              <a:t>- organizację wydarzeń włączających środowisko lokalne</a:t>
            </a:r>
            <a:r>
              <a:rPr lang="pl-PL" dirty="0"/>
              <a:t> w problemy osób starszych: np. dnia sąsiada, pikników i wigilii sąsiedzkich;</a:t>
            </a:r>
          </a:p>
          <a:p>
            <a:endParaRPr lang="pl-PL" dirty="0"/>
          </a:p>
          <a:p>
            <a:r>
              <a:rPr lang="pl-PL" b="1" dirty="0"/>
              <a:t>- spotkania o charakterze międzypokoleniowym</a:t>
            </a:r>
            <a:r>
              <a:rPr lang="pl-PL" dirty="0"/>
              <a:t>, np. z młodzieżą szkolną lub grupami przedszkolnymi, mające na celu wymianę doświadczeń, wzajemną edukację i pomoc;</a:t>
            </a:r>
          </a:p>
          <a:p>
            <a:endParaRPr lang="pl-PL" dirty="0"/>
          </a:p>
          <a:p>
            <a:r>
              <a:rPr lang="pl-PL" b="1" dirty="0"/>
              <a:t>- spotkania klubów </a:t>
            </a:r>
            <a:r>
              <a:rPr lang="pl-PL" b="1" dirty="0" err="1"/>
              <a:t>wolontariackich</a:t>
            </a:r>
            <a:r>
              <a:rPr lang="pl-PL" b="1" dirty="0"/>
              <a:t> których celem jest pomoc osobom starszym </a:t>
            </a:r>
            <a:r>
              <a:rPr lang="pl-PL" dirty="0"/>
              <a:t>i samopomoc, w tym organizacja banków wolnego czasu;</a:t>
            </a:r>
          </a:p>
          <a:p>
            <a:endParaRPr lang="pl-PL" dirty="0"/>
          </a:p>
          <a:p>
            <a:r>
              <a:rPr lang="pl-PL" dirty="0"/>
              <a:t>- </a:t>
            </a:r>
            <a:r>
              <a:rPr lang="pl-PL" b="1" dirty="0"/>
              <a:t>akcje proekologiczne organizowane wspólnie z młodzieżą </a:t>
            </a:r>
            <a:r>
              <a:rPr lang="pl-PL" dirty="0"/>
              <a:t>zwiększające udział młodych i starszych w kształtowaniu środowiska życia, estetyki dzielnicy, osiedla;</a:t>
            </a:r>
          </a:p>
          <a:p>
            <a:endParaRPr lang="pl-PL" dirty="0"/>
          </a:p>
          <a:p>
            <a:r>
              <a:rPr lang="pl-PL" b="1" dirty="0"/>
              <a:t>- przedstawienia grup teatralnych, zespołów pieśni i tańca z klubów seniora w szkole/przedszkola </a:t>
            </a:r>
            <a:r>
              <a:rPr lang="pl-PL" dirty="0"/>
              <a:t>lub odwiedziny grup przedszkolnych/szkolnych/ognisk kulturalnych w klubie seniora.</a:t>
            </a:r>
          </a:p>
        </p:txBody>
      </p:sp>
    </p:spTree>
    <p:extLst>
      <p:ext uri="{BB962C8B-B14F-4D97-AF65-F5344CB8AC3E}">
        <p14:creationId xmlns:p14="http://schemas.microsoft.com/office/powerpoint/2010/main" val="2744827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C4AB31D1-0886-96DB-3FC0-5E91363CAB3A}"/>
              </a:ext>
            </a:extLst>
          </p:cNvPr>
          <p:cNvSpPr txBox="1"/>
          <p:nvPr/>
        </p:nvSpPr>
        <p:spPr>
          <a:xfrm>
            <a:off x="2223229" y="787221"/>
            <a:ext cx="8065579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pl-PL" sz="2400" b="1" u="sng" dirty="0">
              <a:solidFill>
                <a:srgbClr val="26498E"/>
              </a:solidFill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/>
            <a:endParaRPr lang="pl-PL" sz="2400" b="1" u="sng" dirty="0">
              <a:solidFill>
                <a:srgbClr val="26498E"/>
              </a:solidFill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/>
            <a:endParaRPr lang="pl-PL" sz="2400" b="1" u="sng" dirty="0">
              <a:solidFill>
                <a:srgbClr val="26498E"/>
              </a:solidFill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pl-PL" sz="2400" b="1" u="sng" dirty="0">
              <a:solidFill>
                <a:srgbClr val="26498E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/>
            <a:endParaRPr lang="pl-PL" sz="1800" dirty="0">
              <a:solidFill>
                <a:srgbClr val="26498E"/>
              </a:solidFill>
              <a:effectLst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algn="ctr"/>
            <a:endParaRPr lang="pl-PL" sz="1800" dirty="0">
              <a:solidFill>
                <a:srgbClr val="26498E"/>
              </a:solidFill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>
              <a:solidFill>
                <a:srgbClr val="26498E"/>
              </a:solidFill>
            </a:endParaRP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F6E7F513-EF27-92C8-5AB6-64CB848EBD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8808" y="658106"/>
            <a:ext cx="1592760" cy="1589601"/>
          </a:xfrm>
          <a:prstGeom prst="rect">
            <a:avLst/>
          </a:prstGeom>
        </p:spPr>
      </p:pic>
      <p:sp>
        <p:nvSpPr>
          <p:cNvPr id="11" name="Prostokąt 10">
            <a:extLst>
              <a:ext uri="{FF2B5EF4-FFF2-40B4-BE49-F238E27FC236}">
                <a16:creationId xmlns:a16="http://schemas.microsoft.com/office/drawing/2014/main" id="{5CC02619-77C3-6317-427F-4F4C3348BFB7}"/>
              </a:ext>
            </a:extLst>
          </p:cNvPr>
          <p:cNvSpPr/>
          <p:nvPr/>
        </p:nvSpPr>
        <p:spPr>
          <a:xfrm>
            <a:off x="1118614" y="2304328"/>
            <a:ext cx="10314432" cy="536448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rgbClr val="26498E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Daje szansę lokalnej społeczności z terenu miasta Włocławek na decydowanie o jej rozwoju.</a:t>
            </a: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85F6A55D-6431-7C44-C6CE-804BA552D804}"/>
              </a:ext>
            </a:extLst>
          </p:cNvPr>
          <p:cNvSpPr/>
          <p:nvPr/>
        </p:nvSpPr>
        <p:spPr>
          <a:xfrm>
            <a:off x="1098802" y="3051564"/>
            <a:ext cx="10334244" cy="713249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800" dirty="0">
                <a:solidFill>
                  <a:srgbClr val="26498E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Aktywni mieszkańcy, organizacje pozarządowe, przedsiębiorcy i samorządy </a:t>
            </a:r>
            <a:r>
              <a:rPr lang="pl-PL" sz="1800" dirty="0">
                <a:solidFill>
                  <a:srgbClr val="26498E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mają wpływ na kierunek zmian społecznych w mieście.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7FBCF985-7F77-A50B-5513-AA01E28A5198}"/>
              </a:ext>
            </a:extLst>
          </p:cNvPr>
          <p:cNvSpPr/>
          <p:nvPr/>
        </p:nvSpPr>
        <p:spPr>
          <a:xfrm>
            <a:off x="1098802" y="3975601"/>
            <a:ext cx="10314432" cy="536448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800" dirty="0">
                <a:solidFill>
                  <a:srgbClr val="26498E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T</a:t>
            </a:r>
            <a:r>
              <a:rPr lang="pl-PL" sz="1800" dirty="0">
                <a:solidFill>
                  <a:srgbClr val="26498E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o oni podejmują decyzje jakie konkretne projekty będą realizowane, a nie administracja różnego szczebla. </a:t>
            </a:r>
            <a:endParaRPr lang="pl-PL" sz="1800" dirty="0">
              <a:solidFill>
                <a:srgbClr val="26498E"/>
              </a:solidFill>
              <a:effectLst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B0CE20C5-712B-9B43-CC15-F942471EEA4E}"/>
              </a:ext>
            </a:extLst>
          </p:cNvPr>
          <p:cNvSpPr/>
          <p:nvPr/>
        </p:nvSpPr>
        <p:spPr>
          <a:xfrm>
            <a:off x="1098802" y="5483261"/>
            <a:ext cx="10314432" cy="711918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rgbClr val="26498E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Samorząd Województwa w programie regionalnym przeznaczył 1/3 środków EFS + na Instrument RLKS </a:t>
            </a:r>
          </a:p>
          <a:p>
            <a:pPr algn="ctr"/>
            <a:r>
              <a:rPr lang="pl-PL" dirty="0">
                <a:solidFill>
                  <a:srgbClr val="26498E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– na obszarze miasta Włocławek to kwota 1.662.792,00 euro.</a:t>
            </a:r>
            <a:endParaRPr lang="pl-PL" sz="1800" dirty="0">
              <a:solidFill>
                <a:srgbClr val="26498E"/>
              </a:solidFill>
              <a:effectLst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0F2A6823-5BDD-AA1D-DE6E-12833F54C699}"/>
              </a:ext>
            </a:extLst>
          </p:cNvPr>
          <p:cNvSpPr/>
          <p:nvPr/>
        </p:nvSpPr>
        <p:spPr>
          <a:xfrm>
            <a:off x="1108708" y="4729431"/>
            <a:ext cx="10314432" cy="536448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rgbClr val="26498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pl-PL" sz="1800" dirty="0">
                <a:solidFill>
                  <a:srgbClr val="26498E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ormuła LGD jest </a:t>
            </a:r>
            <a:r>
              <a:rPr lang="pl-PL" dirty="0">
                <a:solidFill>
                  <a:srgbClr val="26498E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otwarta – </a:t>
            </a:r>
            <a:r>
              <a:rPr lang="pl-PL" sz="1800" dirty="0">
                <a:solidFill>
                  <a:srgbClr val="26498E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zostań członkiem Stowarzyszenia LGD Miasto Włocławek – zapisz się już dziś!</a:t>
            </a:r>
            <a:endParaRPr lang="pl-PL" dirty="0">
              <a:solidFill>
                <a:srgbClr val="26498E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Prostokąt: zaokrąglone rogi 1">
            <a:extLst>
              <a:ext uri="{FF2B5EF4-FFF2-40B4-BE49-F238E27FC236}">
                <a16:creationId xmlns:a16="http://schemas.microsoft.com/office/drawing/2014/main" id="{5B32A61F-46CD-9C40-D18E-1D104A082981}"/>
              </a:ext>
            </a:extLst>
          </p:cNvPr>
          <p:cNvSpPr/>
          <p:nvPr/>
        </p:nvSpPr>
        <p:spPr>
          <a:xfrm>
            <a:off x="445008" y="662821"/>
            <a:ext cx="9770708" cy="1161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>
                <a:effectLst/>
                <a:latin typeface="+mj-lt"/>
                <a:ea typeface="Calibri" panose="020F0502020204030204" pitchFamily="34" charset="0"/>
              </a:rPr>
              <a:t>LGD </a:t>
            </a:r>
            <a:r>
              <a:rPr lang="pl-PL" sz="2400" b="1" dirty="0">
                <a:latin typeface="+mj-lt"/>
                <a:ea typeface="Calibri" panose="020F0502020204030204" pitchFamily="34" charset="0"/>
              </a:rPr>
              <a:t>Miasto Włocławek poprzez wdrażanie </a:t>
            </a:r>
            <a:r>
              <a:rPr lang="pl-PL" sz="2400" b="1" dirty="0">
                <a:effectLst/>
                <a:latin typeface="+mj-lt"/>
                <a:ea typeface="Calibri" panose="020F0502020204030204" pitchFamily="34" charset="0"/>
              </a:rPr>
              <a:t>Instrumentu Rozwój Lokalny Kierowany przez Społeczność (RLKS):</a:t>
            </a:r>
            <a:endParaRPr lang="pl-PL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15283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303BC73-E519-E51C-67AD-F6BDDE43B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Cel, zadania i oferta klubu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DA74B88-46DA-32EF-CDBF-7E4E668102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544154"/>
          </a:xfrm>
        </p:spPr>
        <p:txBody>
          <a:bodyPr>
            <a:normAutofit/>
          </a:bodyPr>
          <a:lstStyle/>
          <a:p>
            <a:r>
              <a:rPr lang="pl-PL" b="1" dirty="0">
                <a:solidFill>
                  <a:schemeClr val="tx1"/>
                </a:solidFill>
              </a:rPr>
              <a:t>Celem klubu jest podniesienie aktywności społecznej, kulturalnej i fizycznej osób starszych narażonych na marginalizację społeczną.</a:t>
            </a:r>
          </a:p>
          <a:p>
            <a:r>
              <a:rPr lang="pl-PL" b="1" dirty="0">
                <a:solidFill>
                  <a:schemeClr val="tx1"/>
                </a:solidFill>
              </a:rPr>
              <a:t>Klub ma być miejscem przyjaznym seniorom, </a:t>
            </a:r>
            <a:r>
              <a:rPr lang="pl-PL" dirty="0">
                <a:solidFill>
                  <a:schemeClr val="tx1"/>
                </a:solidFill>
              </a:rPr>
              <a:t>dającym poczucie bezpieczeństwa i lokalnej wspólnoty, z empatyczną i kompetentną kadrą. Klub ma tworzyć przestrzeń, w której jest miejsce na wymianę doświadczeń i pomysłów na spędzanie wolnego czasu. W klubie każdy ma równe prawo do wypowiedzi, decyzje podejmowane są wspólnie, a relacje opierają się na wzajemnym szacunku i tolerancji.</a:t>
            </a:r>
          </a:p>
          <a:p>
            <a:r>
              <a:rPr lang="pl-PL" b="1" dirty="0">
                <a:solidFill>
                  <a:schemeClr val="tx1"/>
                </a:solidFill>
              </a:rPr>
              <a:t>Klub powinien oferować elastyczną i zróżnicowaną ofertę zajęć, </a:t>
            </a:r>
            <a:r>
              <a:rPr lang="pl-PL" dirty="0">
                <a:solidFill>
                  <a:schemeClr val="tx1"/>
                </a:solidFill>
              </a:rPr>
              <a:t>dopasowaną do zainteresowań, zdolności, predyspozycji, potrzeb i preferencji uczestników. </a:t>
            </a:r>
          </a:p>
          <a:p>
            <a:r>
              <a:rPr lang="pl-PL" dirty="0">
                <a:solidFill>
                  <a:schemeClr val="tx1"/>
                </a:solidFill>
              </a:rPr>
              <a:t>W związku z powyższym, na etapie przygotowania koncepcji funkcjonowania klubu, </a:t>
            </a:r>
            <a:r>
              <a:rPr lang="pl-PL" b="1" dirty="0">
                <a:solidFill>
                  <a:schemeClr val="tx1"/>
                </a:solidFill>
              </a:rPr>
              <a:t>należy pozyskać informacje bezpośrednio od potencjalnych uczestników dotyczących ich zainteresowań i pomysłów na zajęcia </a:t>
            </a:r>
            <a:r>
              <a:rPr lang="pl-PL" dirty="0">
                <a:solidFill>
                  <a:schemeClr val="tx1"/>
                </a:solidFill>
              </a:rPr>
              <a:t>(np. w trakcie spotkań grup i społeczności lokalnej, w rozmowach indywidualnych, w formie ankiet, skrzynek na dobre pomysły itp.).</a:t>
            </a:r>
          </a:p>
          <a:p>
            <a:endParaRPr lang="pl-P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1095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49030A7-86D3-F32F-8317-D1F797104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676275"/>
            <a:ext cx="11029616" cy="1144455"/>
          </a:xfrm>
        </p:spPr>
        <p:txBody>
          <a:bodyPr>
            <a:normAutofit/>
          </a:bodyPr>
          <a:lstStyle/>
          <a:p>
            <a:pPr algn="ctr"/>
            <a:r>
              <a:rPr kumimoji="0" lang="pl-PL" sz="28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ZAŁOŻENIA PROWADZENIA KLUBU</a:t>
            </a:r>
            <a:endParaRPr lang="pl-PL" sz="20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8B1D264-024F-FFB0-2CB0-A29C0946A7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525104"/>
          </a:xfrm>
        </p:spPr>
        <p:txBody>
          <a:bodyPr>
            <a:normAutofit/>
          </a:bodyPr>
          <a:lstStyle/>
          <a:p>
            <a:r>
              <a:rPr lang="pl-PL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Możliwa jest również realizacja form towarzyszących, jak np.:</a:t>
            </a:r>
          </a:p>
          <a:p>
            <a:pPr marL="0" indent="0">
              <a:buNone/>
            </a:pPr>
            <a:r>
              <a:rPr lang="pl-PL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wyjazdy na wycieczki czy spotkania integracyjne </a:t>
            </a:r>
            <a:r>
              <a:rPr lang="pl-PL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(np. wspólne świętowanie, występy);</a:t>
            </a:r>
          </a:p>
          <a:p>
            <a:pPr marL="0" indent="0">
              <a:buNone/>
            </a:pPr>
            <a:r>
              <a:rPr lang="pl-PL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-wsparcie o charakterze specjalistycznym </a:t>
            </a:r>
            <a:r>
              <a:rPr lang="pl-PL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(np. poradnictwo psychologiczne, prowadzenie zajęć o charakterze profilaktycznym i w ramach edukacji zdrowotnej). </a:t>
            </a:r>
            <a:r>
              <a:rPr lang="pl-PL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Oferta zajęć specjalistycznych powinna być uzasadniona i wynikać ze zgłoszonych lub zdiagnozowanych potrzeb.</a:t>
            </a:r>
          </a:p>
          <a:p>
            <a:r>
              <a:rPr lang="pl-PL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Realizacja poniżej wymienionych obszarów wsparcia musi mieć charakter dodatkowy</a:t>
            </a:r>
            <a:r>
              <a:rPr lang="pl-PL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w stosunku do działań już realizowanych przez podmioty prowadzące klub/</a:t>
            </a:r>
            <a:r>
              <a:rPr lang="pl-PL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grantobiorcę</a:t>
            </a:r>
            <a:r>
              <a:rPr lang="pl-PL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(brak możliwości finansowania bieżącej działalności).</a:t>
            </a:r>
          </a:p>
          <a:p>
            <a:r>
              <a:rPr lang="pl-PL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Klub seniora nie świadczy usług opiekuńczych i specjalistycznych usług opiekuńczych</a:t>
            </a:r>
            <a:r>
              <a:rPr lang="pl-PL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takich jak dzienny dom pomocy lub inne ośrodki wsparcia zdefiniowane w art.51. ustawy o pomocy społecznej.</a:t>
            </a:r>
          </a:p>
          <a:p>
            <a:r>
              <a:rPr lang="pl-PL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Wymagana jest kompleksowość wsparcia, co oznacza realizację zajęć z co najmniej 3 wskazanych wyżej obszarów</a:t>
            </a:r>
            <a:r>
              <a:rPr lang="pl-PL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i w ramach tych obszarów klub powinien zapewnić reprezentacyjną grupę uczestników i odpowiednią liczbę godzin pozwalająca na osiągnięcie oczekiwanych rezultatów.</a:t>
            </a:r>
          </a:p>
        </p:txBody>
      </p:sp>
    </p:spTree>
    <p:extLst>
      <p:ext uri="{BB962C8B-B14F-4D97-AF65-F5344CB8AC3E}">
        <p14:creationId xmlns:p14="http://schemas.microsoft.com/office/powerpoint/2010/main" val="22749391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FC78C92-E5DA-6F7E-B9A7-D5C758517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Odbywa się to poprzez wspieranie seniorów w następujących obszarach: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ADFE0C6-967C-77EB-BC6E-BE91CA80F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175" y="1885950"/>
            <a:ext cx="11601449" cy="4895850"/>
          </a:xfrm>
        </p:spPr>
        <p:txBody>
          <a:bodyPr>
            <a:noAutofit/>
          </a:bodyPr>
          <a:lstStyle/>
          <a:p>
            <a:r>
              <a:rPr lang="pl-PL" sz="1300" b="1" dirty="0">
                <a:solidFill>
                  <a:schemeClr val="tx1"/>
                </a:solidFill>
              </a:rPr>
              <a:t>A. Aktywność obywatelska – inicjowanie działań na rzecz osób słabszych </a:t>
            </a:r>
            <a:r>
              <a:rPr lang="pl-PL" sz="1300" dirty="0">
                <a:solidFill>
                  <a:schemeClr val="tx1"/>
                </a:solidFill>
              </a:rPr>
              <a:t>i zagrożonych wykluczeniem, organizacja wolontariatu, sieci pomocy sąsiedzkiej, banku wolnego czasu, </a:t>
            </a:r>
            <a:r>
              <a:rPr lang="pl-PL" sz="1300" b="1" dirty="0">
                <a:solidFill>
                  <a:schemeClr val="tx1"/>
                </a:solidFill>
              </a:rPr>
              <a:t>organizacja wydarzeń integrujących społeczność lokalna np. „wigilii sąsiedzkiej”.</a:t>
            </a:r>
          </a:p>
          <a:p>
            <a:r>
              <a:rPr lang="pl-PL" sz="1300" b="1" dirty="0">
                <a:solidFill>
                  <a:schemeClr val="tx1"/>
                </a:solidFill>
              </a:rPr>
              <a:t>B. Kultura fizyczna – organizowanie zajęć ruchowych, tanecznych i innych </a:t>
            </a:r>
            <a:r>
              <a:rPr lang="pl-PL" sz="1300" dirty="0">
                <a:solidFill>
                  <a:schemeClr val="tx1"/>
                </a:solidFill>
              </a:rPr>
              <a:t>mających na celu promowanie i wzrost aktywności fizycznej osób w wieku senioralnym,</a:t>
            </a:r>
          </a:p>
          <a:p>
            <a:r>
              <a:rPr lang="pl-PL" sz="1300" b="1" dirty="0">
                <a:solidFill>
                  <a:schemeClr val="tx1"/>
                </a:solidFill>
              </a:rPr>
              <a:t>C. Zdrowie – edukacja zdrowotna, udział w wykładach i zajęciach profilaktycznych</a:t>
            </a:r>
          </a:p>
          <a:p>
            <a:r>
              <a:rPr lang="pl-PL" sz="1300" b="1" dirty="0">
                <a:solidFill>
                  <a:schemeClr val="tx1"/>
                </a:solidFill>
              </a:rPr>
              <a:t>D. Bezpieczeństwo – zapobieganie przestępstwom popełnionym na seniorach </a:t>
            </a:r>
            <a:r>
              <a:rPr lang="pl-PL" sz="1300" dirty="0">
                <a:solidFill>
                  <a:schemeClr val="tx1"/>
                </a:solidFill>
              </a:rPr>
              <a:t>poprzez edukację w zakresie zabezpieczenia mienia i zdrowia np. w kontekście korzystania z bankowości elektronicznej, zakupów w sklepach i na platformach internetowych, wykorzystywanych aktualnie narzędzi wyłudzenia pieniędzy </a:t>
            </a:r>
            <a:r>
              <a:rPr lang="pl-PL" sz="1300" b="1" dirty="0">
                <a:solidFill>
                  <a:schemeClr val="tx1"/>
                </a:solidFill>
              </a:rPr>
              <a:t>– spotkania z policją, strażą miejską, edukatorami w wybranej dziedzinie,</a:t>
            </a:r>
          </a:p>
          <a:p>
            <a:r>
              <a:rPr lang="pl-PL" sz="1300" b="1" dirty="0">
                <a:solidFill>
                  <a:schemeClr val="tx1"/>
                </a:solidFill>
              </a:rPr>
              <a:t>E. Kreatywność i rozwój zainteresowań – organizowanie warsztatów artystycznych, twórczych, </a:t>
            </a:r>
            <a:r>
              <a:rPr lang="pl-PL" sz="1300" dirty="0">
                <a:solidFill>
                  <a:schemeClr val="tx1"/>
                </a:solidFill>
              </a:rPr>
              <a:t>spotkań grup hobbystycznych, w tym kabaretowych i teatralnych,</a:t>
            </a:r>
          </a:p>
          <a:p>
            <a:r>
              <a:rPr lang="pl-PL" sz="1300" b="1" dirty="0">
                <a:solidFill>
                  <a:schemeClr val="tx1"/>
                </a:solidFill>
              </a:rPr>
              <a:t>F. Nabywanie nowych umiejętności – np. poruszania się w Internecie </a:t>
            </a:r>
            <a:r>
              <a:rPr lang="pl-PL" sz="1300" dirty="0">
                <a:solidFill>
                  <a:schemeClr val="tx1"/>
                </a:solidFill>
              </a:rPr>
              <a:t>i selekcji informacji, umiejętności obsługi komputera i urządzeń typu smartfon, tablet, załatwiania spraw urzędowych za pomocą narzędzi online.</a:t>
            </a:r>
          </a:p>
          <a:p>
            <a:r>
              <a:rPr lang="pl-PL" sz="1300" b="1" dirty="0">
                <a:solidFill>
                  <a:schemeClr val="tx1"/>
                </a:solidFill>
              </a:rPr>
              <a:t>G. Samopomoc – tworzenie grup </a:t>
            </a:r>
            <a:r>
              <a:rPr lang="pl-PL" sz="1300" b="1" dirty="0" err="1">
                <a:solidFill>
                  <a:schemeClr val="tx1"/>
                </a:solidFill>
              </a:rPr>
              <a:t>samopomocnych</a:t>
            </a:r>
            <a:r>
              <a:rPr lang="pl-PL" sz="1300" b="1" dirty="0">
                <a:solidFill>
                  <a:schemeClr val="tx1"/>
                </a:solidFill>
              </a:rPr>
              <a:t>, </a:t>
            </a:r>
            <a:r>
              <a:rPr lang="pl-PL" sz="1300" dirty="0">
                <a:solidFill>
                  <a:schemeClr val="tx1"/>
                </a:solidFill>
              </a:rPr>
              <a:t>których członkowie będą wzajemnie się </a:t>
            </a:r>
            <a:r>
              <a:rPr lang="pl-PL" sz="1300" b="1" dirty="0">
                <a:solidFill>
                  <a:schemeClr val="tx1"/>
                </a:solidFill>
              </a:rPr>
              <a:t>wspierać w trudnościach życia codziennego,</a:t>
            </a:r>
          </a:p>
          <a:p>
            <a:r>
              <a:rPr lang="pl-PL" sz="1300" b="1" dirty="0">
                <a:solidFill>
                  <a:schemeClr val="tx1"/>
                </a:solidFill>
              </a:rPr>
              <a:t>H. Udział w kulturze i uwrażliwienie na sztukę – organizowanie zajęć filmowych, muzycznych, teatralnych</a:t>
            </a:r>
            <a:r>
              <a:rPr lang="pl-PL" sz="1300" dirty="0">
                <a:solidFill>
                  <a:schemeClr val="tx1"/>
                </a:solidFill>
              </a:rPr>
              <a:t>, wyjazdy do kin, teatrów, muzeów, centrów sztuki, opery, filharmonii, itp.</a:t>
            </a:r>
          </a:p>
          <a:p>
            <a:r>
              <a:rPr lang="pl-PL" sz="1300" b="1" dirty="0">
                <a:solidFill>
                  <a:schemeClr val="tx1"/>
                </a:solidFill>
              </a:rPr>
              <a:t>I. Wsparcie psychologiczne – indywidualne poradnictwo psychologiczne oraz grupowe warsztaty z psychologiem </a:t>
            </a:r>
            <a:r>
              <a:rPr lang="pl-PL" sz="1300" dirty="0">
                <a:solidFill>
                  <a:schemeClr val="tx1"/>
                </a:solidFill>
              </a:rPr>
              <a:t>mające na celu m.in. kształtowania umiejętności współdziałania i współpracy w grupie, np. z elementami psychogramy i innych metod dostosowanych do potrzeb seniorów,</a:t>
            </a:r>
          </a:p>
          <a:p>
            <a:r>
              <a:rPr lang="pl-PL" sz="1300" b="1" dirty="0">
                <a:solidFill>
                  <a:schemeClr val="tx1"/>
                </a:solidFill>
              </a:rPr>
              <a:t>J. Rozwój tożsamości lokalnej – nabywanie wiedzy oraz dzielenie się wiedzą i doświadczeniami nt. lokalnej tradycji, kultury, historii </a:t>
            </a:r>
            <a:r>
              <a:rPr lang="pl-PL" sz="1300" dirty="0">
                <a:solidFill>
                  <a:schemeClr val="tx1"/>
                </a:solidFill>
              </a:rPr>
              <a:t>z pozostałymi członkami społeczności, międzypokoleniowe działania edukacyjno-integracyjne</a:t>
            </a:r>
          </a:p>
        </p:txBody>
      </p:sp>
    </p:spTree>
    <p:extLst>
      <p:ext uri="{BB962C8B-B14F-4D97-AF65-F5344CB8AC3E}">
        <p14:creationId xmlns:p14="http://schemas.microsoft.com/office/powerpoint/2010/main" val="40611840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2ADF146-394E-D727-1718-21C838A6A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dirty="0"/>
              <a:t>KADRA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3146484-5BC0-E32D-5A8C-6950BC73D6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412" y="1895475"/>
            <a:ext cx="11687175" cy="4962525"/>
          </a:xfrm>
        </p:spPr>
        <p:txBody>
          <a:bodyPr>
            <a:normAutofit/>
          </a:bodyPr>
          <a:lstStyle/>
          <a:p>
            <a:r>
              <a:rPr lang="pl-PL" b="1" dirty="0">
                <a:solidFill>
                  <a:schemeClr val="tx1"/>
                </a:solidFill>
              </a:rPr>
              <a:t>Za organizację zajęć i prowadzenie klubu seniora odpowiada kierownik, </a:t>
            </a:r>
            <a:r>
              <a:rPr lang="pl-PL" dirty="0">
                <a:solidFill>
                  <a:schemeClr val="tx1"/>
                </a:solidFill>
              </a:rPr>
              <a:t>który powinien mieć doświadczenie w pracy z tożsamą lub podobną grupą. Kierownik może pełnić równocześnie inną funkcję (np. animatora). Wymiar zaangażowania czasowego kierownika jest adekwatny do liczby godzin działalności klubu w skali miesiąca. </a:t>
            </a:r>
          </a:p>
          <a:p>
            <a:pPr marL="0" indent="0">
              <a:buNone/>
            </a:pPr>
            <a:endParaRPr lang="pl-PL" dirty="0">
              <a:solidFill>
                <a:schemeClr val="tx1"/>
              </a:solidFill>
            </a:endParaRPr>
          </a:p>
          <a:p>
            <a:r>
              <a:rPr lang="pl-PL" b="1" dirty="0">
                <a:solidFill>
                  <a:schemeClr val="tx1"/>
                </a:solidFill>
              </a:rPr>
              <a:t>Na potrzeby prowadzenia zajęć specjalistycznych mogą zostać zatrudnieni wyłącznie specjaliści posiadający kwalifikacje odpowiednie do rodzaju zajęć </a:t>
            </a:r>
            <a:r>
              <a:rPr lang="pl-PL" dirty="0">
                <a:solidFill>
                  <a:schemeClr val="tx1"/>
                </a:solidFill>
              </a:rPr>
              <a:t>(np. psycholog, terapeuta zajęciowy, fizjoterapeuta).</a:t>
            </a:r>
          </a:p>
          <a:p>
            <a:pPr marL="0" indent="0">
              <a:buNone/>
            </a:pPr>
            <a:endParaRPr lang="pl-PL" dirty="0">
              <a:solidFill>
                <a:schemeClr val="tx1"/>
              </a:solidFill>
            </a:endParaRPr>
          </a:p>
          <a:p>
            <a:r>
              <a:rPr lang="pl-PL" b="1" dirty="0">
                <a:solidFill>
                  <a:schemeClr val="tx1"/>
                </a:solidFill>
              </a:rPr>
              <a:t>Zatrudnienie dodatkowego opiekuna dla osoby potrzebującej wsparcia w codziennych czynnościach lub asystenta osoby niepełnosprawnej możliwe jest w szczególnych przypadkach, </a:t>
            </a:r>
            <a:r>
              <a:rPr lang="pl-PL" dirty="0">
                <a:solidFill>
                  <a:schemeClr val="tx1"/>
                </a:solidFill>
              </a:rPr>
              <a:t>w związku z potrzebą zapewnienia równych szans uczestnictwa w projekcie osobom o specyficznych potrzebach.</a:t>
            </a:r>
          </a:p>
          <a:p>
            <a:endParaRPr lang="pl-PL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8634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2ADF146-394E-D727-1718-21C838A6A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dirty="0"/>
              <a:t>ZASADY FUNKCJONOWANIA KLUBU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3146484-5BC0-E32D-5A8C-6950BC73D6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412" y="1895475"/>
            <a:ext cx="11687175" cy="4962525"/>
          </a:xfrm>
        </p:spPr>
        <p:txBody>
          <a:bodyPr>
            <a:normAutofit/>
          </a:bodyPr>
          <a:lstStyle/>
          <a:p>
            <a:r>
              <a:rPr lang="pl-PL" b="1" dirty="0">
                <a:solidFill>
                  <a:schemeClr val="tx1"/>
                </a:solidFill>
              </a:rPr>
              <a:t>Godziny funkcjonowania placówki powinny być dostosowane do potrzeb i możliwości uczestnictwa seniorów. </a:t>
            </a:r>
          </a:p>
          <a:p>
            <a:r>
              <a:rPr lang="pl-PL" b="1" dirty="0">
                <a:solidFill>
                  <a:schemeClr val="tx1"/>
                </a:solidFill>
              </a:rPr>
              <a:t>Liczba osób uczestniczących w poszczególnych spotkaniach i warsztatach organizowanych przez klub może być zróżnicowana w związku z indywidualnymi preferencjami i potrzebami seniorów. Na zajęciach cyklicznych wymagana jest frekwencja na poziomie 70% (do frekwencji wlicza się udokumentowaną nieobecność z powodu choroby uczestnika). Jednocześnie w warsztatach i zajęciach grupowych nie uczestniczy więcej niż 20 osób jednocześnie. </a:t>
            </a:r>
          </a:p>
          <a:p>
            <a:r>
              <a:rPr lang="pl-PL" b="1" dirty="0">
                <a:solidFill>
                  <a:schemeClr val="tx1"/>
                </a:solidFill>
              </a:rPr>
              <a:t>W klubie musi być obecna co najmniej 1 osoba z personelu </a:t>
            </a:r>
            <a:r>
              <a:rPr lang="pl-PL" dirty="0">
                <a:solidFill>
                  <a:schemeClr val="tx1"/>
                </a:solidFill>
              </a:rPr>
              <a:t>(prowadzący zajęcia, kierownik klubu). </a:t>
            </a:r>
            <a:r>
              <a:rPr lang="pl-PL" dirty="0" err="1">
                <a:solidFill>
                  <a:schemeClr val="tx1"/>
                </a:solidFill>
              </a:rPr>
              <a:t>Grantobiorca</a:t>
            </a:r>
            <a:r>
              <a:rPr lang="pl-PL" dirty="0">
                <a:solidFill>
                  <a:schemeClr val="tx1"/>
                </a:solidFill>
              </a:rPr>
              <a:t> ponosi całkowitą odpowiedzialność za bezpieczeństwo uczestników zajęć zarówno na terenie klubu, jak i podczas zajęć realizowanych poza klubem.</a:t>
            </a:r>
          </a:p>
          <a:p>
            <a:r>
              <a:rPr lang="pl-PL" b="1" dirty="0">
                <a:solidFill>
                  <a:schemeClr val="tx1"/>
                </a:solidFill>
              </a:rPr>
              <a:t>Zajęcia w klubie są bezpłatne. </a:t>
            </a:r>
          </a:p>
          <a:p>
            <a:endParaRPr lang="pl-P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3865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2ADF146-394E-D727-1718-21C838A6A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dirty="0"/>
              <a:t>ZASADY FUNKCJONOWANIA KLUBU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3146484-5BC0-E32D-5A8C-6950BC73D6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412" y="1895475"/>
            <a:ext cx="11687175" cy="4962525"/>
          </a:xfrm>
        </p:spPr>
        <p:txBody>
          <a:bodyPr>
            <a:normAutofit/>
          </a:bodyPr>
          <a:lstStyle/>
          <a:p>
            <a:r>
              <a:rPr lang="pl-PL" b="1" dirty="0">
                <a:solidFill>
                  <a:schemeClr val="tx1"/>
                </a:solidFill>
              </a:rPr>
              <a:t>Klub zobowiązany jest do prowadzenia dokumentacji, która musi zawierać:</a:t>
            </a:r>
          </a:p>
          <a:p>
            <a:pPr marL="0" indent="0">
              <a:buNone/>
            </a:pPr>
            <a:r>
              <a:rPr lang="pl-PL" dirty="0">
                <a:solidFill>
                  <a:schemeClr val="tx1"/>
                </a:solidFill>
              </a:rPr>
              <a:t>a)	</a:t>
            </a:r>
            <a:r>
              <a:rPr lang="pl-PL" b="1" dirty="0">
                <a:solidFill>
                  <a:schemeClr val="tx1"/>
                </a:solidFill>
              </a:rPr>
              <a:t>listę obecności </a:t>
            </a:r>
            <a:r>
              <a:rPr lang="pl-PL" dirty="0">
                <a:solidFill>
                  <a:schemeClr val="tx1"/>
                </a:solidFill>
              </a:rPr>
              <a:t>uczestników w ramach poszczególnych zajęć,</a:t>
            </a:r>
          </a:p>
          <a:p>
            <a:pPr marL="0" indent="0">
              <a:buNone/>
            </a:pPr>
            <a:r>
              <a:rPr lang="pl-PL" dirty="0">
                <a:solidFill>
                  <a:schemeClr val="tx1"/>
                </a:solidFill>
              </a:rPr>
              <a:t>b)	</a:t>
            </a:r>
            <a:r>
              <a:rPr lang="pl-PL" b="1" dirty="0">
                <a:solidFill>
                  <a:schemeClr val="tx1"/>
                </a:solidFill>
              </a:rPr>
              <a:t>harmonogram działań </a:t>
            </a:r>
            <a:r>
              <a:rPr lang="pl-PL" dirty="0">
                <a:solidFill>
                  <a:schemeClr val="tx1"/>
                </a:solidFill>
              </a:rPr>
              <a:t>w ujęciu tygodniowym, umieszczony w miejscu dostępnym dla uczestników projektu,</a:t>
            </a:r>
          </a:p>
          <a:p>
            <a:pPr marL="0" indent="0">
              <a:buNone/>
            </a:pPr>
            <a:r>
              <a:rPr lang="pl-PL" dirty="0">
                <a:solidFill>
                  <a:schemeClr val="tx1"/>
                </a:solidFill>
              </a:rPr>
              <a:t>c)	</a:t>
            </a:r>
            <a:r>
              <a:rPr lang="pl-PL" b="1" dirty="0">
                <a:solidFill>
                  <a:schemeClr val="tx1"/>
                </a:solidFill>
              </a:rPr>
              <a:t>ewidencję czasu pracy kadry </a:t>
            </a:r>
            <a:r>
              <a:rPr lang="pl-PL" dirty="0">
                <a:solidFill>
                  <a:schemeClr val="tx1"/>
                </a:solidFill>
              </a:rPr>
              <a:t>klubu – w przypadku umowy zlecenie musi być prowadzona ewidencja godzin pracy,</a:t>
            </a:r>
          </a:p>
          <a:p>
            <a:pPr marL="0" indent="0">
              <a:buNone/>
            </a:pPr>
            <a:r>
              <a:rPr lang="pl-PL" dirty="0">
                <a:solidFill>
                  <a:schemeClr val="tx1"/>
                </a:solidFill>
              </a:rPr>
              <a:t>d)	</a:t>
            </a:r>
            <a:r>
              <a:rPr lang="pl-PL" b="1" dirty="0">
                <a:solidFill>
                  <a:schemeClr val="tx1"/>
                </a:solidFill>
              </a:rPr>
              <a:t>miesięczne sprawozdania</a:t>
            </a:r>
            <a:r>
              <a:rPr lang="pl-PL" dirty="0">
                <a:solidFill>
                  <a:schemeClr val="tx1"/>
                </a:solidFill>
              </a:rPr>
              <a:t>/protokoły z działalności klubu prowadzone przez kierownika klubu.</a:t>
            </a:r>
          </a:p>
          <a:p>
            <a:pPr marL="0" indent="0">
              <a:buNone/>
            </a:pPr>
            <a:endParaRPr lang="pl-PL" dirty="0">
              <a:solidFill>
                <a:schemeClr val="tx1"/>
              </a:solidFill>
            </a:endParaRPr>
          </a:p>
          <a:p>
            <a:r>
              <a:rPr lang="pl-PL" b="1" dirty="0">
                <a:solidFill>
                  <a:schemeClr val="tx1"/>
                </a:solidFill>
              </a:rPr>
              <a:t>Klub zobowiązany jest do posiadania swojego regulaminu, </a:t>
            </a:r>
            <a:r>
              <a:rPr lang="pl-PL" dirty="0">
                <a:solidFill>
                  <a:schemeClr val="tx1"/>
                </a:solidFill>
              </a:rPr>
              <a:t>w którym znajdą odzwierciedlenie zapisy niniejszego standardu. </a:t>
            </a:r>
          </a:p>
        </p:txBody>
      </p:sp>
    </p:spTree>
    <p:extLst>
      <p:ext uri="{BB962C8B-B14F-4D97-AF65-F5344CB8AC3E}">
        <p14:creationId xmlns:p14="http://schemas.microsoft.com/office/powerpoint/2010/main" val="42889105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2ADF146-394E-D727-1718-21C838A6A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dirty="0"/>
              <a:t>Wymogi lokalowe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3146484-5BC0-E32D-5A8C-6950BC73D6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412" y="1895475"/>
            <a:ext cx="11687175" cy="496252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l-PL" sz="1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Klub seniora musi być usytuowany w miejscu dostępnym dla seniorów oraz być przystosowany do potrzeb oraz możliwości osób z niepełnosprawnościami </a:t>
            </a:r>
            <a:r>
              <a:rPr lang="pl-PL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zgodnie ze Standardami dostępności dla polityki spójności 2021-2027 stanowiącymi załącznik do Wytycznych dotyczących zasad równościowych w ramach funduszy unijnych na lata 2021-2027. </a:t>
            </a:r>
          </a:p>
          <a:p>
            <a:pPr marL="0" indent="0">
              <a:lnSpc>
                <a:spcPct val="150000"/>
              </a:lnSpc>
              <a:spcAft>
                <a:spcPts val="800"/>
              </a:spcAft>
              <a:buNone/>
            </a:pPr>
            <a:endParaRPr lang="pl-PL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l-PL" sz="1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Liczba i wielkość pomieszczeń przeznaczonych na klub odpowiada potrzebom wynikającym z liczby jego uczestników.  </a:t>
            </a:r>
            <a:endParaRPr lang="pl-PL" sz="18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6033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2ADF146-394E-D727-1718-21C838A6A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dirty="0"/>
              <a:t>KATALOG KOSZTÓW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3146484-5BC0-E32D-5A8C-6950BC73D6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412" y="1895475"/>
            <a:ext cx="11687175" cy="4962525"/>
          </a:xfrm>
        </p:spPr>
        <p:txBody>
          <a:bodyPr>
            <a:normAutofit/>
          </a:bodyPr>
          <a:lstStyle/>
          <a:p>
            <a:r>
              <a:rPr lang="pl-PL" b="1" dirty="0">
                <a:solidFill>
                  <a:schemeClr val="tx1"/>
                </a:solidFill>
              </a:rPr>
              <a:t>W ramach prowadzenia klubu dofinansowaniu podlegają w szczególności następujące koszty:</a:t>
            </a:r>
          </a:p>
          <a:p>
            <a:pPr marL="0" indent="0">
              <a:buNone/>
            </a:pPr>
            <a:r>
              <a:rPr lang="pl-PL" dirty="0">
                <a:solidFill>
                  <a:schemeClr val="tx1"/>
                </a:solidFill>
              </a:rPr>
              <a:t>a)	</a:t>
            </a:r>
            <a:r>
              <a:rPr lang="pl-PL" b="1" dirty="0">
                <a:solidFill>
                  <a:schemeClr val="tx1"/>
                </a:solidFill>
              </a:rPr>
              <a:t>wynagrodzenie kadry,</a:t>
            </a:r>
          </a:p>
          <a:p>
            <a:pPr marL="0" indent="0">
              <a:buNone/>
            </a:pPr>
            <a:r>
              <a:rPr lang="pl-PL" dirty="0">
                <a:solidFill>
                  <a:schemeClr val="tx1"/>
                </a:solidFill>
              </a:rPr>
              <a:t>b)	</a:t>
            </a:r>
            <a:r>
              <a:rPr lang="pl-PL" b="1" dirty="0">
                <a:solidFill>
                  <a:schemeClr val="tx1"/>
                </a:solidFill>
              </a:rPr>
              <a:t>koszty związane z różnymi formami prowadzenia zajęć </a:t>
            </a:r>
            <a:r>
              <a:rPr lang="pl-PL" dirty="0">
                <a:solidFill>
                  <a:schemeClr val="tx1"/>
                </a:solidFill>
              </a:rPr>
              <a:t>(np. wyjazdy, bilety wstępu),</a:t>
            </a:r>
          </a:p>
          <a:p>
            <a:pPr marL="0" indent="0">
              <a:buNone/>
            </a:pPr>
            <a:r>
              <a:rPr lang="pl-PL" dirty="0">
                <a:solidFill>
                  <a:schemeClr val="tx1"/>
                </a:solidFill>
              </a:rPr>
              <a:t>c)	</a:t>
            </a:r>
            <a:r>
              <a:rPr lang="pl-PL" b="1" dirty="0">
                <a:solidFill>
                  <a:schemeClr val="tx1"/>
                </a:solidFill>
              </a:rPr>
              <a:t>gry planszowe, karciane, książki, prenumerata gazet, czytniki e-booków </a:t>
            </a:r>
            <a:r>
              <a:rPr lang="pl-PL" dirty="0">
                <a:solidFill>
                  <a:schemeClr val="tx1"/>
                </a:solidFill>
              </a:rPr>
              <a:t>itp.,</a:t>
            </a:r>
          </a:p>
          <a:p>
            <a:pPr marL="0" indent="0">
              <a:buNone/>
            </a:pPr>
            <a:r>
              <a:rPr lang="pl-PL" dirty="0">
                <a:solidFill>
                  <a:schemeClr val="tx1"/>
                </a:solidFill>
              </a:rPr>
              <a:t>d)	</a:t>
            </a:r>
            <a:r>
              <a:rPr lang="pl-PL" b="1" dirty="0">
                <a:solidFill>
                  <a:schemeClr val="tx1"/>
                </a:solidFill>
              </a:rPr>
              <a:t>materiały</a:t>
            </a:r>
            <a:r>
              <a:rPr lang="pl-PL" dirty="0">
                <a:solidFill>
                  <a:schemeClr val="tx1"/>
                </a:solidFill>
              </a:rPr>
              <a:t> do prowadzenia zajęć, </a:t>
            </a:r>
          </a:p>
          <a:p>
            <a:pPr marL="0" indent="0">
              <a:buNone/>
            </a:pPr>
            <a:r>
              <a:rPr lang="pl-PL" dirty="0">
                <a:solidFill>
                  <a:schemeClr val="tx1"/>
                </a:solidFill>
              </a:rPr>
              <a:t>e)	</a:t>
            </a:r>
            <a:r>
              <a:rPr lang="pl-PL" b="1" dirty="0">
                <a:solidFill>
                  <a:schemeClr val="tx1"/>
                </a:solidFill>
              </a:rPr>
              <a:t>wyżywienie,</a:t>
            </a:r>
          </a:p>
          <a:p>
            <a:pPr marL="0" indent="0">
              <a:buNone/>
            </a:pPr>
            <a:r>
              <a:rPr lang="pl-PL" dirty="0">
                <a:solidFill>
                  <a:schemeClr val="tx1"/>
                </a:solidFill>
              </a:rPr>
              <a:t>f)	</a:t>
            </a:r>
            <a:r>
              <a:rPr lang="pl-PL" b="1" dirty="0">
                <a:solidFill>
                  <a:schemeClr val="tx1"/>
                </a:solidFill>
              </a:rPr>
              <a:t>wyposażenie klubu </a:t>
            </a:r>
            <a:r>
              <a:rPr lang="pl-PL" dirty="0">
                <a:solidFill>
                  <a:schemeClr val="tx1"/>
                </a:solidFill>
              </a:rPr>
              <a:t>w zakresie niezbędnym do jego funkcjonowania,</a:t>
            </a:r>
          </a:p>
          <a:p>
            <a:pPr marL="0" indent="0">
              <a:buNone/>
            </a:pPr>
            <a:r>
              <a:rPr lang="pl-PL" dirty="0">
                <a:solidFill>
                  <a:schemeClr val="tx1"/>
                </a:solidFill>
              </a:rPr>
              <a:t>g)	</a:t>
            </a:r>
            <a:r>
              <a:rPr lang="pl-PL" b="1" dirty="0">
                <a:solidFill>
                  <a:schemeClr val="tx1"/>
                </a:solidFill>
              </a:rPr>
              <a:t>koszty eksploatacji pomieszczeń </a:t>
            </a:r>
            <a:r>
              <a:rPr lang="pl-PL" dirty="0">
                <a:solidFill>
                  <a:schemeClr val="tx1"/>
                </a:solidFill>
              </a:rPr>
              <a:t>w proporcji odpowiadającej liczbie godzin funkcjonowania klubu w miesiącu,</a:t>
            </a:r>
          </a:p>
          <a:p>
            <a:pPr marL="0" indent="0">
              <a:buNone/>
            </a:pPr>
            <a:r>
              <a:rPr lang="pl-PL" dirty="0">
                <a:solidFill>
                  <a:schemeClr val="tx1"/>
                </a:solidFill>
              </a:rPr>
              <a:t>h)	</a:t>
            </a:r>
            <a:r>
              <a:rPr lang="pl-PL" b="1" dirty="0">
                <a:solidFill>
                  <a:schemeClr val="tx1"/>
                </a:solidFill>
              </a:rPr>
              <a:t>koszty dostosowania pomieszczeń </a:t>
            </a:r>
            <a:r>
              <a:rPr lang="pl-PL" dirty="0">
                <a:solidFill>
                  <a:schemeClr val="tx1"/>
                </a:solidFill>
              </a:rPr>
              <a:t>do pełnienia nowej funkcji (drobnego remontu i adaptacji w niezbędnym zakresie). </a:t>
            </a:r>
          </a:p>
        </p:txBody>
      </p:sp>
    </p:spTree>
    <p:extLst>
      <p:ext uri="{BB962C8B-B14F-4D97-AF65-F5344CB8AC3E}">
        <p14:creationId xmlns:p14="http://schemas.microsoft.com/office/powerpoint/2010/main" val="20536473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1877ACB-5691-C90A-3CB2-4BE3E3220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997" y="734430"/>
            <a:ext cx="11029616" cy="988332"/>
          </a:xfrm>
        </p:spPr>
        <p:txBody>
          <a:bodyPr>
            <a:normAutofit/>
          </a:bodyPr>
          <a:lstStyle/>
          <a:p>
            <a:pPr algn="ctr"/>
            <a:r>
              <a:rPr lang="pl-PL" sz="2400" b="1" cap="none" dirty="0"/>
              <a:t>RÓWNOUPRAWNIENIE</a:t>
            </a:r>
            <a:br>
              <a:rPr lang="pl-PL" sz="2400" b="1" cap="none" dirty="0"/>
            </a:br>
            <a:r>
              <a:rPr lang="pl-PL" sz="2400" b="1" cap="none" dirty="0"/>
              <a:t>Szczegółowy zakres wsparcia</a:t>
            </a:r>
          </a:p>
        </p:txBody>
      </p:sp>
      <p:sp>
        <p:nvSpPr>
          <p:cNvPr id="5" name="Prostokąt: zaokrąglone rogi 4">
            <a:extLst>
              <a:ext uri="{FF2B5EF4-FFF2-40B4-BE49-F238E27FC236}">
                <a16:creationId xmlns:a16="http://schemas.microsoft.com/office/drawing/2014/main" id="{ED2EADE1-5221-4C56-AC73-23845A53FCA9}"/>
              </a:ext>
            </a:extLst>
          </p:cNvPr>
          <p:cNvSpPr/>
          <p:nvPr/>
        </p:nvSpPr>
        <p:spPr>
          <a:xfrm>
            <a:off x="0" y="3552825"/>
            <a:ext cx="2321677" cy="1228349"/>
          </a:xfrm>
          <a:prstGeom prst="roundRect">
            <a:avLst>
              <a:gd name="adj" fmla="val 10000"/>
            </a:avLst>
          </a:prstGeom>
          <a:blipFill rotWithShape="1">
            <a:blip r:embed="rId3"/>
            <a:srcRect/>
            <a:stretch>
              <a:fillRect l="-2000" r="-2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99EC1D4E-39EC-F00B-B1B3-E2C11530878D}"/>
              </a:ext>
            </a:extLst>
          </p:cNvPr>
          <p:cNvSpPr txBox="1"/>
          <p:nvPr/>
        </p:nvSpPr>
        <p:spPr>
          <a:xfrm>
            <a:off x="2321677" y="1913110"/>
            <a:ext cx="966077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pl-PL" b="1" dirty="0"/>
              <a:t>Podnoszenie wiedzy i świadomości osób zajmujących się edukacją i pracą z dziećmi i młodzieżą nt. stereotypów płci </a:t>
            </a:r>
            <a:r>
              <a:rPr lang="pl-PL" dirty="0"/>
              <a:t>i specyfiki potrzeb osób różnej płci w tym także przemocy rówieśniczej uwarunkowanej przekonaniami związanymi z płcią;</a:t>
            </a:r>
          </a:p>
          <a:p>
            <a:pPr marL="342900" indent="-342900">
              <a:buAutoNum type="arabicPeriod"/>
            </a:pPr>
            <a:endParaRPr lang="pl-PL" dirty="0"/>
          </a:p>
          <a:p>
            <a:pPr marL="342900" indent="-342900">
              <a:buAutoNum type="arabicPeriod"/>
            </a:pPr>
            <a:r>
              <a:rPr lang="pl-PL" b="1" dirty="0"/>
              <a:t>Kluby rodzica – miejsca spotkań rodziców</a:t>
            </a:r>
            <a:r>
              <a:rPr lang="pl-PL" dirty="0"/>
              <a:t>, zależnie od potrzeb ukierunkowane na:</a:t>
            </a:r>
          </a:p>
          <a:p>
            <a:r>
              <a:rPr lang="pl-PL" b="1" dirty="0"/>
              <a:t>- wsparcie dla kobiet </a:t>
            </a:r>
            <a:r>
              <a:rPr lang="pl-PL" dirty="0"/>
              <a:t>(wymiana doświadczeń, warsztaty motywujące, psychologiczne, coaching, kręgi wsparcia) </a:t>
            </a:r>
            <a:r>
              <a:rPr lang="pl-PL" b="1" dirty="0"/>
              <a:t>próbujących godzić życie zawodowe z rodzinnym</a:t>
            </a:r>
            <a:r>
              <a:rPr lang="pl-PL" dirty="0"/>
              <a:t>, wzmacniające poczucie własnej wartości i motywację do przełamywania stereotypów dot. roli kobiet i rozwoju osobistego;</a:t>
            </a:r>
          </a:p>
          <a:p>
            <a:r>
              <a:rPr lang="pl-PL" b="1" dirty="0"/>
              <a:t>- wsparcie dla mężczyzn </a:t>
            </a:r>
            <a:r>
              <a:rPr lang="pl-PL" dirty="0"/>
              <a:t>(wymiana doświadczeń, warsztaty motywujące, psychologiczne, coaching, kręgi wsparcia) </a:t>
            </a:r>
            <a:r>
              <a:rPr lang="pl-PL" b="1" dirty="0"/>
              <a:t>próbujących przełamywać stereotypy związane z rolą mężczyzn w rodzinie i społeczeństwie,</a:t>
            </a:r>
            <a:r>
              <a:rPr lang="pl-PL" dirty="0"/>
              <a:t> zachęcające do większego zaangażowania w obowiązki opiekuńcze.</a:t>
            </a:r>
          </a:p>
          <a:p>
            <a:r>
              <a:rPr lang="pl-PL" dirty="0"/>
              <a:t>Kluby rodzica mogą przewidywać wspólne działania dla kobiet i mężczyzn, w zakresie wskazanym powyżej;</a:t>
            </a:r>
          </a:p>
          <a:p>
            <a:endParaRPr lang="pl-PL" dirty="0"/>
          </a:p>
          <a:p>
            <a:r>
              <a:rPr lang="pl-PL" b="1" dirty="0"/>
              <a:t>3.   Zwiększenie udziału oraz wzmocnienie pozycji kobiet na rynku pracy </a:t>
            </a:r>
            <a:r>
              <a:rPr lang="pl-PL" dirty="0"/>
              <a:t>poprzez działania wspierające rozpoczęcie, utrzymanie lub powrót do zatrudnienia, takie jak: wsparcie prawne, z zakresu rozwoju osobistego, motywujące, psychologiczne, wzmacniające poczucie własnej wartości.</a:t>
            </a:r>
          </a:p>
        </p:txBody>
      </p:sp>
    </p:spTree>
    <p:extLst>
      <p:ext uri="{BB962C8B-B14F-4D97-AF65-F5344CB8AC3E}">
        <p14:creationId xmlns:p14="http://schemas.microsoft.com/office/powerpoint/2010/main" val="17102920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0A5C3E4-B0A5-B45E-5A5C-21CC9806E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79172"/>
          </a:xfrm>
        </p:spPr>
        <p:txBody>
          <a:bodyPr/>
          <a:lstStyle/>
          <a:p>
            <a:pPr algn="ctr"/>
            <a:r>
              <a:rPr lang="pl-PL" b="1" cap="none" dirty="0"/>
              <a:t>Rok 2024 – kiedy startują pierwsze projekty???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590AFF4-3E54-C0A2-E355-FD5EE282F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6586" y="1891431"/>
            <a:ext cx="8376627" cy="46972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b="1" dirty="0">
                <a:solidFill>
                  <a:srgbClr val="26498E"/>
                </a:solidFill>
              </a:rPr>
              <a:t>Obecnie wdrażamy założenia Umowy O Warunkach i Sposobie Realizacji Strategii Rozwoju Lokalnego Kierowanego Przez Społeczność podpisanej w dniu 12.12.2023 r. z Zarządem Województwa.</a:t>
            </a:r>
          </a:p>
          <a:p>
            <a:pPr marL="0" indent="0" algn="ctr">
              <a:buNone/>
            </a:pPr>
            <a:endParaRPr lang="pl-PL" b="1" dirty="0">
              <a:solidFill>
                <a:srgbClr val="26498E"/>
              </a:solidFill>
            </a:endParaRPr>
          </a:p>
          <a:p>
            <a:pPr marL="0" indent="0">
              <a:buNone/>
            </a:pPr>
            <a:r>
              <a:rPr lang="pl-PL" b="1" dirty="0">
                <a:solidFill>
                  <a:srgbClr val="26498E"/>
                </a:solidFill>
              </a:rPr>
              <a:t>Jesteśmy w trakcie konsultowania dokumentacji: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b="1" dirty="0">
                <a:solidFill>
                  <a:srgbClr val="26498E"/>
                </a:solidFill>
              </a:rPr>
              <a:t>Procedur ustalania niebudzących wątpliwości interdyscyplinarnych kryteriów wyboru operacji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b="1" dirty="0">
                <a:solidFill>
                  <a:srgbClr val="26498E"/>
                </a:solidFill>
              </a:rPr>
              <a:t>Procedur wyboru i oceny </a:t>
            </a:r>
            <a:r>
              <a:rPr lang="pl-PL" b="1" dirty="0" err="1">
                <a:solidFill>
                  <a:srgbClr val="26498E"/>
                </a:solidFill>
              </a:rPr>
              <a:t>grantobiorców</a:t>
            </a:r>
            <a:r>
              <a:rPr lang="pl-PL" b="1" dirty="0">
                <a:solidFill>
                  <a:srgbClr val="26498E"/>
                </a:solidFill>
              </a:rPr>
              <a:t> uwzględniających kryteria wyboru </a:t>
            </a:r>
            <a:r>
              <a:rPr lang="pl-PL" b="1" dirty="0" err="1">
                <a:solidFill>
                  <a:srgbClr val="26498E"/>
                </a:solidFill>
              </a:rPr>
              <a:t>grantobiorców</a:t>
            </a:r>
            <a:r>
              <a:rPr lang="pl-PL" b="1" dirty="0">
                <a:solidFill>
                  <a:srgbClr val="26498E"/>
                </a:solidFill>
              </a:rPr>
              <a:t> w ramach projektów grantowych (wraz z procedurą ustalenia lub zmiany tych kryteriów</a:t>
            </a:r>
          </a:p>
          <a:p>
            <a:pPr>
              <a:buFont typeface="Wingdings" panose="05000000000000000000" pitchFamily="2" charset="2"/>
              <a:buChar char="§"/>
            </a:pPr>
            <a:endParaRPr lang="pl-PL" b="1" dirty="0">
              <a:solidFill>
                <a:srgbClr val="26498E"/>
              </a:solidFill>
            </a:endParaRPr>
          </a:p>
          <a:p>
            <a:pPr marL="0" indent="0">
              <a:buNone/>
            </a:pPr>
            <a:r>
              <a:rPr lang="pl-PL" b="1" dirty="0">
                <a:solidFill>
                  <a:srgbClr val="26498E"/>
                </a:solidFill>
              </a:rPr>
              <a:t>Które pragniemy z Państwem skonsultować.</a:t>
            </a: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258192A0-0428-4032-E03A-83960CF874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54" y="3270146"/>
            <a:ext cx="1311058" cy="2115901"/>
          </a:xfrm>
          <a:prstGeom prst="rect">
            <a:avLst/>
          </a:prstGeom>
        </p:spPr>
      </p:pic>
      <p:pic>
        <p:nvPicPr>
          <p:cNvPr id="11" name="Obraz 10" descr="European Day of Languages &gt; Activities &gt; EDL T-Shirt Contest">
            <a:extLst>
              <a:ext uri="{FF2B5EF4-FFF2-40B4-BE49-F238E27FC236}">
                <a16:creationId xmlns:a16="http://schemas.microsoft.com/office/drawing/2014/main" id="{93B48B52-FFA5-4AC0-59B2-527F1189B9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8198" y="2092979"/>
            <a:ext cx="1220344" cy="15087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2527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177FE340-1663-E85D-7C25-EDE3BC9554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037" y="1299642"/>
            <a:ext cx="9165926" cy="5391209"/>
          </a:xfrm>
          <a:prstGeom prst="rect">
            <a:avLst/>
          </a:prstGeom>
        </p:spPr>
      </p:pic>
      <p:sp>
        <p:nvSpPr>
          <p:cNvPr id="2" name="Prostokąt: zaokrąglone rogi 1">
            <a:extLst>
              <a:ext uri="{FF2B5EF4-FFF2-40B4-BE49-F238E27FC236}">
                <a16:creationId xmlns:a16="http://schemas.microsoft.com/office/drawing/2014/main" id="{FB6E4241-6BCD-95E7-059B-914157D5359D}"/>
              </a:ext>
            </a:extLst>
          </p:cNvPr>
          <p:cNvSpPr/>
          <p:nvPr/>
        </p:nvSpPr>
        <p:spPr>
          <a:xfrm>
            <a:off x="1877961" y="591719"/>
            <a:ext cx="8298425" cy="7079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>
                <a:effectLst/>
                <a:latin typeface="+mj-lt"/>
                <a:ea typeface="Calibri" panose="020F0502020204030204" pitchFamily="34" charset="0"/>
              </a:rPr>
              <a:t>Mapa LGD w Województwie Kujawsko - Pomorskim</a:t>
            </a:r>
            <a:endParaRPr lang="pl-PL" sz="2400" dirty="0">
              <a:latin typeface="+mj-lt"/>
            </a:endParaRPr>
          </a:p>
        </p:txBody>
      </p:sp>
      <p:sp>
        <p:nvSpPr>
          <p:cNvPr id="5" name="Owal 4">
            <a:extLst>
              <a:ext uri="{FF2B5EF4-FFF2-40B4-BE49-F238E27FC236}">
                <a16:creationId xmlns:a16="http://schemas.microsoft.com/office/drawing/2014/main" id="{6DFA6986-6098-6C5F-471A-BECB6D649B00}"/>
              </a:ext>
            </a:extLst>
          </p:cNvPr>
          <p:cNvSpPr/>
          <p:nvPr/>
        </p:nvSpPr>
        <p:spPr>
          <a:xfrm>
            <a:off x="334296" y="5053781"/>
            <a:ext cx="1661651" cy="1435510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/>
          <a:lstStyle/>
          <a:p>
            <a:pPr algn="ctr"/>
            <a:endParaRPr lang="pl-PL" sz="2800" b="1" dirty="0"/>
          </a:p>
          <a:p>
            <a:pPr algn="ctr"/>
            <a:r>
              <a:rPr lang="pl-PL" sz="1050" b="1" dirty="0">
                <a:solidFill>
                  <a:srgbClr val="26498E"/>
                </a:solidFill>
              </a:rPr>
              <a:t>27 Lokalnych Grup Działania</a:t>
            </a:r>
          </a:p>
          <a:p>
            <a:pPr algn="ctr"/>
            <a:endParaRPr lang="pl-PL" sz="900" b="1" dirty="0">
              <a:solidFill>
                <a:srgbClr val="26498E"/>
              </a:solidFill>
            </a:endParaRPr>
          </a:p>
          <a:p>
            <a:pPr algn="ctr"/>
            <a:endParaRPr lang="pl-PL" b="1" dirty="0">
              <a:solidFill>
                <a:srgbClr val="26498E"/>
              </a:solidFill>
            </a:endParaRPr>
          </a:p>
          <a:p>
            <a:pPr algn="ctr"/>
            <a:r>
              <a:rPr lang="pl-PL" sz="24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353264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0A5C3E4-B0A5-B45E-5A5C-21CC9806E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79172"/>
          </a:xfrm>
        </p:spPr>
        <p:txBody>
          <a:bodyPr/>
          <a:lstStyle/>
          <a:p>
            <a:pPr algn="ctr"/>
            <a:r>
              <a:rPr lang="pl-PL" b="1" cap="none" dirty="0"/>
              <a:t>Rok 2024 – kiedy startują pierwsze projekty???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590AFF4-3E54-C0A2-E355-FD5EE282F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6586" y="1891431"/>
            <a:ext cx="8376627" cy="46972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b="1" dirty="0">
                <a:solidFill>
                  <a:srgbClr val="26498E"/>
                </a:solidFill>
              </a:rPr>
              <a:t>Przewidujemy uruchomienie, na przełomie trzeciego/czwartego kwartału 2024 roku pierwszych naborów na granty dla podmiotów działających na obszarze LSR, tj. na terenie miasta Włocławek.</a:t>
            </a:r>
          </a:p>
          <a:p>
            <a:pPr marL="0" indent="0" algn="ctr">
              <a:buNone/>
            </a:pPr>
            <a:endParaRPr lang="pl-PL" b="1" dirty="0">
              <a:solidFill>
                <a:srgbClr val="26498E"/>
              </a:solidFill>
            </a:endParaRPr>
          </a:p>
          <a:p>
            <a:pPr marL="0" indent="0" algn="ctr">
              <a:buNone/>
            </a:pPr>
            <a:r>
              <a:rPr lang="pl-PL" b="1" dirty="0">
                <a:solidFill>
                  <a:srgbClr val="26498E"/>
                </a:solidFill>
              </a:rPr>
              <a:t>Mamy już wstępny roczny harmonogram ogłaszania naborów, prawdopodobnie będzie to wrzesień/</a:t>
            </a:r>
            <a:r>
              <a:rPr lang="pl-PL" b="1" dirty="0" err="1">
                <a:solidFill>
                  <a:srgbClr val="26498E"/>
                </a:solidFill>
              </a:rPr>
              <a:t>pażdziernik</a:t>
            </a:r>
            <a:r>
              <a:rPr lang="pl-PL" b="1" dirty="0">
                <a:solidFill>
                  <a:srgbClr val="26498E"/>
                </a:solidFill>
              </a:rPr>
              <a:t> 2024 rok.</a:t>
            </a:r>
          </a:p>
          <a:p>
            <a:pPr marL="0" indent="0" algn="ctr">
              <a:buNone/>
            </a:pPr>
            <a:endParaRPr lang="pl-PL" b="1" dirty="0">
              <a:solidFill>
                <a:srgbClr val="26498E"/>
              </a:solidFill>
            </a:endParaRPr>
          </a:p>
          <a:p>
            <a:pPr marL="0" indent="0" algn="ctr">
              <a:buNone/>
            </a:pPr>
            <a:r>
              <a:rPr lang="pl-PL" b="1" u="sng" dirty="0">
                <a:solidFill>
                  <a:srgbClr val="26498E"/>
                </a:solidFill>
              </a:rPr>
              <a:t>DLATEGO</a:t>
            </a:r>
          </a:p>
          <a:p>
            <a:pPr marL="0" indent="0" algn="ctr">
              <a:buNone/>
            </a:pPr>
            <a:endParaRPr lang="pl-PL" b="1" dirty="0">
              <a:solidFill>
                <a:srgbClr val="26498E"/>
              </a:solidFill>
            </a:endParaRPr>
          </a:p>
          <a:p>
            <a:pPr marL="0" indent="0" algn="ctr">
              <a:buNone/>
            </a:pPr>
            <a:r>
              <a:rPr lang="pl-PL" sz="1800" b="1" dirty="0">
                <a:solidFill>
                  <a:srgbClr val="26498E"/>
                </a:solidFill>
                <a:latin typeface="Gill Sans MT"/>
              </a:rPr>
              <a:t>Zapraszamy do Lokalnej Grupy Działania,  aby porozmawiać o wsparciu </a:t>
            </a:r>
          </a:p>
          <a:p>
            <a:pPr marL="0" indent="0" algn="ctr">
              <a:buNone/>
            </a:pPr>
            <a:r>
              <a:rPr lang="pl-PL" sz="1800" b="1" dirty="0">
                <a:solidFill>
                  <a:srgbClr val="26498E"/>
                </a:solidFill>
                <a:latin typeface="Gill Sans MT"/>
              </a:rPr>
              <a:t>i możliwości realizacji</a:t>
            </a:r>
            <a:r>
              <a:rPr lang="pl-PL" b="1" dirty="0">
                <a:solidFill>
                  <a:srgbClr val="26498E"/>
                </a:solidFill>
                <a:latin typeface="Gill Sans MT"/>
              </a:rPr>
              <a:t> </a:t>
            </a:r>
            <a:r>
              <a:rPr lang="pl-PL" sz="1800" b="1" dirty="0">
                <a:solidFill>
                  <a:srgbClr val="26498E"/>
                </a:solidFill>
                <a:latin typeface="Gill Sans MT"/>
              </a:rPr>
              <a:t>swojej inicjatywy! </a:t>
            </a: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258192A0-0428-4032-E03A-83960CF874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54" y="3270146"/>
            <a:ext cx="1311058" cy="2115901"/>
          </a:xfrm>
          <a:prstGeom prst="rect">
            <a:avLst/>
          </a:prstGeom>
        </p:spPr>
      </p:pic>
      <p:pic>
        <p:nvPicPr>
          <p:cNvPr id="11" name="Obraz 10" descr="European Day of Languages &gt; Activities &gt; EDL T-Shirt Contest">
            <a:extLst>
              <a:ext uri="{FF2B5EF4-FFF2-40B4-BE49-F238E27FC236}">
                <a16:creationId xmlns:a16="http://schemas.microsoft.com/office/drawing/2014/main" id="{93B48B52-FFA5-4AC0-59B2-527F1189B9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8198" y="2092979"/>
            <a:ext cx="1220344" cy="15087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09235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0A5C3E4-B0A5-B45E-5A5C-21CC9806E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79172"/>
          </a:xfrm>
        </p:spPr>
        <p:txBody>
          <a:bodyPr/>
          <a:lstStyle/>
          <a:p>
            <a:pPr algn="ctr"/>
            <a:r>
              <a:rPr lang="pl-PL" b="1" cap="none" dirty="0"/>
              <a:t>Rok 2024 – na zakończenie spotkania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590AFF4-3E54-C0A2-E355-FD5EE282F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4926" y="1891431"/>
            <a:ext cx="9744074" cy="46972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3600" b="1" dirty="0">
                <a:solidFill>
                  <a:srgbClr val="26498E"/>
                </a:solidFill>
              </a:rPr>
              <a:t>Porozmawiajmy o potrzebach </a:t>
            </a:r>
          </a:p>
          <a:p>
            <a:pPr marL="0" indent="0" algn="ctr">
              <a:buNone/>
            </a:pPr>
            <a:r>
              <a:rPr lang="pl-PL" sz="3600" b="1" dirty="0">
                <a:solidFill>
                  <a:srgbClr val="26498E"/>
                </a:solidFill>
              </a:rPr>
              <a:t>i oczekiwaniach mieszkańców </a:t>
            </a:r>
          </a:p>
          <a:p>
            <a:pPr marL="0" indent="0" algn="ctr">
              <a:buNone/>
            </a:pPr>
            <a:r>
              <a:rPr lang="pl-PL" sz="3600" b="1" dirty="0">
                <a:solidFill>
                  <a:srgbClr val="26498E"/>
                </a:solidFill>
              </a:rPr>
              <a:t>miasta Włocławek</a:t>
            </a:r>
          </a:p>
          <a:p>
            <a:pPr marL="0" indent="0" algn="ctr">
              <a:buNone/>
            </a:pPr>
            <a:endParaRPr lang="pl-PL" sz="3600" b="1" dirty="0">
              <a:solidFill>
                <a:srgbClr val="26498E"/>
              </a:solidFill>
              <a:latin typeface="Gill Sans MT"/>
            </a:endParaRPr>
          </a:p>
          <a:p>
            <a:pPr marL="0" indent="0" algn="ctr">
              <a:buNone/>
            </a:pPr>
            <a:r>
              <a:rPr lang="pl-PL" b="1" dirty="0">
                <a:solidFill>
                  <a:srgbClr val="26498E"/>
                </a:solidFill>
                <a:latin typeface="Gill Sans MT"/>
              </a:rPr>
              <a:t>(które mogą znaleźć swoje odzwierciedlenie w postaci projektów </a:t>
            </a:r>
          </a:p>
          <a:p>
            <a:pPr marL="0" indent="0" algn="ctr">
              <a:buNone/>
            </a:pPr>
            <a:r>
              <a:rPr lang="pl-PL" b="1" dirty="0">
                <a:solidFill>
                  <a:srgbClr val="26498E"/>
                </a:solidFill>
                <a:latin typeface="Gill Sans MT"/>
              </a:rPr>
              <a:t>współfinansowanych w ramach LSR)</a:t>
            </a:r>
          </a:p>
        </p:txBody>
      </p:sp>
    </p:spTree>
    <p:extLst>
      <p:ext uri="{BB962C8B-B14F-4D97-AF65-F5344CB8AC3E}">
        <p14:creationId xmlns:p14="http://schemas.microsoft.com/office/powerpoint/2010/main" val="28640221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493775" y="1890323"/>
            <a:ext cx="11218061" cy="329320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1D3669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Dziękujemy za uwagę!!!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rgbClr val="1D3669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algn="ctr"/>
            <a:r>
              <a:rPr lang="pl-PL" sz="2400" b="1" dirty="0">
                <a:solidFill>
                  <a:srgbClr val="1E39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egoe UI Light" panose="020B0502040204020203" pitchFamily="34" charset="0"/>
              </a:rPr>
              <a:t>Stowarzyszenie Lokalna Grupa Działania Miasto Włocławek</a:t>
            </a:r>
          </a:p>
          <a:p>
            <a:pPr algn="ctr"/>
            <a:r>
              <a:rPr lang="pl-PL" sz="2400" b="1" dirty="0">
                <a:solidFill>
                  <a:srgbClr val="1E3970"/>
                </a:solidFill>
                <a:cs typeface="Segoe UI Light" panose="020B0502040204020203" pitchFamily="34" charset="0"/>
              </a:rPr>
              <a:t>ul. Piekarska 6; 87-800 Włocławek</a:t>
            </a:r>
          </a:p>
          <a:p>
            <a:pPr algn="ctr"/>
            <a:r>
              <a:rPr lang="pl-PL" sz="2400" dirty="0">
                <a:solidFill>
                  <a:srgbClr val="1E3970"/>
                </a:solidFill>
                <a:cs typeface="Segoe UI Light" panose="020B0502040204020203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biuro@lgdwloclawek.pl</a:t>
            </a:r>
            <a:endParaRPr kumimoji="0" lang="pl-PL" sz="2400" i="0" u="none" strike="noStrike" kern="1200" cap="none" spc="0" normalizeH="0" baseline="0" noProof="0" dirty="0">
              <a:ln>
                <a:noFill/>
              </a:ln>
              <a:solidFill>
                <a:srgbClr val="1D3669"/>
              </a:solidFill>
              <a:uLnTx/>
              <a:uFillTx/>
              <a:latin typeface="Gill Sans MT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400" dirty="0">
                <a:solidFill>
                  <a:srgbClr val="1D3669"/>
                </a:solidFill>
                <a:latin typeface="Gill Sans MT"/>
              </a:rPr>
              <a:t>tel. 729-767-931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2400" b="1" dirty="0">
              <a:solidFill>
                <a:srgbClr val="1D3669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400" b="1" dirty="0">
                <a:solidFill>
                  <a:srgbClr val="1D3669"/>
                </a:solidFill>
              </a:rPr>
              <a:t>www.lgdwloclawek.pl</a:t>
            </a:r>
            <a:endParaRPr lang="pl-PL" sz="2400" dirty="0">
              <a:solidFill>
                <a:srgbClr val="1D3669"/>
              </a:solidFill>
              <a:latin typeface="Gill Sans MT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68D86017-573F-B313-DCDD-92027D57B9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502041"/>
            <a:ext cx="12192000" cy="1157437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C9028758-C01B-9635-BBD6-D768600944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6914" y="741259"/>
            <a:ext cx="3058171" cy="989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102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: zaokrąglone rogi 5">
            <a:extLst>
              <a:ext uri="{FF2B5EF4-FFF2-40B4-BE49-F238E27FC236}">
                <a16:creationId xmlns:a16="http://schemas.microsoft.com/office/drawing/2014/main" id="{B27375AF-313F-F533-B57B-6D338FBCA4C4}"/>
              </a:ext>
            </a:extLst>
          </p:cNvPr>
          <p:cNvSpPr/>
          <p:nvPr/>
        </p:nvSpPr>
        <p:spPr>
          <a:xfrm>
            <a:off x="442453" y="568387"/>
            <a:ext cx="11336592" cy="9448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>
                <a:effectLst/>
                <a:latin typeface="+mj-lt"/>
                <a:ea typeface="Calibri" panose="020F0502020204030204" pitchFamily="34" charset="0"/>
              </a:rPr>
              <a:t>FINANSOWANIE W RAMACH </a:t>
            </a:r>
            <a:r>
              <a:rPr lang="pl-PL" sz="2000" b="1" dirty="0">
                <a:latin typeface="+mj-lt"/>
                <a:ea typeface="Calibri" panose="020F0502020204030204" pitchFamily="34" charset="0"/>
              </a:rPr>
              <a:t>NOWEJ</a:t>
            </a:r>
            <a:r>
              <a:rPr lang="pl-PL" sz="2000" b="1" dirty="0">
                <a:effectLst/>
                <a:latin typeface="+mj-lt"/>
                <a:ea typeface="Calibri" panose="020F0502020204030204" pitchFamily="34" charset="0"/>
              </a:rPr>
              <a:t> PERSPEKTYWY</a:t>
            </a:r>
            <a:endParaRPr lang="pl-PL" sz="2000" dirty="0">
              <a:latin typeface="+mj-lt"/>
            </a:endParaRPr>
          </a:p>
        </p:txBody>
      </p:sp>
      <p:pic>
        <p:nvPicPr>
          <p:cNvPr id="2" name="Obraz 1" descr="Premium Vector | Running europe flag mascot illustration">
            <a:extLst>
              <a:ext uri="{FF2B5EF4-FFF2-40B4-BE49-F238E27FC236}">
                <a16:creationId xmlns:a16="http://schemas.microsoft.com/office/drawing/2014/main" id="{A5B36981-D2EA-B1A2-93B1-17D9D16C06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311" y="4087368"/>
            <a:ext cx="2770633" cy="277063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" name="Grupa 8">
            <a:extLst>
              <a:ext uri="{FF2B5EF4-FFF2-40B4-BE49-F238E27FC236}">
                <a16:creationId xmlns:a16="http://schemas.microsoft.com/office/drawing/2014/main" id="{CFE727A7-D9D6-8D57-C089-BEEA3C6A0237}"/>
              </a:ext>
            </a:extLst>
          </p:cNvPr>
          <p:cNvGrpSpPr/>
          <p:nvPr/>
        </p:nvGrpSpPr>
        <p:grpSpPr>
          <a:xfrm>
            <a:off x="830341" y="1975104"/>
            <a:ext cx="4288049" cy="3849624"/>
            <a:chOff x="1524496" y="-175591"/>
            <a:chExt cx="3508722" cy="3402748"/>
          </a:xfrm>
          <a:scene3d>
            <a:camera prst="orthographicFront"/>
            <a:lightRig rig="chilly" dir="t"/>
          </a:scene3d>
        </p:grpSpPr>
        <p:sp>
          <p:nvSpPr>
            <p:cNvPr id="10" name="Kształt 9">
              <a:extLst>
                <a:ext uri="{FF2B5EF4-FFF2-40B4-BE49-F238E27FC236}">
                  <a16:creationId xmlns:a16="http://schemas.microsoft.com/office/drawing/2014/main" id="{194BED95-EB6A-239A-3E3D-4DAD2C4BE075}"/>
                </a:ext>
              </a:extLst>
            </p:cNvPr>
            <p:cNvSpPr/>
            <p:nvPr/>
          </p:nvSpPr>
          <p:spPr>
            <a:xfrm>
              <a:off x="1524496" y="-175591"/>
              <a:ext cx="3508722" cy="3402748"/>
            </a:xfrm>
            <a:prstGeom prst="gear6">
              <a:avLst/>
            </a:prstGeom>
            <a:ln>
              <a:solidFill>
                <a:schemeClr val="bg2">
                  <a:lumMod val="10000"/>
                </a:schemeClr>
              </a:solidFill>
            </a:ln>
            <a:sp3d prstMaterial="translucentPowder">
              <a:bevelT w="127000" h="25400" prst="softRound"/>
            </a:sp3d>
          </p:spPr>
          <p:style>
            <a:lnRef idx="0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Kształt 4">
              <a:extLst>
                <a:ext uri="{FF2B5EF4-FFF2-40B4-BE49-F238E27FC236}">
                  <a16:creationId xmlns:a16="http://schemas.microsoft.com/office/drawing/2014/main" id="{7FC58F96-7917-BAF2-41B3-4F0C808BF259}"/>
                </a:ext>
              </a:extLst>
            </p:cNvPr>
            <p:cNvSpPr txBox="1"/>
            <p:nvPr/>
          </p:nvSpPr>
          <p:spPr>
            <a:xfrm>
              <a:off x="2347728" y="573328"/>
              <a:ext cx="1928726" cy="180936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2800" b="1" kern="1200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52 602 730 €</a:t>
              </a:r>
              <a:endParaRPr lang="pl-PL" sz="2800" kern="1200" dirty="0">
                <a:solidFill>
                  <a:schemeClr val="tx1"/>
                </a:solidFill>
              </a:endParaRPr>
            </a:p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1800" b="1" kern="1200" dirty="0">
                  <a:solidFill>
                    <a:schemeClr val="tx1"/>
                  </a:solidFill>
                </a:rPr>
                <a:t>EFS+</a:t>
              </a:r>
            </a:p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kern="1200" dirty="0">
                  <a:solidFill>
                    <a:schemeClr val="tx1"/>
                  </a:solidFill>
                </a:rPr>
                <a:t>Fundusze Europejskie dla Kujaw i Pomorza na lata 2021-2027</a:t>
              </a:r>
            </a:p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dirty="0">
                  <a:solidFill>
                    <a:schemeClr val="tx1"/>
                  </a:solidFill>
                </a:rPr>
                <a:t>(całe województwo)</a:t>
              </a:r>
              <a:endParaRPr lang="pl-PL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Grupa 12">
            <a:extLst>
              <a:ext uri="{FF2B5EF4-FFF2-40B4-BE49-F238E27FC236}">
                <a16:creationId xmlns:a16="http://schemas.microsoft.com/office/drawing/2014/main" id="{F8F2513D-230D-87E6-9BFC-6B53D0C60772}"/>
              </a:ext>
            </a:extLst>
          </p:cNvPr>
          <p:cNvGrpSpPr/>
          <p:nvPr/>
        </p:nvGrpSpPr>
        <p:grpSpPr>
          <a:xfrm>
            <a:off x="5867594" y="2240595"/>
            <a:ext cx="4002916" cy="3849624"/>
            <a:chOff x="4481977" y="192083"/>
            <a:chExt cx="3340123" cy="3286450"/>
          </a:xfrm>
          <a:scene3d>
            <a:camera prst="orthographicFront"/>
            <a:lightRig rig="chilly" dir="t"/>
          </a:scene3d>
        </p:grpSpPr>
        <p:sp>
          <p:nvSpPr>
            <p:cNvPr id="14" name="Kształt 13">
              <a:extLst>
                <a:ext uri="{FF2B5EF4-FFF2-40B4-BE49-F238E27FC236}">
                  <a16:creationId xmlns:a16="http://schemas.microsoft.com/office/drawing/2014/main" id="{27164A3B-F6F1-F452-2718-DC68AB8C9AA4}"/>
                </a:ext>
              </a:extLst>
            </p:cNvPr>
            <p:cNvSpPr/>
            <p:nvPr/>
          </p:nvSpPr>
          <p:spPr>
            <a:xfrm>
              <a:off x="4481977" y="192083"/>
              <a:ext cx="3340123" cy="3286450"/>
            </a:xfrm>
            <a:prstGeom prst="gear9">
              <a:avLst/>
            </a:prstGeom>
            <a:sp3d prstMaterial="translucentPowder">
              <a:bevelT w="127000" h="25400" prst="softRound"/>
            </a:sp3d>
          </p:spPr>
          <p:style>
            <a:lnRef idx="0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Kształt 4">
              <a:extLst>
                <a:ext uri="{FF2B5EF4-FFF2-40B4-BE49-F238E27FC236}">
                  <a16:creationId xmlns:a16="http://schemas.microsoft.com/office/drawing/2014/main" id="{1C9099EA-05CD-8E70-46D4-34475A7C2B38}"/>
                </a:ext>
              </a:extLst>
            </p:cNvPr>
            <p:cNvSpPr txBox="1"/>
            <p:nvPr/>
          </p:nvSpPr>
          <p:spPr>
            <a:xfrm>
              <a:off x="5080920" y="605380"/>
              <a:ext cx="2078978" cy="211131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marL="0" lvl="0" indent="0" algn="ctr" defTabSz="1244600">
                <a:spcBef>
                  <a:spcPct val="0"/>
                </a:spcBef>
                <a:spcAft>
                  <a:spcPct val="35000"/>
                </a:spcAft>
                <a:buNone/>
              </a:pPr>
              <a:endParaRPr lang="pl-PL" sz="1800" b="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4" name="pole tekstowe 3">
            <a:extLst>
              <a:ext uri="{FF2B5EF4-FFF2-40B4-BE49-F238E27FC236}">
                <a16:creationId xmlns:a16="http://schemas.microsoft.com/office/drawing/2014/main" id="{82E80EE8-77DF-9B6C-DAD1-2C376EFCC20C}"/>
              </a:ext>
            </a:extLst>
          </p:cNvPr>
          <p:cNvSpPr txBox="1"/>
          <p:nvPr/>
        </p:nvSpPr>
        <p:spPr>
          <a:xfrm>
            <a:off x="6585387" y="3129739"/>
            <a:ext cx="2640505" cy="20713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244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1A3260">
                    <a:lumMod val="60000"/>
                    <a:lumOff val="40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2 028 606,24 €</a:t>
            </a:r>
            <a:endParaRPr kumimoji="0" lang="pl-P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1244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EFS+</a:t>
            </a:r>
          </a:p>
          <a:p>
            <a:pPr marL="0" marR="0" lvl="0" indent="0" algn="ctr" defTabSz="1244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Fundusze Europejskie dla Kujaw i Pomorza na lata 2021-2027</a:t>
            </a:r>
          </a:p>
          <a:p>
            <a:pPr marL="0" marR="0" lvl="0" indent="0" algn="ctr" defTabSz="1244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(LGD Miasto Włocławek)</a:t>
            </a:r>
          </a:p>
        </p:txBody>
      </p:sp>
    </p:spTree>
    <p:extLst>
      <p:ext uri="{BB962C8B-B14F-4D97-AF65-F5344CB8AC3E}">
        <p14:creationId xmlns:p14="http://schemas.microsoft.com/office/powerpoint/2010/main" val="887310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007DA089-B629-F14D-9A34-EEE883320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719667"/>
            <a:ext cx="11258549" cy="988332"/>
          </a:xfrm>
        </p:spPr>
        <p:txBody>
          <a:bodyPr>
            <a:noAutofit/>
          </a:bodyPr>
          <a:lstStyle/>
          <a:p>
            <a:pPr algn="ctr"/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Założenia Instrumentu RLKS w ramach programu Fundusze Europejskie dla Kujaw i Pomorza na lata 2021-2027 ze środków </a:t>
            </a:r>
            <a:r>
              <a:rPr lang="pl-PL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efs</a:t>
            </a: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pl-PL" sz="2000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C7DD120A-7BF2-91C0-C4FA-00B9693127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783833"/>
              </p:ext>
            </p:extLst>
          </p:nvPr>
        </p:nvGraphicFramePr>
        <p:xfrm>
          <a:off x="447675" y="2009775"/>
          <a:ext cx="11258550" cy="41285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0511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5F934D66-D174-12B2-41C5-CEA17342F6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104" y="4233673"/>
            <a:ext cx="1984248" cy="2148521"/>
          </a:xfrm>
          <a:prstGeom prst="rect">
            <a:avLst/>
          </a:prstGeom>
        </p:spPr>
      </p:pic>
      <p:sp>
        <p:nvSpPr>
          <p:cNvPr id="3" name="Prostokąt: zaokrąglone rogi 2">
            <a:extLst>
              <a:ext uri="{FF2B5EF4-FFF2-40B4-BE49-F238E27FC236}">
                <a16:creationId xmlns:a16="http://schemas.microsoft.com/office/drawing/2014/main" id="{1B6A0A50-B98D-579D-D8A9-9CBCE960ED51}"/>
              </a:ext>
            </a:extLst>
          </p:cNvPr>
          <p:cNvSpPr/>
          <p:nvPr/>
        </p:nvSpPr>
        <p:spPr>
          <a:xfrm>
            <a:off x="3237861" y="2104374"/>
            <a:ext cx="8323662" cy="2811842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pl-PL" sz="1800" b="1" kern="1200" dirty="0">
              <a:solidFill>
                <a:srgbClr val="26498E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l-PL" sz="2400" b="1" dirty="0">
                <a:solidFill>
                  <a:srgbClr val="26498E"/>
                </a:solidFill>
              </a:rPr>
              <a:t>doradztwo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l-PL" sz="2400" b="1" kern="1200" dirty="0">
                <a:solidFill>
                  <a:srgbClr val="26498E"/>
                </a:solidFill>
              </a:rPr>
              <a:t>pomoc w przygotowaniu wniosku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l-PL" sz="2400" b="1" dirty="0">
                <a:solidFill>
                  <a:srgbClr val="26498E"/>
                </a:solidFill>
              </a:rPr>
              <a:t>podpisanie umowy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l-PL" sz="2400" b="1" dirty="0">
                <a:solidFill>
                  <a:srgbClr val="26498E"/>
                </a:solidFill>
              </a:rPr>
              <a:t>rozliczenie projektu</a:t>
            </a:r>
            <a:endParaRPr lang="pl-PL" sz="2400" b="1" kern="1200" dirty="0">
              <a:solidFill>
                <a:srgbClr val="26498E"/>
              </a:solidFill>
            </a:endParaRPr>
          </a:p>
          <a:p>
            <a:endParaRPr lang="pl-PL" dirty="0"/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68EB824F-D7D0-8610-14EB-C534BDC89842}"/>
              </a:ext>
            </a:extLst>
          </p:cNvPr>
          <p:cNvSpPr/>
          <p:nvPr/>
        </p:nvSpPr>
        <p:spPr>
          <a:xfrm>
            <a:off x="462117" y="568387"/>
            <a:ext cx="11385754" cy="9448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>
                <a:solidFill>
                  <a:schemeClr val="bg1"/>
                </a:solidFill>
                <a:latin typeface="+mj-lt"/>
              </a:rPr>
              <a:t>Co możesz zrobić w biurze LGD, jeśli chcesz realizować projekt z EFS+</a:t>
            </a:r>
          </a:p>
        </p:txBody>
      </p:sp>
    </p:spTree>
    <p:extLst>
      <p:ext uri="{BB962C8B-B14F-4D97-AF65-F5344CB8AC3E}">
        <p14:creationId xmlns:p14="http://schemas.microsoft.com/office/powerpoint/2010/main" val="3567560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1877ACB-5691-C90A-3CB2-4BE3E3220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997" y="734430"/>
            <a:ext cx="11029616" cy="988332"/>
          </a:xfrm>
        </p:spPr>
        <p:txBody>
          <a:bodyPr>
            <a:normAutofit/>
          </a:bodyPr>
          <a:lstStyle/>
          <a:p>
            <a:pPr algn="ctr"/>
            <a:r>
              <a:rPr lang="pl-PL" sz="2400" b="1" cap="none" dirty="0"/>
              <a:t>Jakie przedsięwzięcia można zrealizować ze środków regionalnych </a:t>
            </a:r>
            <a:br>
              <a:rPr lang="pl-PL" sz="2400" b="1" cap="none" dirty="0"/>
            </a:br>
            <a:r>
              <a:rPr lang="pl-PL" sz="2400" b="1" cap="none" dirty="0"/>
              <a:t>w ramach EFS + na terenie miasta Włocławek</a:t>
            </a:r>
          </a:p>
        </p:txBody>
      </p:sp>
      <p:sp>
        <p:nvSpPr>
          <p:cNvPr id="5" name="Prostokąt: zaokrąglone rogi 4">
            <a:extLst>
              <a:ext uri="{FF2B5EF4-FFF2-40B4-BE49-F238E27FC236}">
                <a16:creationId xmlns:a16="http://schemas.microsoft.com/office/drawing/2014/main" id="{ED2EADE1-5221-4C56-AC73-23845A53FCA9}"/>
              </a:ext>
            </a:extLst>
          </p:cNvPr>
          <p:cNvSpPr/>
          <p:nvPr/>
        </p:nvSpPr>
        <p:spPr>
          <a:xfrm>
            <a:off x="8679240" y="1997603"/>
            <a:ext cx="2321677" cy="1228349"/>
          </a:xfrm>
          <a:prstGeom prst="roundRect">
            <a:avLst>
              <a:gd name="adj" fmla="val 10000"/>
            </a:avLst>
          </a:prstGeom>
          <a:blipFill rotWithShape="1">
            <a:blip r:embed="rId3"/>
            <a:srcRect/>
            <a:stretch>
              <a:fillRect l="-2000" r="-2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6" name="Grupa 5">
            <a:extLst>
              <a:ext uri="{FF2B5EF4-FFF2-40B4-BE49-F238E27FC236}">
                <a16:creationId xmlns:a16="http://schemas.microsoft.com/office/drawing/2014/main" id="{6ED09758-AA77-467A-F02C-E8C105459F3D}"/>
              </a:ext>
            </a:extLst>
          </p:cNvPr>
          <p:cNvGrpSpPr/>
          <p:nvPr/>
        </p:nvGrpSpPr>
        <p:grpSpPr>
          <a:xfrm>
            <a:off x="8025690" y="3248237"/>
            <a:ext cx="3536924" cy="3546761"/>
            <a:chOff x="197635" y="1358540"/>
            <a:chExt cx="1776220" cy="3596776"/>
          </a:xfrm>
        </p:grpSpPr>
        <p:sp>
          <p:nvSpPr>
            <p:cNvPr id="19" name="Prostokąt: zaokrąglone rogi u góry 18">
              <a:extLst>
                <a:ext uri="{FF2B5EF4-FFF2-40B4-BE49-F238E27FC236}">
                  <a16:creationId xmlns:a16="http://schemas.microsoft.com/office/drawing/2014/main" id="{12A5CFA6-029B-6511-EE86-C1ED0E376D73}"/>
                </a:ext>
              </a:extLst>
            </p:cNvPr>
            <p:cNvSpPr/>
            <p:nvPr/>
          </p:nvSpPr>
          <p:spPr>
            <a:xfrm rot="10800000">
              <a:off x="197636" y="1358540"/>
              <a:ext cx="1776219" cy="3596776"/>
            </a:xfrm>
            <a:prstGeom prst="round2SameRect">
              <a:avLst>
                <a:gd name="adj1" fmla="val 10500"/>
                <a:gd name="adj2" fmla="val 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Prostokąt: zaokrąglone rogi u góry 6">
              <a:extLst>
                <a:ext uri="{FF2B5EF4-FFF2-40B4-BE49-F238E27FC236}">
                  <a16:creationId xmlns:a16="http://schemas.microsoft.com/office/drawing/2014/main" id="{4CC82BAC-7667-87B4-71A4-73ADBB189EC6}"/>
                </a:ext>
              </a:extLst>
            </p:cNvPr>
            <p:cNvSpPr txBox="1"/>
            <p:nvPr/>
          </p:nvSpPr>
          <p:spPr>
            <a:xfrm>
              <a:off x="197635" y="1416949"/>
              <a:ext cx="1711225" cy="34701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8232" tIns="78232" rIns="78232" bIns="78232" numCol="1" spcCol="1270" anchor="t" anchorCtr="0">
              <a:noAutofit/>
            </a:bodyPr>
            <a:lstStyle/>
            <a:p>
              <a:pPr marL="0" lvl="0" indent="0" algn="ctr" defTabSz="488950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None/>
              </a:pPr>
              <a:r>
                <a:rPr lang="pl-PL" sz="1400" b="1" kern="1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CEL 3 WSPIERANIE RÓWNOŚCI SZANS KOBIET I MĘŻCZYZN Z OBSZARU OBJĘTEGO LSR</a:t>
              </a:r>
              <a:endParaRPr lang="pl-PL" sz="1400" b="0" i="0" kern="1200" dirty="0">
                <a:solidFill>
                  <a:schemeClr val="tx1"/>
                </a:solidFill>
              </a:endParaRPr>
            </a:p>
            <a:p>
              <a:pPr marL="0" lvl="0" indent="0" defTabSz="466725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1400" i="0" u="none" kern="1200" dirty="0">
                  <a:solidFill>
                    <a:schemeClr val="tx1"/>
                  </a:solidFill>
                </a:rPr>
                <a:t>Przedsięwzięcie 3.1. Działania wspierające </a:t>
              </a:r>
              <a:r>
                <a:rPr lang="pl-PL" sz="1400" dirty="0">
                  <a:solidFill>
                    <a:schemeClr val="tx1"/>
                  </a:solidFill>
                </a:rPr>
                <a:t>tworzenie i funkcjonowanie klubu rodziny.</a:t>
              </a:r>
            </a:p>
            <a:p>
              <a:pPr marL="0" lvl="0" indent="0" defTabSz="466725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1400" dirty="0">
                  <a:solidFill>
                    <a:schemeClr val="tx1"/>
                  </a:solidFill>
                </a:rPr>
                <a:t>Przedsięwzięcie 3.2. Podnoszenie wiedzy i świadomości dotyczącej przełamywania stereotypów, a także przemocy rówieśniczej związanej z płcią wśród osób zajmujących się edukacją oraz pracą z dziećmi i młodzieżą.</a:t>
              </a:r>
            </a:p>
            <a:p>
              <a:pPr marL="0" lvl="0" indent="0" defTabSz="466725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1400" i="0" u="none" kern="1200" dirty="0">
                  <a:solidFill>
                    <a:schemeClr val="tx1"/>
                  </a:solidFill>
                </a:rPr>
                <a:t>Przedsięwzięcie 3.3. Wzmocnienie pozycji kobiet na rynku pracy poprzez działania wspierające rozpoczęcie, utrzymanie lub powrót do zatrudnienia. </a:t>
              </a:r>
            </a:p>
            <a:p>
              <a:pPr marL="0" lvl="0" indent="0" algn="ctr" defTabSz="488950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None/>
              </a:pPr>
              <a:endParaRPr lang="pl-PL" sz="1100" b="1" i="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678E9D05-5E4C-6FB8-1AE1-D1FBAAFFFD24}"/>
              </a:ext>
            </a:extLst>
          </p:cNvPr>
          <p:cNvSpPr/>
          <p:nvPr/>
        </p:nvSpPr>
        <p:spPr>
          <a:xfrm>
            <a:off x="960341" y="1905517"/>
            <a:ext cx="1974643" cy="1311689"/>
          </a:xfrm>
          <a:prstGeom prst="roundRect">
            <a:avLst>
              <a:gd name="adj" fmla="val 10000"/>
            </a:avLst>
          </a:prstGeom>
          <a:blipFill rotWithShape="1"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-293554"/>
              <a:satOff val="-25390"/>
              <a:lumOff val="-254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l-PL" dirty="0"/>
          </a:p>
        </p:txBody>
      </p:sp>
      <p:grpSp>
        <p:nvGrpSpPr>
          <p:cNvPr id="8" name="Grupa 7">
            <a:extLst>
              <a:ext uri="{FF2B5EF4-FFF2-40B4-BE49-F238E27FC236}">
                <a16:creationId xmlns:a16="http://schemas.microsoft.com/office/drawing/2014/main" id="{8E0ECC22-7377-7D6C-2631-AE5F761B6C92}"/>
              </a:ext>
            </a:extLst>
          </p:cNvPr>
          <p:cNvGrpSpPr/>
          <p:nvPr/>
        </p:nvGrpSpPr>
        <p:grpSpPr>
          <a:xfrm>
            <a:off x="332671" y="3248239"/>
            <a:ext cx="3229984" cy="3530147"/>
            <a:chOff x="-1554600" y="1356142"/>
            <a:chExt cx="2958529" cy="3584803"/>
          </a:xfrm>
        </p:grpSpPr>
        <p:sp>
          <p:nvSpPr>
            <p:cNvPr id="17" name="Prostokąt: zaokrąglone rogi u góry 16">
              <a:extLst>
                <a:ext uri="{FF2B5EF4-FFF2-40B4-BE49-F238E27FC236}">
                  <a16:creationId xmlns:a16="http://schemas.microsoft.com/office/drawing/2014/main" id="{81DF8D56-D14F-1535-31D7-02721E331712}"/>
                </a:ext>
              </a:extLst>
            </p:cNvPr>
            <p:cNvSpPr/>
            <p:nvPr/>
          </p:nvSpPr>
          <p:spPr>
            <a:xfrm rot="10800000">
              <a:off x="-1554600" y="1356142"/>
              <a:ext cx="2958529" cy="3584803"/>
            </a:xfrm>
            <a:prstGeom prst="round2SameRect">
              <a:avLst>
                <a:gd name="adj1" fmla="val 10500"/>
                <a:gd name="adj2" fmla="val 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485121"/>
                <a:satOff val="-27976"/>
                <a:lumOff val="2876"/>
                <a:alphaOff val="0"/>
              </a:schemeClr>
            </a:fillRef>
            <a:effectRef idx="0">
              <a:schemeClr val="accent2">
                <a:hueOff val="-485121"/>
                <a:satOff val="-27976"/>
                <a:lumOff val="287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Prostokąt: zaokrąglone rogi u góry 9">
              <a:extLst>
                <a:ext uri="{FF2B5EF4-FFF2-40B4-BE49-F238E27FC236}">
                  <a16:creationId xmlns:a16="http://schemas.microsoft.com/office/drawing/2014/main" id="{40A0F698-135D-8D85-5E52-9898CD19047D}"/>
                </a:ext>
              </a:extLst>
            </p:cNvPr>
            <p:cNvSpPr txBox="1"/>
            <p:nvPr/>
          </p:nvSpPr>
          <p:spPr>
            <a:xfrm>
              <a:off x="-1502229" y="1419169"/>
              <a:ext cx="2788015" cy="35217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8232" tIns="78232" rIns="78232" bIns="78232" numCol="1" spcCol="1270" anchor="t" anchorCtr="0">
              <a:noAutofit/>
            </a:bodyPr>
            <a:lstStyle/>
            <a:p>
              <a:pPr marL="0" lvl="0" indent="0" algn="ctr" defTabSz="466725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1400" b="1" i="0" u="none" kern="1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CEL 1 WSPARCIE EDUKACJI DZIECI I MŁODZIEŻY Z OBSZARU OBJĘTEGO LSR</a:t>
              </a:r>
            </a:p>
            <a:p>
              <a:pPr marL="0" lvl="0" indent="0" defTabSz="466725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1400" dirty="0">
                  <a:solidFill>
                    <a:schemeClr val="tx1"/>
                  </a:solidFill>
                </a:rPr>
                <a:t>Przedsięwzięcie 1.1. Rozszerzenie oferty zajęć dodatkowych dla dzieci i młodzieży w ramach edukacyjnych klubów młodzieżowych oraz wsparcie realizacji projektów edukacyjnych.</a:t>
              </a:r>
            </a:p>
            <a:p>
              <a:pPr marL="0" lvl="0" indent="0" defTabSz="466725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1400" dirty="0">
                  <a:solidFill>
                    <a:schemeClr val="tx1"/>
                  </a:solidFill>
                </a:rPr>
                <a:t>Przedsięwzięcie 1.2. Ochrona ginących zawodów i tradycji regionu przed zapomnieniem poprzez organizację warsztatów edukacyjnych.</a:t>
              </a:r>
            </a:p>
          </p:txBody>
        </p:sp>
      </p:grpSp>
      <p:sp>
        <p:nvSpPr>
          <p:cNvPr id="11" name="Prostokąt: zaokrąglone rogi 10">
            <a:extLst>
              <a:ext uri="{FF2B5EF4-FFF2-40B4-BE49-F238E27FC236}">
                <a16:creationId xmlns:a16="http://schemas.microsoft.com/office/drawing/2014/main" id="{B632F56B-A5C3-C910-AE94-C55239ADEA2B}"/>
              </a:ext>
            </a:extLst>
          </p:cNvPr>
          <p:cNvSpPr/>
          <p:nvPr/>
        </p:nvSpPr>
        <p:spPr>
          <a:xfrm>
            <a:off x="4796823" y="1905517"/>
            <a:ext cx="1974643" cy="1462584"/>
          </a:xfrm>
          <a:prstGeom prst="roundRect">
            <a:avLst>
              <a:gd name="adj" fmla="val 10000"/>
            </a:avLst>
          </a:prstGeom>
          <a:blipFill rotWithShape="1">
            <a:blip r:embed="rId5"/>
            <a:srcRect/>
            <a:stretch>
              <a:fillRect t="-3000" b="-3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-880662"/>
              <a:satOff val="-76170"/>
              <a:lumOff val="-762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2" name="Grupa 11">
            <a:extLst>
              <a:ext uri="{FF2B5EF4-FFF2-40B4-BE49-F238E27FC236}">
                <a16:creationId xmlns:a16="http://schemas.microsoft.com/office/drawing/2014/main" id="{95987EA9-D28D-09D2-2DB1-9FF6CB1B8377}"/>
              </a:ext>
            </a:extLst>
          </p:cNvPr>
          <p:cNvGrpSpPr/>
          <p:nvPr/>
        </p:nvGrpSpPr>
        <p:grpSpPr>
          <a:xfrm>
            <a:off x="4169153" y="3248239"/>
            <a:ext cx="3250039" cy="3609761"/>
            <a:chOff x="6957352" y="1301162"/>
            <a:chExt cx="1655985" cy="2534915"/>
          </a:xfrm>
        </p:grpSpPr>
        <p:sp>
          <p:nvSpPr>
            <p:cNvPr id="13" name="Prostokąt: zaokrąglone rogi u góry 12">
              <a:extLst>
                <a:ext uri="{FF2B5EF4-FFF2-40B4-BE49-F238E27FC236}">
                  <a16:creationId xmlns:a16="http://schemas.microsoft.com/office/drawing/2014/main" id="{6049C59C-7213-27C1-6923-7FBDA1DDB222}"/>
                </a:ext>
              </a:extLst>
            </p:cNvPr>
            <p:cNvSpPr/>
            <p:nvPr/>
          </p:nvSpPr>
          <p:spPr>
            <a:xfrm rot="10800000">
              <a:off x="6957353" y="1301162"/>
              <a:ext cx="1655984" cy="2490673"/>
            </a:xfrm>
            <a:prstGeom prst="round2SameRect">
              <a:avLst>
                <a:gd name="adj1" fmla="val 10500"/>
                <a:gd name="adj2" fmla="val 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1455363"/>
                <a:satOff val="-83928"/>
                <a:lumOff val="8628"/>
                <a:alphaOff val="0"/>
              </a:schemeClr>
            </a:fillRef>
            <a:effectRef idx="0">
              <a:schemeClr val="accent2">
                <a:hueOff val="-1455363"/>
                <a:satOff val="-83928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Prostokąt: zaokrąglone rogi u góry 15">
              <a:extLst>
                <a:ext uri="{FF2B5EF4-FFF2-40B4-BE49-F238E27FC236}">
                  <a16:creationId xmlns:a16="http://schemas.microsoft.com/office/drawing/2014/main" id="{76CC670E-C93F-F777-0CCA-957B11A2B7DA}"/>
                </a:ext>
              </a:extLst>
            </p:cNvPr>
            <p:cNvSpPr txBox="1"/>
            <p:nvPr/>
          </p:nvSpPr>
          <p:spPr>
            <a:xfrm>
              <a:off x="6957352" y="1345403"/>
              <a:ext cx="1645767" cy="24906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99568" rIns="99568" bIns="99568" numCol="1" spcCol="1270" anchor="t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1400" b="1" kern="1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CEL 2 OCHRONA SENIORÓW OBSZARU OBJĘTEGO LSR PRZED WYKLUCZENIEM POPRZEZ WSPIERANIE ICH INTEGRACJI I AKTYWIZACJI</a:t>
              </a:r>
              <a:endParaRPr lang="pl-PL" sz="1400" kern="1200" dirty="0">
                <a:solidFill>
                  <a:schemeClr val="tx1"/>
                </a:solidFill>
              </a:endParaRPr>
            </a:p>
            <a:p>
              <a:pPr marL="0" lvl="0" indent="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1400" kern="1200" dirty="0">
                  <a:solidFill>
                    <a:schemeClr val="tx1"/>
                  </a:solidFill>
                </a:rPr>
                <a:t>Przedsięwzięcie 2.1. Działania wspierające tworzenie i funkcjonowanie klubów seniora.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36983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1877ACB-5691-C90A-3CB2-4BE3E3220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63005"/>
            <a:ext cx="11029616" cy="988332"/>
          </a:xfrm>
        </p:spPr>
        <p:txBody>
          <a:bodyPr>
            <a:normAutofit/>
          </a:bodyPr>
          <a:lstStyle/>
          <a:p>
            <a:pPr algn="ctr"/>
            <a:r>
              <a:rPr lang="pl-PL" sz="2400" b="1" cap="none" dirty="0"/>
              <a:t>Jakie przedsięwzięcia można zrealizować ze środków regionalnych </a:t>
            </a:r>
            <a:br>
              <a:rPr lang="pl-PL" sz="2400" b="1" cap="none" dirty="0"/>
            </a:br>
            <a:r>
              <a:rPr lang="pl-PL" sz="2400" b="1" cap="none" dirty="0"/>
              <a:t>w ramach EFS + na terenie miasta Włocławek</a:t>
            </a:r>
          </a:p>
        </p:txBody>
      </p:sp>
      <p:sp>
        <p:nvSpPr>
          <p:cNvPr id="5" name="Prostokąt: zaokrąglone rogi 4">
            <a:extLst>
              <a:ext uri="{FF2B5EF4-FFF2-40B4-BE49-F238E27FC236}">
                <a16:creationId xmlns:a16="http://schemas.microsoft.com/office/drawing/2014/main" id="{ED2EADE1-5221-4C56-AC73-23845A53FCA9}"/>
              </a:ext>
            </a:extLst>
          </p:cNvPr>
          <p:cNvSpPr/>
          <p:nvPr/>
        </p:nvSpPr>
        <p:spPr>
          <a:xfrm>
            <a:off x="8679240" y="1997603"/>
            <a:ext cx="2321677" cy="1228349"/>
          </a:xfrm>
          <a:prstGeom prst="roundRect">
            <a:avLst>
              <a:gd name="adj" fmla="val 10000"/>
            </a:avLst>
          </a:prstGeom>
          <a:blipFill rotWithShape="1">
            <a:blip r:embed="rId3"/>
            <a:srcRect/>
            <a:stretch>
              <a:fillRect l="-2000" r="-2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6" name="Grupa 5">
            <a:extLst>
              <a:ext uri="{FF2B5EF4-FFF2-40B4-BE49-F238E27FC236}">
                <a16:creationId xmlns:a16="http://schemas.microsoft.com/office/drawing/2014/main" id="{6ED09758-AA77-467A-F02C-E8C105459F3D}"/>
              </a:ext>
            </a:extLst>
          </p:cNvPr>
          <p:cNvGrpSpPr/>
          <p:nvPr/>
        </p:nvGrpSpPr>
        <p:grpSpPr>
          <a:xfrm>
            <a:off x="8215059" y="3248237"/>
            <a:ext cx="3250038" cy="3546761"/>
            <a:chOff x="197635" y="1358540"/>
            <a:chExt cx="1776220" cy="3596776"/>
          </a:xfrm>
        </p:grpSpPr>
        <p:sp>
          <p:nvSpPr>
            <p:cNvPr id="19" name="Prostokąt: zaokrąglone rogi u góry 18">
              <a:extLst>
                <a:ext uri="{FF2B5EF4-FFF2-40B4-BE49-F238E27FC236}">
                  <a16:creationId xmlns:a16="http://schemas.microsoft.com/office/drawing/2014/main" id="{12A5CFA6-029B-6511-EE86-C1ED0E376D73}"/>
                </a:ext>
              </a:extLst>
            </p:cNvPr>
            <p:cNvSpPr/>
            <p:nvPr/>
          </p:nvSpPr>
          <p:spPr>
            <a:xfrm rot="10800000">
              <a:off x="197636" y="1358540"/>
              <a:ext cx="1776219" cy="3596776"/>
            </a:xfrm>
            <a:prstGeom prst="round2SameRect">
              <a:avLst>
                <a:gd name="adj1" fmla="val 10500"/>
                <a:gd name="adj2" fmla="val 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Prostokąt: zaokrąglone rogi u góry 6">
              <a:extLst>
                <a:ext uri="{FF2B5EF4-FFF2-40B4-BE49-F238E27FC236}">
                  <a16:creationId xmlns:a16="http://schemas.microsoft.com/office/drawing/2014/main" id="{4CC82BAC-7667-87B4-71A4-73ADBB189EC6}"/>
                </a:ext>
              </a:extLst>
            </p:cNvPr>
            <p:cNvSpPr txBox="1"/>
            <p:nvPr/>
          </p:nvSpPr>
          <p:spPr>
            <a:xfrm>
              <a:off x="197635" y="1416949"/>
              <a:ext cx="1711225" cy="34701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8232" tIns="78232" rIns="78232" bIns="78232" numCol="1" spcCol="1270" anchor="t" anchorCtr="0">
              <a:noAutofit/>
            </a:bodyPr>
            <a:lstStyle/>
            <a:p>
              <a:pPr marL="0" lvl="0" indent="0" algn="ctr" defTabSz="488950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None/>
              </a:pPr>
              <a:r>
                <a:rPr lang="pl-PL" sz="1400" b="1" kern="1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RÓWNOUPRAWNIENIE</a:t>
              </a:r>
              <a:endParaRPr lang="pl-PL" sz="1400" b="0" i="0" kern="1200" dirty="0">
                <a:solidFill>
                  <a:schemeClr val="tx1"/>
                </a:solidFill>
              </a:endParaRPr>
            </a:p>
            <a:p>
              <a:pPr marL="171450" indent="-171450" algn="ctr" defTabSz="488950">
                <a:spcBef>
                  <a:spcPct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pl-PL" sz="1400" b="1" dirty="0">
                  <a:solidFill>
                    <a:schemeClr val="tx1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wsparcie na podnoszenie wiedzy i świadomości osób zajmujących się edukacją i pracą z dziećmi i młodzieżą nt. stereotypów płci, w tym także przemocy rówieśniczej uwarunkowanej przekonaniami związanymi z płcią</a:t>
              </a:r>
            </a:p>
            <a:p>
              <a:pPr marL="171450" indent="-171450" algn="ctr" defTabSz="488950">
                <a:spcBef>
                  <a:spcPct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pl-PL" sz="1400" b="1" dirty="0">
                  <a:solidFill>
                    <a:schemeClr val="tx1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kluby rodzica</a:t>
              </a:r>
            </a:p>
            <a:p>
              <a:pPr marL="171450" indent="-171450" algn="ctr" defTabSz="488950">
                <a:spcBef>
                  <a:spcPct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pl-PL" sz="1400" b="1" dirty="0">
                  <a:solidFill>
                    <a:schemeClr val="tx1"/>
                  </a:solidFill>
                </a:rPr>
                <a:t>wsparcie na promowanie kobiet pełniących funkcję czy członkiń rady miasta itp. - wywiady, spotkania, dzielenie się doświadczeniami</a:t>
              </a:r>
              <a:endParaRPr lang="pl-PL" sz="1400" b="1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lvl="0" indent="0" algn="ctr" defTabSz="488950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None/>
              </a:pPr>
              <a:endParaRPr lang="pl-PL" sz="1100" b="1" i="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678E9D05-5E4C-6FB8-1AE1-D1FBAAFFFD24}"/>
              </a:ext>
            </a:extLst>
          </p:cNvPr>
          <p:cNvSpPr/>
          <p:nvPr/>
        </p:nvSpPr>
        <p:spPr>
          <a:xfrm>
            <a:off x="960341" y="1905517"/>
            <a:ext cx="1974643" cy="1311689"/>
          </a:xfrm>
          <a:prstGeom prst="roundRect">
            <a:avLst>
              <a:gd name="adj" fmla="val 10000"/>
            </a:avLst>
          </a:prstGeom>
          <a:blipFill rotWithShape="1"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-293554"/>
              <a:satOff val="-25390"/>
              <a:lumOff val="-254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l-PL" dirty="0"/>
          </a:p>
        </p:txBody>
      </p:sp>
      <p:grpSp>
        <p:nvGrpSpPr>
          <p:cNvPr id="8" name="Grupa 7">
            <a:extLst>
              <a:ext uri="{FF2B5EF4-FFF2-40B4-BE49-F238E27FC236}">
                <a16:creationId xmlns:a16="http://schemas.microsoft.com/office/drawing/2014/main" id="{8E0ECC22-7377-7D6C-2631-AE5F761B6C92}"/>
              </a:ext>
            </a:extLst>
          </p:cNvPr>
          <p:cNvGrpSpPr/>
          <p:nvPr/>
        </p:nvGrpSpPr>
        <p:grpSpPr>
          <a:xfrm>
            <a:off x="332671" y="3248239"/>
            <a:ext cx="3229984" cy="3530147"/>
            <a:chOff x="-1554600" y="1356142"/>
            <a:chExt cx="2958529" cy="3584803"/>
          </a:xfrm>
        </p:grpSpPr>
        <p:sp>
          <p:nvSpPr>
            <p:cNvPr id="17" name="Prostokąt: zaokrąglone rogi u góry 16">
              <a:extLst>
                <a:ext uri="{FF2B5EF4-FFF2-40B4-BE49-F238E27FC236}">
                  <a16:creationId xmlns:a16="http://schemas.microsoft.com/office/drawing/2014/main" id="{81DF8D56-D14F-1535-31D7-02721E331712}"/>
                </a:ext>
              </a:extLst>
            </p:cNvPr>
            <p:cNvSpPr/>
            <p:nvPr/>
          </p:nvSpPr>
          <p:spPr>
            <a:xfrm rot="10800000">
              <a:off x="-1554600" y="1356142"/>
              <a:ext cx="2958529" cy="3584803"/>
            </a:xfrm>
            <a:prstGeom prst="round2SameRect">
              <a:avLst>
                <a:gd name="adj1" fmla="val 10500"/>
                <a:gd name="adj2" fmla="val 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485121"/>
                <a:satOff val="-27976"/>
                <a:lumOff val="2876"/>
                <a:alphaOff val="0"/>
              </a:schemeClr>
            </a:fillRef>
            <a:effectRef idx="0">
              <a:schemeClr val="accent2">
                <a:hueOff val="-485121"/>
                <a:satOff val="-27976"/>
                <a:lumOff val="287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Prostokąt: zaokrąglone rogi u góry 9">
              <a:extLst>
                <a:ext uri="{FF2B5EF4-FFF2-40B4-BE49-F238E27FC236}">
                  <a16:creationId xmlns:a16="http://schemas.microsoft.com/office/drawing/2014/main" id="{40A0F698-135D-8D85-5E52-9898CD19047D}"/>
                </a:ext>
              </a:extLst>
            </p:cNvPr>
            <p:cNvSpPr txBox="1"/>
            <p:nvPr/>
          </p:nvSpPr>
          <p:spPr>
            <a:xfrm>
              <a:off x="-1502229" y="1419169"/>
              <a:ext cx="2788015" cy="35217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8232" tIns="78232" rIns="78232" bIns="78232" numCol="1" spcCol="1270" anchor="t" anchorCtr="0">
              <a:noAutofit/>
            </a:bodyPr>
            <a:lstStyle/>
            <a:p>
              <a:pPr marL="0" lvl="0" indent="0" algn="ctr" defTabSz="466725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1400" b="1" i="0" u="none" kern="1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MŁODZI</a:t>
              </a:r>
              <a:br>
                <a:rPr lang="pl-PL" sz="1400" b="1" i="0" u="none" kern="1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pl-PL" sz="1400" b="1" i="0" u="none" kern="1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(MAŁA KULTURA, EDUKACJA, LOKALNA MARKA)</a:t>
              </a:r>
            </a:p>
            <a:p>
              <a:pPr marL="0" lvl="0" indent="0" algn="ctr" defTabSz="466725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pl-PL" sz="1400" b="1" i="0" u="none" kern="1200" dirty="0">
                <a:solidFill>
                  <a:schemeClr val="tx1"/>
                </a:solidFill>
              </a:endParaRPr>
            </a:p>
            <a:p>
              <a:pPr marL="171450" indent="-171450" algn="ctr" defTabSz="466725"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pl-PL" sz="1400" b="1" dirty="0">
                  <a:solidFill>
                    <a:schemeClr val="tx1"/>
                  </a:solidFill>
                </a:rPr>
                <a:t>kluby młodzieżowe</a:t>
              </a:r>
            </a:p>
            <a:p>
              <a:pPr algn="ctr" defTabSz="466725">
                <a:spcBef>
                  <a:spcPct val="0"/>
                </a:spcBef>
                <a:spcAft>
                  <a:spcPct val="35000"/>
                </a:spcAft>
              </a:pPr>
              <a:endParaRPr lang="pl-PL" sz="1400" dirty="0">
                <a:solidFill>
                  <a:schemeClr val="tx1"/>
                </a:solidFill>
              </a:endParaRPr>
            </a:p>
            <a:p>
              <a:pPr marL="171450" indent="-171450" algn="ctr" defTabSz="466725"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pl-PL" sz="1400" b="1" dirty="0">
                  <a:solidFill>
                    <a:schemeClr val="tx1"/>
                  </a:solidFill>
                </a:rPr>
                <a:t>wsparcie na realizację projektów edukacyjnych</a:t>
              </a:r>
              <a:endParaRPr lang="pl-PL" sz="1400" dirty="0">
                <a:solidFill>
                  <a:schemeClr val="tx1"/>
                </a:solidFill>
              </a:endParaRPr>
            </a:p>
            <a:p>
              <a:pPr marL="171450" indent="-171450" algn="ctr" defTabSz="466725"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endParaRPr lang="pl-PL" sz="1400" b="0" dirty="0">
                <a:solidFill>
                  <a:schemeClr val="tx1"/>
                </a:solidFill>
              </a:endParaRPr>
            </a:p>
            <a:p>
              <a:pPr marL="171450" indent="-171450" algn="ctr" defTabSz="466725"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pl-PL" sz="1400" b="1" dirty="0">
                  <a:solidFill>
                    <a:schemeClr val="tx1"/>
                  </a:solidFill>
                </a:rPr>
                <a:t>warsztaty w obszarze ginących zawodów</a:t>
              </a:r>
              <a:endParaRPr lang="pl-PL" sz="1400" b="1" i="0" kern="1200" dirty="0">
                <a:solidFill>
                  <a:schemeClr val="tx1"/>
                </a:solidFill>
              </a:endParaRPr>
            </a:p>
            <a:p>
              <a:pPr marL="0" lvl="0" indent="0" algn="ctr" defTabSz="466725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pl-PL" sz="11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1" name="Prostokąt: zaokrąglone rogi 10">
            <a:extLst>
              <a:ext uri="{FF2B5EF4-FFF2-40B4-BE49-F238E27FC236}">
                <a16:creationId xmlns:a16="http://schemas.microsoft.com/office/drawing/2014/main" id="{B632F56B-A5C3-C910-AE94-C55239ADEA2B}"/>
              </a:ext>
            </a:extLst>
          </p:cNvPr>
          <p:cNvSpPr/>
          <p:nvPr/>
        </p:nvSpPr>
        <p:spPr>
          <a:xfrm>
            <a:off x="4796823" y="1905517"/>
            <a:ext cx="1974643" cy="1462584"/>
          </a:xfrm>
          <a:prstGeom prst="roundRect">
            <a:avLst>
              <a:gd name="adj" fmla="val 10000"/>
            </a:avLst>
          </a:prstGeom>
          <a:blipFill rotWithShape="1">
            <a:blip r:embed="rId5"/>
            <a:srcRect/>
            <a:stretch>
              <a:fillRect t="-3000" b="-3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-880662"/>
              <a:satOff val="-76170"/>
              <a:lumOff val="-762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2" name="Grupa 11">
            <a:extLst>
              <a:ext uri="{FF2B5EF4-FFF2-40B4-BE49-F238E27FC236}">
                <a16:creationId xmlns:a16="http://schemas.microsoft.com/office/drawing/2014/main" id="{95987EA9-D28D-09D2-2DB1-9FF6CB1B8377}"/>
              </a:ext>
            </a:extLst>
          </p:cNvPr>
          <p:cNvGrpSpPr/>
          <p:nvPr/>
        </p:nvGrpSpPr>
        <p:grpSpPr>
          <a:xfrm>
            <a:off x="4169153" y="3248239"/>
            <a:ext cx="3250039" cy="3609761"/>
            <a:chOff x="6957352" y="1301162"/>
            <a:chExt cx="1655985" cy="2534915"/>
          </a:xfrm>
        </p:grpSpPr>
        <p:sp>
          <p:nvSpPr>
            <p:cNvPr id="13" name="Prostokąt: zaokrąglone rogi u góry 12">
              <a:extLst>
                <a:ext uri="{FF2B5EF4-FFF2-40B4-BE49-F238E27FC236}">
                  <a16:creationId xmlns:a16="http://schemas.microsoft.com/office/drawing/2014/main" id="{6049C59C-7213-27C1-6923-7FBDA1DDB222}"/>
                </a:ext>
              </a:extLst>
            </p:cNvPr>
            <p:cNvSpPr/>
            <p:nvPr/>
          </p:nvSpPr>
          <p:spPr>
            <a:xfrm rot="10800000">
              <a:off x="6957353" y="1301162"/>
              <a:ext cx="1655984" cy="2490673"/>
            </a:xfrm>
            <a:prstGeom prst="round2SameRect">
              <a:avLst>
                <a:gd name="adj1" fmla="val 10500"/>
                <a:gd name="adj2" fmla="val 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1455363"/>
                <a:satOff val="-83928"/>
                <a:lumOff val="8628"/>
                <a:alphaOff val="0"/>
              </a:schemeClr>
            </a:fillRef>
            <a:effectRef idx="0">
              <a:schemeClr val="accent2">
                <a:hueOff val="-1455363"/>
                <a:satOff val="-83928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Prostokąt: zaokrąglone rogi u góry 15">
              <a:extLst>
                <a:ext uri="{FF2B5EF4-FFF2-40B4-BE49-F238E27FC236}">
                  <a16:creationId xmlns:a16="http://schemas.microsoft.com/office/drawing/2014/main" id="{76CC670E-C93F-F777-0CCA-957B11A2B7DA}"/>
                </a:ext>
              </a:extLst>
            </p:cNvPr>
            <p:cNvSpPr txBox="1"/>
            <p:nvPr/>
          </p:nvSpPr>
          <p:spPr>
            <a:xfrm>
              <a:off x="6957352" y="1345403"/>
              <a:ext cx="1645767" cy="24906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99568" rIns="99568" bIns="99568" numCol="1" spcCol="1270" anchor="t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1400" b="1" kern="1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SENIORZY</a:t>
              </a:r>
              <a:br>
                <a:rPr lang="pl-PL" sz="1400" b="1" kern="1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pl-PL" sz="1400" b="1" kern="1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(MAŁA KULTURA, EDUKACJA)</a:t>
              </a:r>
            </a:p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pl-PL" sz="14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285750" lvl="0" indent="-28575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pl-PL" sz="1400" b="1" dirty="0">
                  <a:solidFill>
                    <a:schemeClr val="tx1"/>
                  </a:solidFill>
                </a:rPr>
                <a:t>k</a:t>
              </a:r>
              <a:r>
                <a:rPr lang="pl-PL" sz="1400" b="1" i="0" dirty="0">
                  <a:solidFill>
                    <a:schemeClr val="tx1"/>
                  </a:solidFill>
                </a:rPr>
                <a:t>luby seniora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l-PL" sz="1400" b="1" i="0" dirty="0">
                <a:solidFill>
                  <a:schemeClr val="tx1"/>
                </a:solidFill>
              </a:endParaRPr>
            </a:p>
            <a:p>
              <a:pPr marL="285750" lvl="0" indent="-28575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pl-PL" sz="1400" b="1" kern="1200" dirty="0">
                  <a:solidFill>
                    <a:schemeClr val="tx1"/>
                  </a:solidFill>
                </a:rPr>
                <a:t>Uniwersytety Trzeciego </a:t>
              </a:r>
              <a:r>
                <a:rPr lang="pl-PL" sz="1400" b="1" dirty="0">
                  <a:solidFill>
                    <a:schemeClr val="tx1"/>
                  </a:solidFill>
                </a:rPr>
                <a:t>W</a:t>
              </a:r>
              <a:r>
                <a:rPr lang="pl-PL" sz="1400" b="1" kern="1200" dirty="0">
                  <a:solidFill>
                    <a:schemeClr val="tx1"/>
                  </a:solidFill>
                </a:rPr>
                <a:t>ieku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l-PL" sz="1400" b="1" kern="1200" dirty="0">
                <a:solidFill>
                  <a:schemeClr val="tx1"/>
                </a:solidFill>
              </a:endParaRPr>
            </a:p>
            <a:p>
              <a:pPr marL="285750" lvl="0" indent="-28575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pl-PL" sz="1400" b="1" dirty="0">
                  <a:solidFill>
                    <a:schemeClr val="tx1"/>
                  </a:solidFill>
                </a:rPr>
                <a:t>mieszkania opiekuńcze</a:t>
              </a:r>
              <a:endParaRPr lang="pl-PL" sz="1400" b="1" kern="1200" dirty="0">
                <a:solidFill>
                  <a:schemeClr val="tx1"/>
                </a:solidFill>
              </a:endParaRPr>
            </a:p>
            <a:p>
              <a:pPr marL="285750" lvl="0" indent="-28575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endParaRPr lang="pl-PL" sz="1400" b="1" i="0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4849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1877ACB-5691-C90A-3CB2-4BE3E3220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997" y="734430"/>
            <a:ext cx="11029616" cy="988332"/>
          </a:xfrm>
        </p:spPr>
        <p:txBody>
          <a:bodyPr>
            <a:normAutofit/>
          </a:bodyPr>
          <a:lstStyle/>
          <a:p>
            <a:pPr algn="ctr"/>
            <a:r>
              <a:rPr lang="pl-PL" sz="2400" b="1" cap="none" dirty="0"/>
              <a:t>MŁODZI (MAŁA KULTURA, EDUKACJA, LOKALNA MARKA)</a:t>
            </a:r>
            <a:br>
              <a:rPr lang="pl-PL" sz="2400" b="1" cap="none" dirty="0"/>
            </a:br>
            <a:r>
              <a:rPr lang="pl-PL" sz="2400" b="1" cap="none" dirty="0"/>
              <a:t>Szczegółowy zakres wsparcia</a:t>
            </a:r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678E9D05-5E4C-6FB8-1AE1-D1FBAAFFFD24}"/>
              </a:ext>
            </a:extLst>
          </p:cNvPr>
          <p:cNvSpPr/>
          <p:nvPr/>
        </p:nvSpPr>
        <p:spPr>
          <a:xfrm>
            <a:off x="532997" y="3063533"/>
            <a:ext cx="2427437" cy="2002124"/>
          </a:xfrm>
          <a:prstGeom prst="roundRect">
            <a:avLst>
              <a:gd name="adj" fmla="val 10000"/>
            </a:avLst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-293554"/>
              <a:satOff val="-25390"/>
              <a:lumOff val="-254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l-PL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68B5B31E-0882-E5F8-80B2-AEA0E80DE9B2}"/>
              </a:ext>
            </a:extLst>
          </p:cNvPr>
          <p:cNvSpPr txBox="1"/>
          <p:nvPr/>
        </p:nvSpPr>
        <p:spPr>
          <a:xfrm>
            <a:off x="3162926" y="2075201"/>
            <a:ext cx="849607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pl-PL" b="1" dirty="0"/>
              <a:t>Wsparcie na rzecz tworzenia i funkcjonowania edukacyjnych klubów młodzieżowych, </a:t>
            </a:r>
            <a:r>
              <a:rPr lang="pl-PL" dirty="0"/>
              <a:t>w ramach których możliwa jest realizacja różnorodnego obszaru tematycznego, uwzględniającego zainteresowania, zdolności potrzeby, predyspozycje dzieci i młodzieży w tym zdjęcia filmowe, muzyczne, artystyczne, sportowe, z robotyki, programowania, nt. lokalnej tożsamości i kultury, wsparcie edukacji społecznej i obywatelskiej dzieci i młodzieży m.in. poprzez realizację spotkań, warsztatów i wizyt studyjnych,</a:t>
            </a:r>
          </a:p>
          <a:p>
            <a:pPr marL="342900" indent="-342900">
              <a:buAutoNum type="arabicPeriod"/>
            </a:pPr>
            <a:endParaRPr lang="pl-PL" dirty="0"/>
          </a:p>
          <a:p>
            <a:pPr marL="342900" indent="-342900">
              <a:buAutoNum type="arabicPeriod"/>
            </a:pPr>
            <a:r>
              <a:rPr lang="pl-PL" b="1" dirty="0"/>
              <a:t>Wsparcie na realizację projektów edukacyjnych, </a:t>
            </a:r>
            <a:r>
              <a:rPr lang="pl-PL" dirty="0"/>
              <a:t>umożliwiających rozwijanie uzdolnień dzieci oraz młodzieży i ukierunkowanych na osiągnięcie konkretnego celu edukacyjnego,</a:t>
            </a:r>
          </a:p>
          <a:p>
            <a:pPr marL="342900" indent="-342900">
              <a:buAutoNum type="arabicPeriod"/>
            </a:pPr>
            <a:endParaRPr lang="pl-PL" dirty="0"/>
          </a:p>
          <a:p>
            <a:pPr marL="342900" indent="-342900">
              <a:buAutoNum type="arabicPeriod"/>
            </a:pPr>
            <a:r>
              <a:rPr lang="pl-PL" b="1" dirty="0"/>
              <a:t>Warsztaty w obszarze ginących zawodów </a:t>
            </a:r>
            <a:r>
              <a:rPr lang="pl-PL" dirty="0"/>
              <a:t>(np. w ramach organizacji wioski ginących zawodów) przyczyniające się do wzrostu wiedzy nt. tradycji regionu i nabywania umiejętności przydatnych w wyborze ścieżek kształcenia i w przyszłym życiu zawodowym.</a:t>
            </a:r>
          </a:p>
        </p:txBody>
      </p:sp>
    </p:spTree>
    <p:extLst>
      <p:ext uri="{BB962C8B-B14F-4D97-AF65-F5344CB8AC3E}">
        <p14:creationId xmlns:p14="http://schemas.microsoft.com/office/powerpoint/2010/main" val="3297109275"/>
      </p:ext>
    </p:extLst>
  </p:cSld>
  <p:clrMapOvr>
    <a:masterClrMapping/>
  </p:clrMapOvr>
</p:sld>
</file>

<file path=ppt/theme/theme1.xml><?xml version="1.0" encoding="utf-8"?>
<a:theme xmlns:a="http://schemas.openxmlformats.org/drawingml/2006/main" name="Dywidenda">
  <a:themeElements>
    <a:clrScheme name="Dywidenda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ywidenda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ywidenda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3053</TotalTime>
  <Words>3727</Words>
  <Application>Microsoft Office PowerPoint</Application>
  <PresentationFormat>Panoramiczny</PresentationFormat>
  <Paragraphs>258</Paragraphs>
  <Slides>32</Slides>
  <Notes>9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32</vt:i4>
      </vt:variant>
    </vt:vector>
  </HeadingPairs>
  <TitlesOfParts>
    <vt:vector size="41" baseType="lpstr">
      <vt:lpstr>SimSun</vt:lpstr>
      <vt:lpstr>Arial</vt:lpstr>
      <vt:lpstr>Calibri</vt:lpstr>
      <vt:lpstr>Gill Sans MT</vt:lpstr>
      <vt:lpstr>Segoe UI Light</vt:lpstr>
      <vt:lpstr>Times New Roman</vt:lpstr>
      <vt:lpstr>Wingdings</vt:lpstr>
      <vt:lpstr>Wingdings 2</vt:lpstr>
      <vt:lpstr>Dywidenda</vt:lpstr>
      <vt:lpstr> Przyszłość stowarzyszenia  LGD Miasto Włocławek   Finansowanie w ramach Programu Fundusze Europejskie  dla kujaw i pomorza na lata 2021-2027  ze środków Europejskiego Funduszu Społecznego PLUS  dotyczy umowy o warunkach i sposobie realizacji strategii rozwoju Lokalnego kierowanego przez społeczność zawartej w dniu 12.12.2023 r.  z zarządem województwa </vt:lpstr>
      <vt:lpstr>Prezentacja programu PowerPoint</vt:lpstr>
      <vt:lpstr>Prezentacja programu PowerPoint</vt:lpstr>
      <vt:lpstr>Prezentacja programu PowerPoint</vt:lpstr>
      <vt:lpstr>Założenia Instrumentu RLKS w ramach programu Fundusze Europejskie dla Kujaw i Pomorza na lata 2021-2027 ze środków efs+</vt:lpstr>
      <vt:lpstr>Prezentacja programu PowerPoint</vt:lpstr>
      <vt:lpstr>Jakie przedsięwzięcia można zrealizować ze środków regionalnych  w ramach EFS + na terenie miasta Włocławek</vt:lpstr>
      <vt:lpstr>Jakie przedsięwzięcia można zrealizować ze środków regionalnych  w ramach EFS + na terenie miasta Włocławek</vt:lpstr>
      <vt:lpstr>MŁODZI (MAŁA KULTURA, EDUKACJA, LOKALNA MARKA) Szczegółowy zakres wsparcia</vt:lpstr>
      <vt:lpstr>Cel, zadania i oferta klubu</vt:lpstr>
      <vt:lpstr>ZAŁOŻENIA PROWADZENIA KLUBU</vt:lpstr>
      <vt:lpstr>Realizacja celu klubu odbywa się poprzez wspieranie dzieci i Młodzieży w następujących obszarach</vt:lpstr>
      <vt:lpstr>KADRA</vt:lpstr>
      <vt:lpstr>ZASADY FUNKCJONOWANIA KLUBU</vt:lpstr>
      <vt:lpstr>ZASADY FUNKCJONOWANIA KLUBU</vt:lpstr>
      <vt:lpstr>Wymogi lokalowe</vt:lpstr>
      <vt:lpstr>KATALOG KOSZTÓW</vt:lpstr>
      <vt:lpstr>SENIORZY (MAŁA KULTURA, EDUKACJA) Szczegółowy zakres wsparcia</vt:lpstr>
      <vt:lpstr>SENIORZY (MAŁA KULTURA, EDUKACJA) Szczegółowy zakres wsparcia</vt:lpstr>
      <vt:lpstr>Cel, zadania i oferta klubu</vt:lpstr>
      <vt:lpstr>ZAŁOŻENIA PROWADZENIA KLUBU</vt:lpstr>
      <vt:lpstr>Odbywa się to poprzez wspieranie seniorów w następujących obszarach:</vt:lpstr>
      <vt:lpstr>KADRA</vt:lpstr>
      <vt:lpstr>ZASADY FUNKCJONOWANIA KLUBU</vt:lpstr>
      <vt:lpstr>ZASADY FUNKCJONOWANIA KLUBU</vt:lpstr>
      <vt:lpstr>Wymogi lokalowe</vt:lpstr>
      <vt:lpstr>KATALOG KOSZTÓW</vt:lpstr>
      <vt:lpstr>RÓWNOUPRAWNIENIE Szczegółowy zakres wsparcia</vt:lpstr>
      <vt:lpstr>Rok 2024 – kiedy startują pierwsze projekty???</vt:lpstr>
      <vt:lpstr>Rok 2024 – kiedy startują pierwsze projekty???</vt:lpstr>
      <vt:lpstr>Rok 2024 – na zakończenie spotkania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ROZWÓJ LOKALNY  KIEROWANY PRZEZ SPOŁECZNOŚĆ</dc:title>
  <dc:creator>Joanna Kozłowska</dc:creator>
  <cp:lastModifiedBy>DYREKTOR</cp:lastModifiedBy>
  <cp:revision>190</cp:revision>
  <cp:lastPrinted>2024-01-29T11:56:45Z</cp:lastPrinted>
  <dcterms:created xsi:type="dcterms:W3CDTF">2022-09-13T06:55:54Z</dcterms:created>
  <dcterms:modified xsi:type="dcterms:W3CDTF">2024-01-30T15:01:21Z</dcterms:modified>
</cp:coreProperties>
</file>